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77" r:id="rId1"/>
  </p:sldMasterIdLst>
  <p:notesMasterIdLst>
    <p:notesMasterId r:id="rId72"/>
  </p:notesMasterIdLst>
  <p:handoutMasterIdLst>
    <p:handoutMasterId r:id="rId73"/>
  </p:handoutMasterIdLst>
  <p:sldIdLst>
    <p:sldId id="1058" r:id="rId2"/>
    <p:sldId id="1118" r:id="rId3"/>
    <p:sldId id="1123" r:id="rId4"/>
    <p:sldId id="1119" r:id="rId5"/>
    <p:sldId id="1122" r:id="rId6"/>
    <p:sldId id="1120" r:id="rId7"/>
    <p:sldId id="1031" r:id="rId8"/>
    <p:sldId id="1035" r:id="rId9"/>
    <p:sldId id="1016" r:id="rId10"/>
    <p:sldId id="1126" r:id="rId11"/>
    <p:sldId id="1125" r:id="rId12"/>
    <p:sldId id="1129" r:id="rId13"/>
    <p:sldId id="1128" r:id="rId14"/>
    <p:sldId id="1131" r:id="rId15"/>
    <p:sldId id="1071" r:id="rId16"/>
    <p:sldId id="1127" r:id="rId17"/>
    <p:sldId id="1177" r:id="rId18"/>
    <p:sldId id="1139" r:id="rId19"/>
    <p:sldId id="1178" r:id="rId20"/>
    <p:sldId id="1132" r:id="rId21"/>
    <p:sldId id="1137" r:id="rId22"/>
    <p:sldId id="1140" r:id="rId23"/>
    <p:sldId id="1141" r:id="rId24"/>
    <p:sldId id="1135" r:id="rId25"/>
    <p:sldId id="1143" r:id="rId26"/>
    <p:sldId id="1080" r:id="rId27"/>
    <p:sldId id="1073" r:id="rId28"/>
    <p:sldId id="1074" r:id="rId29"/>
    <p:sldId id="1075" r:id="rId30"/>
    <p:sldId id="1076" r:id="rId31"/>
    <p:sldId id="1061" r:id="rId32"/>
    <p:sldId id="1088" r:id="rId33"/>
    <p:sldId id="975" r:id="rId34"/>
    <p:sldId id="1152" r:id="rId35"/>
    <p:sldId id="1150" r:id="rId36"/>
    <p:sldId id="1153" r:id="rId37"/>
    <p:sldId id="1154" r:id="rId38"/>
    <p:sldId id="976" r:id="rId39"/>
    <p:sldId id="897" r:id="rId40"/>
    <p:sldId id="896" r:id="rId41"/>
    <p:sldId id="1019" r:id="rId42"/>
    <p:sldId id="1156" r:id="rId43"/>
    <p:sldId id="1157" r:id="rId44"/>
    <p:sldId id="997" r:id="rId45"/>
    <p:sldId id="1020" r:id="rId46"/>
    <p:sldId id="1021" r:id="rId47"/>
    <p:sldId id="1023" r:id="rId48"/>
    <p:sldId id="1027" r:id="rId49"/>
    <p:sldId id="1043" r:id="rId50"/>
    <p:sldId id="1171" r:id="rId51"/>
    <p:sldId id="1033" r:id="rId52"/>
    <p:sldId id="1036" r:id="rId53"/>
    <p:sldId id="1037" r:id="rId54"/>
    <p:sldId id="1163" r:id="rId55"/>
    <p:sldId id="985" r:id="rId56"/>
    <p:sldId id="1047" r:id="rId57"/>
    <p:sldId id="983" r:id="rId58"/>
    <p:sldId id="1158" r:id="rId59"/>
    <p:sldId id="893" r:id="rId60"/>
    <p:sldId id="1173" r:id="rId61"/>
    <p:sldId id="1081" r:id="rId62"/>
    <p:sldId id="1144" r:id="rId63"/>
    <p:sldId id="1082" r:id="rId64"/>
    <p:sldId id="1083" r:id="rId65"/>
    <p:sldId id="1084" r:id="rId66"/>
    <p:sldId id="1022" r:id="rId67"/>
    <p:sldId id="1085" r:id="rId68"/>
    <p:sldId id="1086" r:id="rId69"/>
    <p:sldId id="1145" r:id="rId70"/>
    <p:sldId id="1087" r:id="rId71"/>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F3C"/>
    <a:srgbClr val="FFFFFF"/>
    <a:srgbClr val="137861"/>
    <a:srgbClr val="7EFF76"/>
    <a:srgbClr val="548D65"/>
    <a:srgbClr val="4F9CEE"/>
    <a:srgbClr val="FCFDFE"/>
    <a:srgbClr val="D4D3D2"/>
    <a:srgbClr val="F4F7F7"/>
    <a:srgbClr val="6E67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5" autoAdjust="0"/>
    <p:restoredTop sz="87793" autoAdjust="0"/>
  </p:normalViewPr>
  <p:slideViewPr>
    <p:cSldViewPr>
      <p:cViewPr varScale="1">
        <p:scale>
          <a:sx n="100" d="100"/>
          <a:sy n="100" d="100"/>
        </p:scale>
        <p:origin x="2316" y="84"/>
      </p:cViewPr>
      <p:guideLst>
        <p:guide orient="horz" pos="2266"/>
        <p:guide pos="2880"/>
      </p:guideLst>
    </p:cSldViewPr>
  </p:slideViewPr>
  <p:notesTextViewPr>
    <p:cViewPr>
      <p:scale>
        <a:sx n="100" d="100"/>
        <a:sy n="100" d="100"/>
      </p:scale>
      <p:origin x="0" y="0"/>
    </p:cViewPr>
  </p:notesTextViewPr>
  <p:sorterViewPr>
    <p:cViewPr>
      <p:scale>
        <a:sx n="100" d="100"/>
        <a:sy n="100" d="100"/>
      </p:scale>
      <p:origin x="0" y="-618"/>
    </p:cViewPr>
  </p:sorterViewPr>
  <p:notesViewPr>
    <p:cSldViewPr>
      <p:cViewPr varScale="1">
        <p:scale>
          <a:sx n="114" d="100"/>
          <a:sy n="114" d="100"/>
        </p:scale>
        <p:origin x="244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82E63F-7267-4E45-B67E-B75C057E525E}" type="doc">
      <dgm:prSet loTypeId="urn:microsoft.com/office/officeart/2008/layout/SquareAccentList" loCatId="list" qsTypeId="urn:microsoft.com/office/officeart/2005/8/quickstyle/simple2" qsCatId="simple" csTypeId="urn:microsoft.com/office/officeart/2005/8/colors/accent1_2" csCatId="accent1" phldr="1"/>
      <dgm:spPr/>
      <dgm:t>
        <a:bodyPr/>
        <a:lstStyle/>
        <a:p>
          <a:endParaRPr lang="zh-CN" altLang="en-US"/>
        </a:p>
      </dgm:t>
    </dgm:pt>
    <dgm:pt modelId="{2299F364-FB16-427E-AFF9-2F6838F64722}">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Differential Privacy</a:t>
          </a:r>
          <a:endParaRPr lang="zh-CN" altLang="en-US" sz="1800" dirty="0"/>
        </a:p>
      </dgm:t>
    </dgm:pt>
    <dgm:pt modelId="{E3F0F184-3EAA-4023-8D65-275E0D4F2F36}" type="parTrans" cxnId="{4F5E66F6-EF0E-462A-8D71-EC462D55151A}">
      <dgm:prSet/>
      <dgm:spPr/>
      <dgm:t>
        <a:bodyPr/>
        <a:lstStyle/>
        <a:p>
          <a:endParaRPr lang="zh-CN" altLang="en-US"/>
        </a:p>
      </dgm:t>
    </dgm:pt>
    <dgm:pt modelId="{B4628BEA-D113-44E1-91CE-19F8E2994832}" type="sibTrans" cxnId="{4F5E66F6-EF0E-462A-8D71-EC462D55151A}">
      <dgm:prSet/>
      <dgm:spPr/>
      <dgm:t>
        <a:bodyPr/>
        <a:lstStyle/>
        <a:p>
          <a:endParaRPr lang="zh-CN" altLang="en-US"/>
        </a:p>
      </dgm:t>
    </dgm:pt>
    <dgm:pt modelId="{75A338DA-4645-4EBA-98F9-76AF552C16C7}">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Databases</a:t>
          </a:r>
          <a:endParaRPr lang="zh-CN" altLang="en-US" sz="1800" dirty="0"/>
        </a:p>
      </dgm:t>
    </dgm:pt>
    <dgm:pt modelId="{31C6E2F5-4C00-4B60-876A-586A6D2A20B7}" type="parTrans" cxnId="{891C0F32-0D1D-45D7-AA8C-C0F6E37BFAF5}">
      <dgm:prSet/>
      <dgm:spPr/>
      <dgm:t>
        <a:bodyPr/>
        <a:lstStyle/>
        <a:p>
          <a:endParaRPr lang="zh-CN" altLang="en-US"/>
        </a:p>
      </dgm:t>
    </dgm:pt>
    <dgm:pt modelId="{44E8A7F8-C11C-4663-9CDF-28515ACBBB93}" type="sibTrans" cxnId="{891C0F32-0D1D-45D7-AA8C-C0F6E37BFAF5}">
      <dgm:prSet/>
      <dgm:spPr/>
      <dgm:t>
        <a:bodyPr/>
        <a:lstStyle/>
        <a:p>
          <a:endParaRPr lang="zh-CN" altLang="en-US"/>
        </a:p>
      </dgm:t>
    </dgm:pt>
    <dgm:pt modelId="{53C5888E-4CCB-4891-9AE4-530E64CFA46B}">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Randomized query algorithm</a:t>
          </a:r>
          <a:endParaRPr lang="zh-CN" altLang="en-US" sz="1800" dirty="0"/>
        </a:p>
      </dgm:t>
    </dgm:pt>
    <dgm:pt modelId="{765C8D59-6CEF-457B-AE43-15B63EA5EB79}" type="parTrans" cxnId="{9882700B-3B59-4D54-A42C-BDEBB9F0B101}">
      <dgm:prSet/>
      <dgm:spPr/>
      <dgm:t>
        <a:bodyPr/>
        <a:lstStyle/>
        <a:p>
          <a:endParaRPr lang="zh-CN" altLang="en-US"/>
        </a:p>
      </dgm:t>
    </dgm:pt>
    <dgm:pt modelId="{40403378-BE52-49F5-9AD7-49E8B9F0B243}" type="sibTrans" cxnId="{9882700B-3B59-4D54-A42C-BDEBB9F0B101}">
      <dgm:prSet/>
      <dgm:spPr/>
      <dgm:t>
        <a:bodyPr/>
        <a:lstStyle/>
        <a:p>
          <a:endParaRPr lang="zh-CN" altLang="en-US"/>
        </a:p>
      </dgm:t>
    </dgm:pt>
    <dgm:pt modelId="{42CF6BBD-A625-4389-B9C6-7E533C0E3AEA}">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Records in a database</a:t>
          </a:r>
          <a:endParaRPr lang="zh-CN" altLang="en-US" sz="1800" dirty="0"/>
        </a:p>
      </dgm:t>
    </dgm:pt>
    <dgm:pt modelId="{0F1FD772-016E-48A5-B2D0-42E71F86818C}" type="parTrans" cxnId="{8C1A5B23-4246-46CA-BBB5-2A807AF73208}">
      <dgm:prSet/>
      <dgm:spPr/>
      <dgm:t>
        <a:bodyPr/>
        <a:lstStyle/>
        <a:p>
          <a:endParaRPr lang="zh-CN" altLang="en-US"/>
        </a:p>
      </dgm:t>
    </dgm:pt>
    <dgm:pt modelId="{6DC3160B-C496-4A9C-AB79-D544AC913686}" type="sibTrans" cxnId="{8C1A5B23-4246-46CA-BBB5-2A807AF73208}">
      <dgm:prSet/>
      <dgm:spPr/>
      <dgm:t>
        <a:bodyPr/>
        <a:lstStyle/>
        <a:p>
          <a:endParaRPr lang="zh-CN" altLang="en-US"/>
        </a:p>
      </dgm:t>
    </dgm:pt>
    <dgm:pt modelId="{5ACCE507-44E2-40A5-96DE-70E79EA5F888}">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Adversarial Robustness</a:t>
          </a:r>
          <a:endParaRPr lang="zh-CN" altLang="en-US" sz="1800" dirty="0"/>
        </a:p>
      </dgm:t>
    </dgm:pt>
    <dgm:pt modelId="{CF0DA80A-D111-4A74-B8AA-B48F38A962F8}" type="parTrans" cxnId="{2EDE0B04-ABD7-4D20-BF6F-7907F311F8C1}">
      <dgm:prSet/>
      <dgm:spPr/>
      <dgm:t>
        <a:bodyPr/>
        <a:lstStyle/>
        <a:p>
          <a:endParaRPr lang="zh-CN" altLang="en-US"/>
        </a:p>
      </dgm:t>
    </dgm:pt>
    <dgm:pt modelId="{69E7EA9A-E4FB-44E7-B5DA-65F326BEFB91}" type="sibTrans" cxnId="{2EDE0B04-ABD7-4D20-BF6F-7907F311F8C1}">
      <dgm:prSet/>
      <dgm:spPr/>
      <dgm:t>
        <a:bodyPr/>
        <a:lstStyle/>
        <a:p>
          <a:endParaRPr lang="zh-CN" altLang="en-US"/>
        </a:p>
      </dgm:t>
    </dgm:pt>
    <dgm:pt modelId="{81F867EC-3205-4953-A70A-6F2A8A840C53}">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Input images</a:t>
          </a:r>
          <a:endParaRPr lang="zh-CN" altLang="en-US" sz="1800" dirty="0"/>
        </a:p>
      </dgm:t>
    </dgm:pt>
    <dgm:pt modelId="{FCE1E0A6-583E-4DDA-92C7-439D457846D3}" type="parTrans" cxnId="{A82DC6A8-F8DD-48B3-A106-10288A94076A}">
      <dgm:prSet/>
      <dgm:spPr/>
      <dgm:t>
        <a:bodyPr/>
        <a:lstStyle/>
        <a:p>
          <a:endParaRPr lang="zh-CN" altLang="en-US"/>
        </a:p>
      </dgm:t>
    </dgm:pt>
    <dgm:pt modelId="{9C978FD0-046C-4B2F-89B2-E10BB73E324E}" type="sibTrans" cxnId="{A82DC6A8-F8DD-48B3-A106-10288A94076A}">
      <dgm:prSet/>
      <dgm:spPr/>
      <dgm:t>
        <a:bodyPr/>
        <a:lstStyle/>
        <a:p>
          <a:endParaRPr lang="zh-CN" altLang="en-US"/>
        </a:p>
      </dgm:t>
    </dgm:pt>
    <dgm:pt modelId="{86CA1D77-BE44-41CE-9217-24C4D8188FA3}">
      <dgm:prSet phldrT="[文本]" custT="1"/>
      <dgm:spPr/>
      <dgm:t>
        <a:bodyPr/>
        <a:lstStyle/>
        <a:p>
          <a:pPr>
            <a:lnSpc>
              <a:spcPct val="100000"/>
            </a:lnSpc>
            <a:spcAft>
              <a:spcPts val="0"/>
            </a:spcAft>
          </a:pPr>
          <a:r>
            <a:rPr lang="en-US" altLang="zh-CN" sz="1800" baseline="0" dirty="0">
              <a:solidFill>
                <a:srgbClr val="C00000"/>
              </a:solidFill>
              <a:latin typeface="Times New Roman" panose="02020603050405020304" pitchFamily="18" charset="0"/>
              <a:ea typeface="宋体" panose="02010600030101010101" pitchFamily="2" charset="-122"/>
            </a:rPr>
            <a:t>Randomized classify algorithm</a:t>
          </a:r>
          <a:endParaRPr lang="zh-CN" altLang="en-US" sz="1800" dirty="0">
            <a:solidFill>
              <a:srgbClr val="C00000"/>
            </a:solidFill>
          </a:endParaRPr>
        </a:p>
      </dgm:t>
    </dgm:pt>
    <dgm:pt modelId="{BB4DA0DC-D846-420A-ABE6-3EA9BC2B0943}" type="parTrans" cxnId="{927CE5B8-15DD-4E50-8116-4772CBE3E17F}">
      <dgm:prSet/>
      <dgm:spPr/>
      <dgm:t>
        <a:bodyPr/>
        <a:lstStyle/>
        <a:p>
          <a:endParaRPr lang="zh-CN" altLang="en-US"/>
        </a:p>
      </dgm:t>
    </dgm:pt>
    <dgm:pt modelId="{F2E68145-9DD6-4D18-97D1-BF33B688EE04}" type="sibTrans" cxnId="{927CE5B8-15DD-4E50-8116-4772CBE3E17F}">
      <dgm:prSet/>
      <dgm:spPr/>
      <dgm:t>
        <a:bodyPr/>
        <a:lstStyle/>
        <a:p>
          <a:endParaRPr lang="zh-CN" altLang="en-US"/>
        </a:p>
      </dgm:t>
    </dgm:pt>
    <dgm:pt modelId="{2E85F453-EDCC-419A-99EB-49A597FAB877}">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Pixels in an images</a:t>
          </a:r>
          <a:endParaRPr lang="zh-CN" altLang="en-US" sz="1800" dirty="0"/>
        </a:p>
      </dgm:t>
    </dgm:pt>
    <dgm:pt modelId="{6F8306A5-76D8-4D8E-AB36-FDA6CB421446}" type="parTrans" cxnId="{52755B2C-76F9-4C64-B4B0-ABC6146C6A05}">
      <dgm:prSet/>
      <dgm:spPr/>
      <dgm:t>
        <a:bodyPr/>
        <a:lstStyle/>
        <a:p>
          <a:endParaRPr lang="zh-CN" altLang="en-US"/>
        </a:p>
      </dgm:t>
    </dgm:pt>
    <dgm:pt modelId="{60583F98-C5EB-439F-A164-405F603925E9}" type="sibTrans" cxnId="{52755B2C-76F9-4C64-B4B0-ABC6146C6A05}">
      <dgm:prSet/>
      <dgm:spPr/>
      <dgm:t>
        <a:bodyPr/>
        <a:lstStyle/>
        <a:p>
          <a:endParaRPr lang="zh-CN" altLang="en-US"/>
        </a:p>
      </dgm:t>
    </dgm:pt>
    <dgm:pt modelId="{7ACC2F5A-79EF-4ADD-82E5-057E8B067C90}">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Remove/alter on records</a:t>
          </a:r>
          <a:endParaRPr lang="zh-CN" altLang="en-US" sz="1800" dirty="0"/>
        </a:p>
      </dgm:t>
    </dgm:pt>
    <dgm:pt modelId="{3BC626F4-FB65-46C7-BF18-7B87C7296317}" type="parTrans" cxnId="{9DE1870A-04B5-43A0-9A41-5AAB7EE91B22}">
      <dgm:prSet/>
      <dgm:spPr/>
      <dgm:t>
        <a:bodyPr/>
        <a:lstStyle/>
        <a:p>
          <a:endParaRPr lang="zh-CN" altLang="en-US"/>
        </a:p>
      </dgm:t>
    </dgm:pt>
    <dgm:pt modelId="{5F2C2921-A6F4-499C-8687-A4ECDC983748}" type="sibTrans" cxnId="{9DE1870A-04B5-43A0-9A41-5AAB7EE91B22}">
      <dgm:prSet/>
      <dgm:spPr/>
      <dgm:t>
        <a:bodyPr/>
        <a:lstStyle/>
        <a:p>
          <a:endParaRPr lang="zh-CN" altLang="en-US"/>
        </a:p>
      </dgm:t>
    </dgm:pt>
    <dgm:pt modelId="{21F77EA9-DF5D-47E0-9FB9-8316FAC09A38}">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Result in a bounded change in the output</a:t>
          </a:r>
          <a:endParaRPr lang="zh-CN" altLang="en-US" sz="1800" dirty="0"/>
        </a:p>
      </dgm:t>
    </dgm:pt>
    <dgm:pt modelId="{918D9AA0-8578-4671-8195-80A8B8B9B88D}" type="parTrans" cxnId="{6FE9FC23-0F82-4519-B75C-EA2365B2536E}">
      <dgm:prSet/>
      <dgm:spPr/>
      <dgm:t>
        <a:bodyPr/>
        <a:lstStyle/>
        <a:p>
          <a:endParaRPr lang="zh-CN" altLang="en-US"/>
        </a:p>
      </dgm:t>
    </dgm:pt>
    <dgm:pt modelId="{197A4DB2-EFC6-4CE8-B975-5677AFB4FB65}" type="sibTrans" cxnId="{6FE9FC23-0F82-4519-B75C-EA2365B2536E}">
      <dgm:prSet/>
      <dgm:spPr/>
      <dgm:t>
        <a:bodyPr/>
        <a:lstStyle/>
        <a:p>
          <a:endParaRPr lang="zh-CN" altLang="en-US"/>
        </a:p>
      </dgm:t>
    </dgm:pt>
    <dgm:pt modelId="{4958CA1A-9DEC-4B58-A880-5E47113D35F6}">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Increase or decrease pixels</a:t>
          </a:r>
          <a:endParaRPr lang="zh-CN" altLang="en-US" sz="1800" dirty="0"/>
        </a:p>
      </dgm:t>
    </dgm:pt>
    <dgm:pt modelId="{FB992D5D-9AE6-4AF1-8412-71D779665BCB}" type="parTrans" cxnId="{959C36F5-E403-4EF7-8409-2ED002D4A678}">
      <dgm:prSet/>
      <dgm:spPr/>
      <dgm:t>
        <a:bodyPr/>
        <a:lstStyle/>
        <a:p>
          <a:endParaRPr lang="zh-CN" altLang="en-US"/>
        </a:p>
      </dgm:t>
    </dgm:pt>
    <dgm:pt modelId="{1EA64777-0119-4511-9013-1EE91CE70CD6}" type="sibTrans" cxnId="{959C36F5-E403-4EF7-8409-2ED002D4A678}">
      <dgm:prSet/>
      <dgm:spPr/>
      <dgm:t>
        <a:bodyPr/>
        <a:lstStyle/>
        <a:p>
          <a:endParaRPr lang="zh-CN" altLang="en-US"/>
        </a:p>
      </dgm:t>
    </dgm:pt>
    <dgm:pt modelId="{D00D965B-09E1-471A-B009-1ED7C113C25C}">
      <dgm:prSet phldrT="[文本]" custT="1"/>
      <dgm:spPr/>
      <dgm:t>
        <a:bodyPr/>
        <a:lstStyle/>
        <a:p>
          <a:pPr>
            <a:lnSpc>
              <a:spcPct val="100000"/>
            </a:lnSpc>
            <a:spcAft>
              <a:spcPts val="0"/>
            </a:spcAft>
          </a:pPr>
          <a:r>
            <a:rPr lang="en-US" altLang="zh-CN" sz="1800" baseline="0" dirty="0">
              <a:latin typeface="Times New Roman" panose="02020603050405020304" pitchFamily="18" charset="0"/>
              <a:ea typeface="宋体" panose="02010600030101010101" pitchFamily="2" charset="-122"/>
            </a:rPr>
            <a:t>Result in a bounded change in the prediction </a:t>
          </a:r>
          <a:endParaRPr lang="zh-CN" altLang="en-US" sz="1800" dirty="0"/>
        </a:p>
      </dgm:t>
    </dgm:pt>
    <dgm:pt modelId="{B1588A9D-A94D-462D-B417-0900B57E2CB2}" type="parTrans" cxnId="{1A22A28F-ECB8-4EEE-8F4A-C1B4002BFF3E}">
      <dgm:prSet/>
      <dgm:spPr/>
      <dgm:t>
        <a:bodyPr/>
        <a:lstStyle/>
        <a:p>
          <a:endParaRPr lang="zh-CN" altLang="en-US"/>
        </a:p>
      </dgm:t>
    </dgm:pt>
    <dgm:pt modelId="{CD04F049-CAC5-4EF8-BA2A-0F9F141552FB}" type="sibTrans" cxnId="{1A22A28F-ECB8-4EEE-8F4A-C1B4002BFF3E}">
      <dgm:prSet/>
      <dgm:spPr/>
      <dgm:t>
        <a:bodyPr/>
        <a:lstStyle/>
        <a:p>
          <a:endParaRPr lang="zh-CN" altLang="en-US"/>
        </a:p>
      </dgm:t>
    </dgm:pt>
    <dgm:pt modelId="{357AD184-462C-4453-89B2-525359263083}" type="pres">
      <dgm:prSet presAssocID="{DE82E63F-7267-4E45-B67E-B75C057E525E}" presName="layout" presStyleCnt="0">
        <dgm:presLayoutVars>
          <dgm:chMax/>
          <dgm:chPref/>
          <dgm:dir/>
          <dgm:resizeHandles/>
        </dgm:presLayoutVars>
      </dgm:prSet>
      <dgm:spPr/>
    </dgm:pt>
    <dgm:pt modelId="{E10837C8-CCC6-4C1E-B7D9-A7D626443746}" type="pres">
      <dgm:prSet presAssocID="{2299F364-FB16-427E-AFF9-2F6838F64722}" presName="root" presStyleCnt="0">
        <dgm:presLayoutVars>
          <dgm:chMax/>
          <dgm:chPref/>
        </dgm:presLayoutVars>
      </dgm:prSet>
      <dgm:spPr/>
    </dgm:pt>
    <dgm:pt modelId="{073858AF-5C0C-41AB-9832-2AF51A07059C}" type="pres">
      <dgm:prSet presAssocID="{2299F364-FB16-427E-AFF9-2F6838F64722}" presName="rootComposite" presStyleCnt="0">
        <dgm:presLayoutVars/>
      </dgm:prSet>
      <dgm:spPr/>
    </dgm:pt>
    <dgm:pt modelId="{5D99DE8F-5921-450A-8904-6193969BCD0A}" type="pres">
      <dgm:prSet presAssocID="{2299F364-FB16-427E-AFF9-2F6838F64722}" presName="ParentAccent" presStyleLbl="alignNode1" presStyleIdx="0" presStyleCnt="2"/>
      <dgm:spPr/>
    </dgm:pt>
    <dgm:pt modelId="{4002D06E-5AFA-4104-BC85-A16F7C91BC59}" type="pres">
      <dgm:prSet presAssocID="{2299F364-FB16-427E-AFF9-2F6838F64722}" presName="ParentSmallAccent" presStyleLbl="fgAcc1" presStyleIdx="0" presStyleCnt="2"/>
      <dgm:spPr/>
    </dgm:pt>
    <dgm:pt modelId="{29E2129B-00C9-4251-9D90-BE7B7FCE0F3D}" type="pres">
      <dgm:prSet presAssocID="{2299F364-FB16-427E-AFF9-2F6838F64722}" presName="Parent" presStyleLbl="revTx" presStyleIdx="0" presStyleCnt="12">
        <dgm:presLayoutVars>
          <dgm:chMax/>
          <dgm:chPref val="4"/>
          <dgm:bulletEnabled val="1"/>
        </dgm:presLayoutVars>
      </dgm:prSet>
      <dgm:spPr/>
    </dgm:pt>
    <dgm:pt modelId="{A72BD1FA-D05B-4F69-8C20-75976664DB19}" type="pres">
      <dgm:prSet presAssocID="{2299F364-FB16-427E-AFF9-2F6838F64722}" presName="childShape" presStyleCnt="0">
        <dgm:presLayoutVars>
          <dgm:chMax val="0"/>
          <dgm:chPref val="0"/>
        </dgm:presLayoutVars>
      </dgm:prSet>
      <dgm:spPr/>
    </dgm:pt>
    <dgm:pt modelId="{89F786D1-B309-4BE6-B99F-12418E4D667D}" type="pres">
      <dgm:prSet presAssocID="{75A338DA-4645-4EBA-98F9-76AF552C16C7}" presName="childComposite" presStyleCnt="0">
        <dgm:presLayoutVars>
          <dgm:chMax val="0"/>
          <dgm:chPref val="0"/>
        </dgm:presLayoutVars>
      </dgm:prSet>
      <dgm:spPr/>
    </dgm:pt>
    <dgm:pt modelId="{E00D0C67-A55D-48EC-B6E1-28CE28F4E064}" type="pres">
      <dgm:prSet presAssocID="{75A338DA-4645-4EBA-98F9-76AF552C16C7}" presName="ChildAccent" presStyleLbl="solidFgAcc1" presStyleIdx="0" presStyleCnt="10"/>
      <dgm:spPr/>
    </dgm:pt>
    <dgm:pt modelId="{6FF63DB8-6FCA-45AF-B702-A472A37333F9}" type="pres">
      <dgm:prSet presAssocID="{75A338DA-4645-4EBA-98F9-76AF552C16C7}" presName="Child" presStyleLbl="revTx" presStyleIdx="1" presStyleCnt="12">
        <dgm:presLayoutVars>
          <dgm:chMax val="0"/>
          <dgm:chPref val="0"/>
          <dgm:bulletEnabled val="1"/>
        </dgm:presLayoutVars>
      </dgm:prSet>
      <dgm:spPr/>
    </dgm:pt>
    <dgm:pt modelId="{DB319FFE-0896-43BC-A931-1D2AEC918F5D}" type="pres">
      <dgm:prSet presAssocID="{53C5888E-4CCB-4891-9AE4-530E64CFA46B}" presName="childComposite" presStyleCnt="0">
        <dgm:presLayoutVars>
          <dgm:chMax val="0"/>
          <dgm:chPref val="0"/>
        </dgm:presLayoutVars>
      </dgm:prSet>
      <dgm:spPr/>
    </dgm:pt>
    <dgm:pt modelId="{E73B9B24-475D-4613-944B-7331C0FA1E67}" type="pres">
      <dgm:prSet presAssocID="{53C5888E-4CCB-4891-9AE4-530E64CFA46B}" presName="ChildAccent" presStyleLbl="solidFgAcc1" presStyleIdx="1" presStyleCnt="10"/>
      <dgm:spPr/>
    </dgm:pt>
    <dgm:pt modelId="{F92C35B8-11BD-481F-AB6A-103E14475A97}" type="pres">
      <dgm:prSet presAssocID="{53C5888E-4CCB-4891-9AE4-530E64CFA46B}" presName="Child" presStyleLbl="revTx" presStyleIdx="2" presStyleCnt="12">
        <dgm:presLayoutVars>
          <dgm:chMax val="0"/>
          <dgm:chPref val="0"/>
          <dgm:bulletEnabled val="1"/>
        </dgm:presLayoutVars>
      </dgm:prSet>
      <dgm:spPr/>
    </dgm:pt>
    <dgm:pt modelId="{D8A0141D-FEB2-4B90-8A82-3439ABB9A076}" type="pres">
      <dgm:prSet presAssocID="{42CF6BBD-A625-4389-B9C6-7E533C0E3AEA}" presName="childComposite" presStyleCnt="0">
        <dgm:presLayoutVars>
          <dgm:chMax val="0"/>
          <dgm:chPref val="0"/>
        </dgm:presLayoutVars>
      </dgm:prSet>
      <dgm:spPr/>
    </dgm:pt>
    <dgm:pt modelId="{41C70880-592E-4E61-9AC7-00F1D3427B8C}" type="pres">
      <dgm:prSet presAssocID="{42CF6BBD-A625-4389-B9C6-7E533C0E3AEA}" presName="ChildAccent" presStyleLbl="solidFgAcc1" presStyleIdx="2" presStyleCnt="10"/>
      <dgm:spPr/>
    </dgm:pt>
    <dgm:pt modelId="{7E63B012-BA70-4401-B69D-4D1A0D76493A}" type="pres">
      <dgm:prSet presAssocID="{42CF6BBD-A625-4389-B9C6-7E533C0E3AEA}" presName="Child" presStyleLbl="revTx" presStyleIdx="3" presStyleCnt="12">
        <dgm:presLayoutVars>
          <dgm:chMax val="0"/>
          <dgm:chPref val="0"/>
          <dgm:bulletEnabled val="1"/>
        </dgm:presLayoutVars>
      </dgm:prSet>
      <dgm:spPr/>
    </dgm:pt>
    <dgm:pt modelId="{A6B8D368-0961-4B45-A106-62A4F906922C}" type="pres">
      <dgm:prSet presAssocID="{7ACC2F5A-79EF-4ADD-82E5-057E8B067C90}" presName="childComposite" presStyleCnt="0">
        <dgm:presLayoutVars>
          <dgm:chMax val="0"/>
          <dgm:chPref val="0"/>
        </dgm:presLayoutVars>
      </dgm:prSet>
      <dgm:spPr/>
    </dgm:pt>
    <dgm:pt modelId="{17796EF3-C6BF-438E-9AAB-2A32B1C9A6F2}" type="pres">
      <dgm:prSet presAssocID="{7ACC2F5A-79EF-4ADD-82E5-057E8B067C90}" presName="ChildAccent" presStyleLbl="solidFgAcc1" presStyleIdx="3" presStyleCnt="10"/>
      <dgm:spPr/>
    </dgm:pt>
    <dgm:pt modelId="{3A020DC8-8ACE-4BD2-800D-F3FC2C9D7E9C}" type="pres">
      <dgm:prSet presAssocID="{7ACC2F5A-79EF-4ADD-82E5-057E8B067C90}" presName="Child" presStyleLbl="revTx" presStyleIdx="4" presStyleCnt="12">
        <dgm:presLayoutVars>
          <dgm:chMax val="0"/>
          <dgm:chPref val="0"/>
          <dgm:bulletEnabled val="1"/>
        </dgm:presLayoutVars>
      </dgm:prSet>
      <dgm:spPr/>
    </dgm:pt>
    <dgm:pt modelId="{9CFE475F-9133-4143-BD06-CAE9C33A9674}" type="pres">
      <dgm:prSet presAssocID="{21F77EA9-DF5D-47E0-9FB9-8316FAC09A38}" presName="childComposite" presStyleCnt="0">
        <dgm:presLayoutVars>
          <dgm:chMax val="0"/>
          <dgm:chPref val="0"/>
        </dgm:presLayoutVars>
      </dgm:prSet>
      <dgm:spPr/>
    </dgm:pt>
    <dgm:pt modelId="{9697D428-5850-4465-87CC-BB813009A416}" type="pres">
      <dgm:prSet presAssocID="{21F77EA9-DF5D-47E0-9FB9-8316FAC09A38}" presName="ChildAccent" presStyleLbl="solidFgAcc1" presStyleIdx="4" presStyleCnt="10"/>
      <dgm:spPr/>
    </dgm:pt>
    <dgm:pt modelId="{D38A16ED-4D24-4846-8BD5-BA1EBBE77DE9}" type="pres">
      <dgm:prSet presAssocID="{21F77EA9-DF5D-47E0-9FB9-8316FAC09A38}" presName="Child" presStyleLbl="revTx" presStyleIdx="5" presStyleCnt="12">
        <dgm:presLayoutVars>
          <dgm:chMax val="0"/>
          <dgm:chPref val="0"/>
          <dgm:bulletEnabled val="1"/>
        </dgm:presLayoutVars>
      </dgm:prSet>
      <dgm:spPr/>
    </dgm:pt>
    <dgm:pt modelId="{E96ACAA7-4049-45E8-8E0A-2C305AEB7027}" type="pres">
      <dgm:prSet presAssocID="{5ACCE507-44E2-40A5-96DE-70E79EA5F888}" presName="root" presStyleCnt="0">
        <dgm:presLayoutVars>
          <dgm:chMax/>
          <dgm:chPref/>
        </dgm:presLayoutVars>
      </dgm:prSet>
      <dgm:spPr/>
    </dgm:pt>
    <dgm:pt modelId="{E3F6C1E4-D071-41D2-8957-8A981D8B681D}" type="pres">
      <dgm:prSet presAssocID="{5ACCE507-44E2-40A5-96DE-70E79EA5F888}" presName="rootComposite" presStyleCnt="0">
        <dgm:presLayoutVars/>
      </dgm:prSet>
      <dgm:spPr/>
    </dgm:pt>
    <dgm:pt modelId="{D61E1ED9-BF93-49EC-80DA-6C122670BAE7}" type="pres">
      <dgm:prSet presAssocID="{5ACCE507-44E2-40A5-96DE-70E79EA5F888}" presName="ParentAccent" presStyleLbl="alignNode1" presStyleIdx="1" presStyleCnt="2"/>
      <dgm:spPr/>
    </dgm:pt>
    <dgm:pt modelId="{A98BC47C-8D88-4ADA-BFEC-7AA507045205}" type="pres">
      <dgm:prSet presAssocID="{5ACCE507-44E2-40A5-96DE-70E79EA5F888}" presName="ParentSmallAccent" presStyleLbl="fgAcc1" presStyleIdx="1" presStyleCnt="2"/>
      <dgm:spPr/>
    </dgm:pt>
    <dgm:pt modelId="{DA01AA00-7320-4F93-B73B-3008ABF2127E}" type="pres">
      <dgm:prSet presAssocID="{5ACCE507-44E2-40A5-96DE-70E79EA5F888}" presName="Parent" presStyleLbl="revTx" presStyleIdx="6" presStyleCnt="12">
        <dgm:presLayoutVars>
          <dgm:chMax/>
          <dgm:chPref val="4"/>
          <dgm:bulletEnabled val="1"/>
        </dgm:presLayoutVars>
      </dgm:prSet>
      <dgm:spPr/>
    </dgm:pt>
    <dgm:pt modelId="{390B77B2-EB8B-4312-A53D-C4A3FDF5F03B}" type="pres">
      <dgm:prSet presAssocID="{5ACCE507-44E2-40A5-96DE-70E79EA5F888}" presName="childShape" presStyleCnt="0">
        <dgm:presLayoutVars>
          <dgm:chMax val="0"/>
          <dgm:chPref val="0"/>
        </dgm:presLayoutVars>
      </dgm:prSet>
      <dgm:spPr/>
    </dgm:pt>
    <dgm:pt modelId="{39BE7F6C-D3CD-4B6B-941C-DC3FEA95FD1A}" type="pres">
      <dgm:prSet presAssocID="{81F867EC-3205-4953-A70A-6F2A8A840C53}" presName="childComposite" presStyleCnt="0">
        <dgm:presLayoutVars>
          <dgm:chMax val="0"/>
          <dgm:chPref val="0"/>
        </dgm:presLayoutVars>
      </dgm:prSet>
      <dgm:spPr/>
    </dgm:pt>
    <dgm:pt modelId="{022A8237-92E6-415A-A365-D31052DA2EB0}" type="pres">
      <dgm:prSet presAssocID="{81F867EC-3205-4953-A70A-6F2A8A840C53}" presName="ChildAccent" presStyleLbl="solidFgAcc1" presStyleIdx="5" presStyleCnt="10"/>
      <dgm:spPr/>
    </dgm:pt>
    <dgm:pt modelId="{1A988A43-8851-4887-B02F-62E7A9C61F52}" type="pres">
      <dgm:prSet presAssocID="{81F867EC-3205-4953-A70A-6F2A8A840C53}" presName="Child" presStyleLbl="revTx" presStyleIdx="7" presStyleCnt="12">
        <dgm:presLayoutVars>
          <dgm:chMax val="0"/>
          <dgm:chPref val="0"/>
          <dgm:bulletEnabled val="1"/>
        </dgm:presLayoutVars>
      </dgm:prSet>
      <dgm:spPr/>
    </dgm:pt>
    <dgm:pt modelId="{CB8F8C90-3604-4660-819B-D689D929F3DE}" type="pres">
      <dgm:prSet presAssocID="{86CA1D77-BE44-41CE-9217-24C4D8188FA3}" presName="childComposite" presStyleCnt="0">
        <dgm:presLayoutVars>
          <dgm:chMax val="0"/>
          <dgm:chPref val="0"/>
        </dgm:presLayoutVars>
      </dgm:prSet>
      <dgm:spPr/>
    </dgm:pt>
    <dgm:pt modelId="{3674FCF1-050A-40C5-8967-2EBB5309A443}" type="pres">
      <dgm:prSet presAssocID="{86CA1D77-BE44-41CE-9217-24C4D8188FA3}" presName="ChildAccent" presStyleLbl="solidFgAcc1" presStyleIdx="6" presStyleCnt="10"/>
      <dgm:spPr/>
    </dgm:pt>
    <dgm:pt modelId="{B1C2B0AA-4F8F-444B-91A3-81473F71C7F1}" type="pres">
      <dgm:prSet presAssocID="{86CA1D77-BE44-41CE-9217-24C4D8188FA3}" presName="Child" presStyleLbl="revTx" presStyleIdx="8" presStyleCnt="12">
        <dgm:presLayoutVars>
          <dgm:chMax val="0"/>
          <dgm:chPref val="0"/>
          <dgm:bulletEnabled val="1"/>
        </dgm:presLayoutVars>
      </dgm:prSet>
      <dgm:spPr/>
    </dgm:pt>
    <dgm:pt modelId="{C49BBEB0-D311-43EA-A1B7-7F802B24375E}" type="pres">
      <dgm:prSet presAssocID="{2E85F453-EDCC-419A-99EB-49A597FAB877}" presName="childComposite" presStyleCnt="0">
        <dgm:presLayoutVars>
          <dgm:chMax val="0"/>
          <dgm:chPref val="0"/>
        </dgm:presLayoutVars>
      </dgm:prSet>
      <dgm:spPr/>
    </dgm:pt>
    <dgm:pt modelId="{28B79C15-9008-4A7A-BED9-C8460D84F24E}" type="pres">
      <dgm:prSet presAssocID="{2E85F453-EDCC-419A-99EB-49A597FAB877}" presName="ChildAccent" presStyleLbl="solidFgAcc1" presStyleIdx="7" presStyleCnt="10"/>
      <dgm:spPr/>
    </dgm:pt>
    <dgm:pt modelId="{9C131F8A-8F93-469B-9B6C-51B6F8C8F972}" type="pres">
      <dgm:prSet presAssocID="{2E85F453-EDCC-419A-99EB-49A597FAB877}" presName="Child" presStyleLbl="revTx" presStyleIdx="9" presStyleCnt="12">
        <dgm:presLayoutVars>
          <dgm:chMax val="0"/>
          <dgm:chPref val="0"/>
          <dgm:bulletEnabled val="1"/>
        </dgm:presLayoutVars>
      </dgm:prSet>
      <dgm:spPr/>
    </dgm:pt>
    <dgm:pt modelId="{2318F020-2F59-4BDD-BBB4-868A18423BF1}" type="pres">
      <dgm:prSet presAssocID="{4958CA1A-9DEC-4B58-A880-5E47113D35F6}" presName="childComposite" presStyleCnt="0">
        <dgm:presLayoutVars>
          <dgm:chMax val="0"/>
          <dgm:chPref val="0"/>
        </dgm:presLayoutVars>
      </dgm:prSet>
      <dgm:spPr/>
    </dgm:pt>
    <dgm:pt modelId="{1CEC1957-332C-435A-87EC-29AE00832006}" type="pres">
      <dgm:prSet presAssocID="{4958CA1A-9DEC-4B58-A880-5E47113D35F6}" presName="ChildAccent" presStyleLbl="solidFgAcc1" presStyleIdx="8" presStyleCnt="10"/>
      <dgm:spPr/>
    </dgm:pt>
    <dgm:pt modelId="{5565933F-0D8E-4924-9E30-4A73AC9E21C7}" type="pres">
      <dgm:prSet presAssocID="{4958CA1A-9DEC-4B58-A880-5E47113D35F6}" presName="Child" presStyleLbl="revTx" presStyleIdx="10" presStyleCnt="12">
        <dgm:presLayoutVars>
          <dgm:chMax val="0"/>
          <dgm:chPref val="0"/>
          <dgm:bulletEnabled val="1"/>
        </dgm:presLayoutVars>
      </dgm:prSet>
      <dgm:spPr/>
    </dgm:pt>
    <dgm:pt modelId="{B3C30637-7802-4E64-8AD4-AE0135E5BC35}" type="pres">
      <dgm:prSet presAssocID="{D00D965B-09E1-471A-B009-1ED7C113C25C}" presName="childComposite" presStyleCnt="0">
        <dgm:presLayoutVars>
          <dgm:chMax val="0"/>
          <dgm:chPref val="0"/>
        </dgm:presLayoutVars>
      </dgm:prSet>
      <dgm:spPr/>
    </dgm:pt>
    <dgm:pt modelId="{1EB16851-2688-4133-B097-4C885C970D0A}" type="pres">
      <dgm:prSet presAssocID="{D00D965B-09E1-471A-B009-1ED7C113C25C}" presName="ChildAccent" presStyleLbl="solidFgAcc1" presStyleIdx="9" presStyleCnt="10"/>
      <dgm:spPr/>
    </dgm:pt>
    <dgm:pt modelId="{293AC672-3ED9-4589-883B-D1A04AA7769A}" type="pres">
      <dgm:prSet presAssocID="{D00D965B-09E1-471A-B009-1ED7C113C25C}" presName="Child" presStyleLbl="revTx" presStyleIdx="11" presStyleCnt="12">
        <dgm:presLayoutVars>
          <dgm:chMax val="0"/>
          <dgm:chPref val="0"/>
          <dgm:bulletEnabled val="1"/>
        </dgm:presLayoutVars>
      </dgm:prSet>
      <dgm:spPr/>
    </dgm:pt>
  </dgm:ptLst>
  <dgm:cxnLst>
    <dgm:cxn modelId="{2EDE0B04-ABD7-4D20-BF6F-7907F311F8C1}" srcId="{DE82E63F-7267-4E45-B67E-B75C057E525E}" destId="{5ACCE507-44E2-40A5-96DE-70E79EA5F888}" srcOrd="1" destOrd="0" parTransId="{CF0DA80A-D111-4A74-B8AA-B48F38A962F8}" sibTransId="{69E7EA9A-E4FB-44E7-B5DA-65F326BEFB91}"/>
    <dgm:cxn modelId="{9DE1870A-04B5-43A0-9A41-5AAB7EE91B22}" srcId="{2299F364-FB16-427E-AFF9-2F6838F64722}" destId="{7ACC2F5A-79EF-4ADD-82E5-057E8B067C90}" srcOrd="3" destOrd="0" parTransId="{3BC626F4-FB65-46C7-BF18-7B87C7296317}" sibTransId="{5F2C2921-A6F4-499C-8687-A4ECDC983748}"/>
    <dgm:cxn modelId="{9882700B-3B59-4D54-A42C-BDEBB9F0B101}" srcId="{2299F364-FB16-427E-AFF9-2F6838F64722}" destId="{53C5888E-4CCB-4891-9AE4-530E64CFA46B}" srcOrd="1" destOrd="0" parTransId="{765C8D59-6CEF-457B-AE43-15B63EA5EB79}" sibTransId="{40403378-BE52-49F5-9AD7-49E8B9F0B243}"/>
    <dgm:cxn modelId="{16AEB316-F2AF-435F-AC8D-BBEA0D815383}" type="presOf" srcId="{5ACCE507-44E2-40A5-96DE-70E79EA5F888}" destId="{DA01AA00-7320-4F93-B73B-3008ABF2127E}" srcOrd="0" destOrd="0" presId="urn:microsoft.com/office/officeart/2008/layout/SquareAccentList"/>
    <dgm:cxn modelId="{F7DC1C18-3941-41BC-897E-526C7BD98D11}" type="presOf" srcId="{7ACC2F5A-79EF-4ADD-82E5-057E8B067C90}" destId="{3A020DC8-8ACE-4BD2-800D-F3FC2C9D7E9C}" srcOrd="0" destOrd="0" presId="urn:microsoft.com/office/officeart/2008/layout/SquareAccentList"/>
    <dgm:cxn modelId="{B8335522-722D-4A23-BC00-C747BA366EFE}" type="presOf" srcId="{53C5888E-4CCB-4891-9AE4-530E64CFA46B}" destId="{F92C35B8-11BD-481F-AB6A-103E14475A97}" srcOrd="0" destOrd="0" presId="urn:microsoft.com/office/officeart/2008/layout/SquareAccentList"/>
    <dgm:cxn modelId="{8C1A5B23-4246-46CA-BBB5-2A807AF73208}" srcId="{2299F364-FB16-427E-AFF9-2F6838F64722}" destId="{42CF6BBD-A625-4389-B9C6-7E533C0E3AEA}" srcOrd="2" destOrd="0" parTransId="{0F1FD772-016E-48A5-B2D0-42E71F86818C}" sibTransId="{6DC3160B-C496-4A9C-AB79-D544AC913686}"/>
    <dgm:cxn modelId="{6FE9FC23-0F82-4519-B75C-EA2365B2536E}" srcId="{2299F364-FB16-427E-AFF9-2F6838F64722}" destId="{21F77EA9-DF5D-47E0-9FB9-8316FAC09A38}" srcOrd="4" destOrd="0" parTransId="{918D9AA0-8578-4671-8195-80A8B8B9B88D}" sibTransId="{197A4DB2-EFC6-4CE8-B975-5677AFB4FB65}"/>
    <dgm:cxn modelId="{52755B2C-76F9-4C64-B4B0-ABC6146C6A05}" srcId="{5ACCE507-44E2-40A5-96DE-70E79EA5F888}" destId="{2E85F453-EDCC-419A-99EB-49A597FAB877}" srcOrd="2" destOrd="0" parTransId="{6F8306A5-76D8-4D8E-AB36-FDA6CB421446}" sibTransId="{60583F98-C5EB-439F-A164-405F603925E9}"/>
    <dgm:cxn modelId="{891C0F32-0D1D-45D7-AA8C-C0F6E37BFAF5}" srcId="{2299F364-FB16-427E-AFF9-2F6838F64722}" destId="{75A338DA-4645-4EBA-98F9-76AF552C16C7}" srcOrd="0" destOrd="0" parTransId="{31C6E2F5-4C00-4B60-876A-586A6D2A20B7}" sibTransId="{44E8A7F8-C11C-4663-9CDF-28515ACBBB93}"/>
    <dgm:cxn modelId="{7169AA66-6F74-4A17-905E-20C86B5ABEBA}" type="presOf" srcId="{81F867EC-3205-4953-A70A-6F2A8A840C53}" destId="{1A988A43-8851-4887-B02F-62E7A9C61F52}" srcOrd="0" destOrd="0" presId="urn:microsoft.com/office/officeart/2008/layout/SquareAccentList"/>
    <dgm:cxn modelId="{922B3B48-D187-4854-A1AB-D9BAFD0DEDB1}" type="presOf" srcId="{2E85F453-EDCC-419A-99EB-49A597FAB877}" destId="{9C131F8A-8F93-469B-9B6C-51B6F8C8F972}" srcOrd="0" destOrd="0" presId="urn:microsoft.com/office/officeart/2008/layout/SquareAccentList"/>
    <dgm:cxn modelId="{955A485A-4A10-4ADF-B350-01D8F2F30F79}" type="presOf" srcId="{DE82E63F-7267-4E45-B67E-B75C057E525E}" destId="{357AD184-462C-4453-89B2-525359263083}" srcOrd="0" destOrd="0" presId="urn:microsoft.com/office/officeart/2008/layout/SquareAccentList"/>
    <dgm:cxn modelId="{155CC28B-F862-4EB9-8301-29DF385D3963}" type="presOf" srcId="{86CA1D77-BE44-41CE-9217-24C4D8188FA3}" destId="{B1C2B0AA-4F8F-444B-91A3-81473F71C7F1}" srcOrd="0" destOrd="0" presId="urn:microsoft.com/office/officeart/2008/layout/SquareAccentList"/>
    <dgm:cxn modelId="{1A22A28F-ECB8-4EEE-8F4A-C1B4002BFF3E}" srcId="{5ACCE507-44E2-40A5-96DE-70E79EA5F888}" destId="{D00D965B-09E1-471A-B009-1ED7C113C25C}" srcOrd="4" destOrd="0" parTransId="{B1588A9D-A94D-462D-B417-0900B57E2CB2}" sibTransId="{CD04F049-CAC5-4EF8-BA2A-0F9F141552FB}"/>
    <dgm:cxn modelId="{AF80E097-87A5-49AF-B853-7F93D6E836C9}" type="presOf" srcId="{D00D965B-09E1-471A-B009-1ED7C113C25C}" destId="{293AC672-3ED9-4589-883B-D1A04AA7769A}" srcOrd="0" destOrd="0" presId="urn:microsoft.com/office/officeart/2008/layout/SquareAccentList"/>
    <dgm:cxn modelId="{993EB39B-236D-4068-B825-02688CC49F83}" type="presOf" srcId="{2299F364-FB16-427E-AFF9-2F6838F64722}" destId="{29E2129B-00C9-4251-9D90-BE7B7FCE0F3D}" srcOrd="0" destOrd="0" presId="urn:microsoft.com/office/officeart/2008/layout/SquareAccentList"/>
    <dgm:cxn modelId="{27C29D9C-CDA3-4690-A5E0-A7947E198049}" type="presOf" srcId="{42CF6BBD-A625-4389-B9C6-7E533C0E3AEA}" destId="{7E63B012-BA70-4401-B69D-4D1A0D76493A}" srcOrd="0" destOrd="0" presId="urn:microsoft.com/office/officeart/2008/layout/SquareAccentList"/>
    <dgm:cxn modelId="{B9323AA0-2659-4EE2-9978-28931C35815A}" type="presOf" srcId="{4958CA1A-9DEC-4B58-A880-5E47113D35F6}" destId="{5565933F-0D8E-4924-9E30-4A73AC9E21C7}" srcOrd="0" destOrd="0" presId="urn:microsoft.com/office/officeart/2008/layout/SquareAccentList"/>
    <dgm:cxn modelId="{E621EBA0-50D2-4101-915E-01F647469B89}" type="presOf" srcId="{75A338DA-4645-4EBA-98F9-76AF552C16C7}" destId="{6FF63DB8-6FCA-45AF-B702-A472A37333F9}" srcOrd="0" destOrd="0" presId="urn:microsoft.com/office/officeart/2008/layout/SquareAccentList"/>
    <dgm:cxn modelId="{A82DC6A8-F8DD-48B3-A106-10288A94076A}" srcId="{5ACCE507-44E2-40A5-96DE-70E79EA5F888}" destId="{81F867EC-3205-4953-A70A-6F2A8A840C53}" srcOrd="0" destOrd="0" parTransId="{FCE1E0A6-583E-4DDA-92C7-439D457846D3}" sibTransId="{9C978FD0-046C-4B2F-89B2-E10BB73E324E}"/>
    <dgm:cxn modelId="{927CE5B8-15DD-4E50-8116-4772CBE3E17F}" srcId="{5ACCE507-44E2-40A5-96DE-70E79EA5F888}" destId="{86CA1D77-BE44-41CE-9217-24C4D8188FA3}" srcOrd="1" destOrd="0" parTransId="{BB4DA0DC-D846-420A-ABE6-3EA9BC2B0943}" sibTransId="{F2E68145-9DD6-4D18-97D1-BF33B688EE04}"/>
    <dgm:cxn modelId="{959C36F5-E403-4EF7-8409-2ED002D4A678}" srcId="{5ACCE507-44E2-40A5-96DE-70E79EA5F888}" destId="{4958CA1A-9DEC-4B58-A880-5E47113D35F6}" srcOrd="3" destOrd="0" parTransId="{FB992D5D-9AE6-4AF1-8412-71D779665BCB}" sibTransId="{1EA64777-0119-4511-9013-1EE91CE70CD6}"/>
    <dgm:cxn modelId="{4F5E66F6-EF0E-462A-8D71-EC462D55151A}" srcId="{DE82E63F-7267-4E45-B67E-B75C057E525E}" destId="{2299F364-FB16-427E-AFF9-2F6838F64722}" srcOrd="0" destOrd="0" parTransId="{E3F0F184-3EAA-4023-8D65-275E0D4F2F36}" sibTransId="{B4628BEA-D113-44E1-91CE-19F8E2994832}"/>
    <dgm:cxn modelId="{45FB52F9-6D1D-4C03-8EF8-5CE30B92A45A}" type="presOf" srcId="{21F77EA9-DF5D-47E0-9FB9-8316FAC09A38}" destId="{D38A16ED-4D24-4846-8BD5-BA1EBBE77DE9}" srcOrd="0" destOrd="0" presId="urn:microsoft.com/office/officeart/2008/layout/SquareAccentList"/>
    <dgm:cxn modelId="{8381B64C-4BFE-41DD-B019-AD3BCAB0972E}" type="presParOf" srcId="{357AD184-462C-4453-89B2-525359263083}" destId="{E10837C8-CCC6-4C1E-B7D9-A7D626443746}" srcOrd="0" destOrd="0" presId="urn:microsoft.com/office/officeart/2008/layout/SquareAccentList"/>
    <dgm:cxn modelId="{309D997C-FEEA-4371-8F43-559E7C8862C8}" type="presParOf" srcId="{E10837C8-CCC6-4C1E-B7D9-A7D626443746}" destId="{073858AF-5C0C-41AB-9832-2AF51A07059C}" srcOrd="0" destOrd="0" presId="urn:microsoft.com/office/officeart/2008/layout/SquareAccentList"/>
    <dgm:cxn modelId="{297E5B9A-E74E-4B5A-8005-7EF6EBB028EC}" type="presParOf" srcId="{073858AF-5C0C-41AB-9832-2AF51A07059C}" destId="{5D99DE8F-5921-450A-8904-6193969BCD0A}" srcOrd="0" destOrd="0" presId="urn:microsoft.com/office/officeart/2008/layout/SquareAccentList"/>
    <dgm:cxn modelId="{44C7782F-F4DD-44F6-B16C-87E28E4A5F54}" type="presParOf" srcId="{073858AF-5C0C-41AB-9832-2AF51A07059C}" destId="{4002D06E-5AFA-4104-BC85-A16F7C91BC59}" srcOrd="1" destOrd="0" presId="urn:microsoft.com/office/officeart/2008/layout/SquareAccentList"/>
    <dgm:cxn modelId="{031CA153-FA5C-48B4-B876-961C3AE3B392}" type="presParOf" srcId="{073858AF-5C0C-41AB-9832-2AF51A07059C}" destId="{29E2129B-00C9-4251-9D90-BE7B7FCE0F3D}" srcOrd="2" destOrd="0" presId="urn:microsoft.com/office/officeart/2008/layout/SquareAccentList"/>
    <dgm:cxn modelId="{E864689E-B594-474C-AD49-507D10461110}" type="presParOf" srcId="{E10837C8-CCC6-4C1E-B7D9-A7D626443746}" destId="{A72BD1FA-D05B-4F69-8C20-75976664DB19}" srcOrd="1" destOrd="0" presId="urn:microsoft.com/office/officeart/2008/layout/SquareAccentList"/>
    <dgm:cxn modelId="{8F2F2B86-42BA-47CE-8134-FF64BF36AE1E}" type="presParOf" srcId="{A72BD1FA-D05B-4F69-8C20-75976664DB19}" destId="{89F786D1-B309-4BE6-B99F-12418E4D667D}" srcOrd="0" destOrd="0" presId="urn:microsoft.com/office/officeart/2008/layout/SquareAccentList"/>
    <dgm:cxn modelId="{322C8C9D-AB24-4151-91FB-670C41433F39}" type="presParOf" srcId="{89F786D1-B309-4BE6-B99F-12418E4D667D}" destId="{E00D0C67-A55D-48EC-B6E1-28CE28F4E064}" srcOrd="0" destOrd="0" presId="urn:microsoft.com/office/officeart/2008/layout/SquareAccentList"/>
    <dgm:cxn modelId="{F27D3B15-159C-4AAD-B302-F35218FE4BF8}" type="presParOf" srcId="{89F786D1-B309-4BE6-B99F-12418E4D667D}" destId="{6FF63DB8-6FCA-45AF-B702-A472A37333F9}" srcOrd="1" destOrd="0" presId="urn:microsoft.com/office/officeart/2008/layout/SquareAccentList"/>
    <dgm:cxn modelId="{7ECBAA40-DBE2-4F97-86CC-18FC232A6F1F}" type="presParOf" srcId="{A72BD1FA-D05B-4F69-8C20-75976664DB19}" destId="{DB319FFE-0896-43BC-A931-1D2AEC918F5D}" srcOrd="1" destOrd="0" presId="urn:microsoft.com/office/officeart/2008/layout/SquareAccentList"/>
    <dgm:cxn modelId="{585487E2-E392-4439-B390-928A2C058014}" type="presParOf" srcId="{DB319FFE-0896-43BC-A931-1D2AEC918F5D}" destId="{E73B9B24-475D-4613-944B-7331C0FA1E67}" srcOrd="0" destOrd="0" presId="urn:microsoft.com/office/officeart/2008/layout/SquareAccentList"/>
    <dgm:cxn modelId="{F8AA73DB-23C6-437F-96A8-3407AF523BA8}" type="presParOf" srcId="{DB319FFE-0896-43BC-A931-1D2AEC918F5D}" destId="{F92C35B8-11BD-481F-AB6A-103E14475A97}" srcOrd="1" destOrd="0" presId="urn:microsoft.com/office/officeart/2008/layout/SquareAccentList"/>
    <dgm:cxn modelId="{9D5A1DF8-04BF-4CF2-9EAA-AFBC7430835C}" type="presParOf" srcId="{A72BD1FA-D05B-4F69-8C20-75976664DB19}" destId="{D8A0141D-FEB2-4B90-8A82-3439ABB9A076}" srcOrd="2" destOrd="0" presId="urn:microsoft.com/office/officeart/2008/layout/SquareAccentList"/>
    <dgm:cxn modelId="{1043D346-E695-4367-94AD-386E3A92B59F}" type="presParOf" srcId="{D8A0141D-FEB2-4B90-8A82-3439ABB9A076}" destId="{41C70880-592E-4E61-9AC7-00F1D3427B8C}" srcOrd="0" destOrd="0" presId="urn:microsoft.com/office/officeart/2008/layout/SquareAccentList"/>
    <dgm:cxn modelId="{BC08C66D-8FB6-4B3C-95AA-2CE5041C31BA}" type="presParOf" srcId="{D8A0141D-FEB2-4B90-8A82-3439ABB9A076}" destId="{7E63B012-BA70-4401-B69D-4D1A0D76493A}" srcOrd="1" destOrd="0" presId="urn:microsoft.com/office/officeart/2008/layout/SquareAccentList"/>
    <dgm:cxn modelId="{8A7C6C48-791C-406E-8007-2F23859D884E}" type="presParOf" srcId="{A72BD1FA-D05B-4F69-8C20-75976664DB19}" destId="{A6B8D368-0961-4B45-A106-62A4F906922C}" srcOrd="3" destOrd="0" presId="urn:microsoft.com/office/officeart/2008/layout/SquareAccentList"/>
    <dgm:cxn modelId="{B178B3BE-0EB1-45FF-B25C-0FFD2ABA52D2}" type="presParOf" srcId="{A6B8D368-0961-4B45-A106-62A4F906922C}" destId="{17796EF3-C6BF-438E-9AAB-2A32B1C9A6F2}" srcOrd="0" destOrd="0" presId="urn:microsoft.com/office/officeart/2008/layout/SquareAccentList"/>
    <dgm:cxn modelId="{613E4509-61FC-4844-BAAA-3564F78A827C}" type="presParOf" srcId="{A6B8D368-0961-4B45-A106-62A4F906922C}" destId="{3A020DC8-8ACE-4BD2-800D-F3FC2C9D7E9C}" srcOrd="1" destOrd="0" presId="urn:microsoft.com/office/officeart/2008/layout/SquareAccentList"/>
    <dgm:cxn modelId="{317D3D9D-31E6-4D18-B928-CF5BA2A1EB1A}" type="presParOf" srcId="{A72BD1FA-D05B-4F69-8C20-75976664DB19}" destId="{9CFE475F-9133-4143-BD06-CAE9C33A9674}" srcOrd="4" destOrd="0" presId="urn:microsoft.com/office/officeart/2008/layout/SquareAccentList"/>
    <dgm:cxn modelId="{CFCF56FA-3190-4F91-B0ED-5668289BE999}" type="presParOf" srcId="{9CFE475F-9133-4143-BD06-CAE9C33A9674}" destId="{9697D428-5850-4465-87CC-BB813009A416}" srcOrd="0" destOrd="0" presId="urn:microsoft.com/office/officeart/2008/layout/SquareAccentList"/>
    <dgm:cxn modelId="{AADBF205-43B9-4C33-BDC3-E752B092A583}" type="presParOf" srcId="{9CFE475F-9133-4143-BD06-CAE9C33A9674}" destId="{D38A16ED-4D24-4846-8BD5-BA1EBBE77DE9}" srcOrd="1" destOrd="0" presId="urn:microsoft.com/office/officeart/2008/layout/SquareAccentList"/>
    <dgm:cxn modelId="{0E749DD5-FD52-4214-9790-47A7321D967D}" type="presParOf" srcId="{357AD184-462C-4453-89B2-525359263083}" destId="{E96ACAA7-4049-45E8-8E0A-2C305AEB7027}" srcOrd="1" destOrd="0" presId="urn:microsoft.com/office/officeart/2008/layout/SquareAccentList"/>
    <dgm:cxn modelId="{D4617A04-5CEC-4751-A88D-BDD29E2C7A10}" type="presParOf" srcId="{E96ACAA7-4049-45E8-8E0A-2C305AEB7027}" destId="{E3F6C1E4-D071-41D2-8957-8A981D8B681D}" srcOrd="0" destOrd="0" presId="urn:microsoft.com/office/officeart/2008/layout/SquareAccentList"/>
    <dgm:cxn modelId="{1BBAB0BA-4E02-4901-A197-435B7597D56B}" type="presParOf" srcId="{E3F6C1E4-D071-41D2-8957-8A981D8B681D}" destId="{D61E1ED9-BF93-49EC-80DA-6C122670BAE7}" srcOrd="0" destOrd="0" presId="urn:microsoft.com/office/officeart/2008/layout/SquareAccentList"/>
    <dgm:cxn modelId="{1CAC38E5-4B62-4B0A-91C6-6AAAB8B0A7D4}" type="presParOf" srcId="{E3F6C1E4-D071-41D2-8957-8A981D8B681D}" destId="{A98BC47C-8D88-4ADA-BFEC-7AA507045205}" srcOrd="1" destOrd="0" presId="urn:microsoft.com/office/officeart/2008/layout/SquareAccentList"/>
    <dgm:cxn modelId="{EC847966-0DC8-4424-A851-16D4B7870CB5}" type="presParOf" srcId="{E3F6C1E4-D071-41D2-8957-8A981D8B681D}" destId="{DA01AA00-7320-4F93-B73B-3008ABF2127E}" srcOrd="2" destOrd="0" presId="urn:microsoft.com/office/officeart/2008/layout/SquareAccentList"/>
    <dgm:cxn modelId="{74244054-7FC3-4682-95D0-FB68DF06CE7D}" type="presParOf" srcId="{E96ACAA7-4049-45E8-8E0A-2C305AEB7027}" destId="{390B77B2-EB8B-4312-A53D-C4A3FDF5F03B}" srcOrd="1" destOrd="0" presId="urn:microsoft.com/office/officeart/2008/layout/SquareAccentList"/>
    <dgm:cxn modelId="{FBFDA5AB-CF36-415B-92DF-3BD756794450}" type="presParOf" srcId="{390B77B2-EB8B-4312-A53D-C4A3FDF5F03B}" destId="{39BE7F6C-D3CD-4B6B-941C-DC3FEA95FD1A}" srcOrd="0" destOrd="0" presId="urn:microsoft.com/office/officeart/2008/layout/SquareAccentList"/>
    <dgm:cxn modelId="{854BA6AF-1ECF-47E4-92DC-5B5392B160F4}" type="presParOf" srcId="{39BE7F6C-D3CD-4B6B-941C-DC3FEA95FD1A}" destId="{022A8237-92E6-415A-A365-D31052DA2EB0}" srcOrd="0" destOrd="0" presId="urn:microsoft.com/office/officeart/2008/layout/SquareAccentList"/>
    <dgm:cxn modelId="{8D270C08-D7E8-48F0-AC15-FA94AF5FF182}" type="presParOf" srcId="{39BE7F6C-D3CD-4B6B-941C-DC3FEA95FD1A}" destId="{1A988A43-8851-4887-B02F-62E7A9C61F52}" srcOrd="1" destOrd="0" presId="urn:microsoft.com/office/officeart/2008/layout/SquareAccentList"/>
    <dgm:cxn modelId="{5B04F421-5CBE-4F6F-818B-69EBE4E906BD}" type="presParOf" srcId="{390B77B2-EB8B-4312-A53D-C4A3FDF5F03B}" destId="{CB8F8C90-3604-4660-819B-D689D929F3DE}" srcOrd="1" destOrd="0" presId="urn:microsoft.com/office/officeart/2008/layout/SquareAccentList"/>
    <dgm:cxn modelId="{7F0843C1-0008-4F1F-9F52-7B7E6430048F}" type="presParOf" srcId="{CB8F8C90-3604-4660-819B-D689D929F3DE}" destId="{3674FCF1-050A-40C5-8967-2EBB5309A443}" srcOrd="0" destOrd="0" presId="urn:microsoft.com/office/officeart/2008/layout/SquareAccentList"/>
    <dgm:cxn modelId="{6CF86B72-B39E-43D8-B9EB-393D33D5F2FD}" type="presParOf" srcId="{CB8F8C90-3604-4660-819B-D689D929F3DE}" destId="{B1C2B0AA-4F8F-444B-91A3-81473F71C7F1}" srcOrd="1" destOrd="0" presId="urn:microsoft.com/office/officeart/2008/layout/SquareAccentList"/>
    <dgm:cxn modelId="{28CBD8AA-721A-4E3A-AC24-BA7C3C0BA45B}" type="presParOf" srcId="{390B77B2-EB8B-4312-A53D-C4A3FDF5F03B}" destId="{C49BBEB0-D311-43EA-A1B7-7F802B24375E}" srcOrd="2" destOrd="0" presId="urn:microsoft.com/office/officeart/2008/layout/SquareAccentList"/>
    <dgm:cxn modelId="{B45F67B9-17BA-4223-90BB-8FDCE726E570}" type="presParOf" srcId="{C49BBEB0-D311-43EA-A1B7-7F802B24375E}" destId="{28B79C15-9008-4A7A-BED9-C8460D84F24E}" srcOrd="0" destOrd="0" presId="urn:microsoft.com/office/officeart/2008/layout/SquareAccentList"/>
    <dgm:cxn modelId="{21D65236-D039-4C44-BF9A-2A995516A93C}" type="presParOf" srcId="{C49BBEB0-D311-43EA-A1B7-7F802B24375E}" destId="{9C131F8A-8F93-469B-9B6C-51B6F8C8F972}" srcOrd="1" destOrd="0" presId="urn:microsoft.com/office/officeart/2008/layout/SquareAccentList"/>
    <dgm:cxn modelId="{1D5D8FFB-6324-4B01-AC59-28DAB70AF526}" type="presParOf" srcId="{390B77B2-EB8B-4312-A53D-C4A3FDF5F03B}" destId="{2318F020-2F59-4BDD-BBB4-868A18423BF1}" srcOrd="3" destOrd="0" presId="urn:microsoft.com/office/officeart/2008/layout/SquareAccentList"/>
    <dgm:cxn modelId="{73DD1DD7-E41A-47F8-ADE3-9BE4B0C2717C}" type="presParOf" srcId="{2318F020-2F59-4BDD-BBB4-868A18423BF1}" destId="{1CEC1957-332C-435A-87EC-29AE00832006}" srcOrd="0" destOrd="0" presId="urn:microsoft.com/office/officeart/2008/layout/SquareAccentList"/>
    <dgm:cxn modelId="{5841963A-03CA-4285-BE46-3FB76620999D}" type="presParOf" srcId="{2318F020-2F59-4BDD-BBB4-868A18423BF1}" destId="{5565933F-0D8E-4924-9E30-4A73AC9E21C7}" srcOrd="1" destOrd="0" presId="urn:microsoft.com/office/officeart/2008/layout/SquareAccentList"/>
    <dgm:cxn modelId="{E0AA737E-B672-4920-B2C5-8103774D8215}" type="presParOf" srcId="{390B77B2-EB8B-4312-A53D-C4A3FDF5F03B}" destId="{B3C30637-7802-4E64-8AD4-AE0135E5BC35}" srcOrd="4" destOrd="0" presId="urn:microsoft.com/office/officeart/2008/layout/SquareAccentList"/>
    <dgm:cxn modelId="{832138CB-D12C-440F-96E6-CB4272446097}" type="presParOf" srcId="{B3C30637-7802-4E64-8AD4-AE0135E5BC35}" destId="{1EB16851-2688-4133-B097-4C885C970D0A}" srcOrd="0" destOrd="0" presId="urn:microsoft.com/office/officeart/2008/layout/SquareAccentList"/>
    <dgm:cxn modelId="{53C4EEEB-2DD8-49EB-B6FD-2942CDC758A5}" type="presParOf" srcId="{B3C30637-7802-4E64-8AD4-AE0135E5BC35}" destId="{293AC672-3ED9-4589-883B-D1A04AA7769A}"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9DE8F-5921-450A-8904-6193969BCD0A}">
      <dsp:nvSpPr>
        <dsp:cNvPr id="0" name=""/>
        <dsp:cNvSpPr/>
      </dsp:nvSpPr>
      <dsp:spPr>
        <a:xfrm>
          <a:off x="4818" y="710578"/>
          <a:ext cx="3362195" cy="39555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002D06E-5AFA-4104-BC85-A16F7C91BC59}">
      <dsp:nvSpPr>
        <dsp:cNvPr id="0" name=""/>
        <dsp:cNvSpPr/>
      </dsp:nvSpPr>
      <dsp:spPr>
        <a:xfrm>
          <a:off x="4818" y="859131"/>
          <a:ext cx="246998" cy="246998"/>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E2129B-00C9-4251-9D90-BE7B7FCE0F3D}">
      <dsp:nvSpPr>
        <dsp:cNvPr id="0" name=""/>
        <dsp:cNvSpPr/>
      </dsp:nvSpPr>
      <dsp:spPr>
        <a:xfrm>
          <a:off x="4818" y="0"/>
          <a:ext cx="3362195" cy="71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Differential Privacy</a:t>
          </a:r>
          <a:endParaRPr lang="zh-CN" altLang="en-US" sz="1800" kern="1200" dirty="0"/>
        </a:p>
      </dsp:txBody>
      <dsp:txXfrm>
        <a:off x="4818" y="0"/>
        <a:ext cx="3362195" cy="710578"/>
      </dsp:txXfrm>
    </dsp:sp>
    <dsp:sp modelId="{E00D0C67-A55D-48EC-B6E1-28CE28F4E064}">
      <dsp:nvSpPr>
        <dsp:cNvPr id="0" name=""/>
        <dsp:cNvSpPr/>
      </dsp:nvSpPr>
      <dsp:spPr>
        <a:xfrm>
          <a:off x="4818" y="1434878"/>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F63DB8-6FCA-45AF-B702-A472A37333F9}">
      <dsp:nvSpPr>
        <dsp:cNvPr id="0" name=""/>
        <dsp:cNvSpPr/>
      </dsp:nvSpPr>
      <dsp:spPr>
        <a:xfrm>
          <a:off x="240172" y="1270504"/>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Databases</a:t>
          </a:r>
          <a:endParaRPr lang="zh-CN" altLang="en-US" sz="1800" kern="1200" dirty="0"/>
        </a:p>
      </dsp:txBody>
      <dsp:txXfrm>
        <a:off x="240172" y="1270504"/>
        <a:ext cx="3126841" cy="575741"/>
      </dsp:txXfrm>
    </dsp:sp>
    <dsp:sp modelId="{E73B9B24-475D-4613-944B-7331C0FA1E67}">
      <dsp:nvSpPr>
        <dsp:cNvPr id="0" name=""/>
        <dsp:cNvSpPr/>
      </dsp:nvSpPr>
      <dsp:spPr>
        <a:xfrm>
          <a:off x="4818" y="2010619"/>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2C35B8-11BD-481F-AB6A-103E14475A97}">
      <dsp:nvSpPr>
        <dsp:cNvPr id="0" name=""/>
        <dsp:cNvSpPr/>
      </dsp:nvSpPr>
      <dsp:spPr>
        <a:xfrm>
          <a:off x="240172" y="1846245"/>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Randomized query algorithm</a:t>
          </a:r>
          <a:endParaRPr lang="zh-CN" altLang="en-US" sz="1800" kern="1200" dirty="0"/>
        </a:p>
      </dsp:txBody>
      <dsp:txXfrm>
        <a:off x="240172" y="1846245"/>
        <a:ext cx="3126841" cy="575741"/>
      </dsp:txXfrm>
    </dsp:sp>
    <dsp:sp modelId="{41C70880-592E-4E61-9AC7-00F1D3427B8C}">
      <dsp:nvSpPr>
        <dsp:cNvPr id="0" name=""/>
        <dsp:cNvSpPr/>
      </dsp:nvSpPr>
      <dsp:spPr>
        <a:xfrm>
          <a:off x="4818" y="2586361"/>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63B012-BA70-4401-B69D-4D1A0D76493A}">
      <dsp:nvSpPr>
        <dsp:cNvPr id="0" name=""/>
        <dsp:cNvSpPr/>
      </dsp:nvSpPr>
      <dsp:spPr>
        <a:xfrm>
          <a:off x="240172" y="2421986"/>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Records in a database</a:t>
          </a:r>
          <a:endParaRPr lang="zh-CN" altLang="en-US" sz="1800" kern="1200" dirty="0"/>
        </a:p>
      </dsp:txBody>
      <dsp:txXfrm>
        <a:off x="240172" y="2421986"/>
        <a:ext cx="3126841" cy="575741"/>
      </dsp:txXfrm>
    </dsp:sp>
    <dsp:sp modelId="{17796EF3-C6BF-438E-9AAB-2A32B1C9A6F2}">
      <dsp:nvSpPr>
        <dsp:cNvPr id="0" name=""/>
        <dsp:cNvSpPr/>
      </dsp:nvSpPr>
      <dsp:spPr>
        <a:xfrm>
          <a:off x="4818" y="3162102"/>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020DC8-8ACE-4BD2-800D-F3FC2C9D7E9C}">
      <dsp:nvSpPr>
        <dsp:cNvPr id="0" name=""/>
        <dsp:cNvSpPr/>
      </dsp:nvSpPr>
      <dsp:spPr>
        <a:xfrm>
          <a:off x="240172" y="2997728"/>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Remove/alter on records</a:t>
          </a:r>
          <a:endParaRPr lang="zh-CN" altLang="en-US" sz="1800" kern="1200" dirty="0"/>
        </a:p>
      </dsp:txBody>
      <dsp:txXfrm>
        <a:off x="240172" y="2997728"/>
        <a:ext cx="3126841" cy="575741"/>
      </dsp:txXfrm>
    </dsp:sp>
    <dsp:sp modelId="{9697D428-5850-4465-87CC-BB813009A416}">
      <dsp:nvSpPr>
        <dsp:cNvPr id="0" name=""/>
        <dsp:cNvSpPr/>
      </dsp:nvSpPr>
      <dsp:spPr>
        <a:xfrm>
          <a:off x="4818" y="3737843"/>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8A16ED-4D24-4846-8BD5-BA1EBBE77DE9}">
      <dsp:nvSpPr>
        <dsp:cNvPr id="0" name=""/>
        <dsp:cNvSpPr/>
      </dsp:nvSpPr>
      <dsp:spPr>
        <a:xfrm>
          <a:off x="240172" y="3573469"/>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Result in a bounded change in the output</a:t>
          </a:r>
          <a:endParaRPr lang="zh-CN" altLang="en-US" sz="1800" kern="1200" dirty="0"/>
        </a:p>
      </dsp:txBody>
      <dsp:txXfrm>
        <a:off x="240172" y="3573469"/>
        <a:ext cx="3126841" cy="575741"/>
      </dsp:txXfrm>
    </dsp:sp>
    <dsp:sp modelId="{D61E1ED9-BF93-49EC-80DA-6C122670BAE7}">
      <dsp:nvSpPr>
        <dsp:cNvPr id="0" name=""/>
        <dsp:cNvSpPr/>
      </dsp:nvSpPr>
      <dsp:spPr>
        <a:xfrm>
          <a:off x="3535123" y="710578"/>
          <a:ext cx="3362195" cy="39555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98BC47C-8D88-4ADA-BFEC-7AA507045205}">
      <dsp:nvSpPr>
        <dsp:cNvPr id="0" name=""/>
        <dsp:cNvSpPr/>
      </dsp:nvSpPr>
      <dsp:spPr>
        <a:xfrm>
          <a:off x="3535123" y="859131"/>
          <a:ext cx="246998" cy="246998"/>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1AA00-7320-4F93-B73B-3008ABF2127E}">
      <dsp:nvSpPr>
        <dsp:cNvPr id="0" name=""/>
        <dsp:cNvSpPr/>
      </dsp:nvSpPr>
      <dsp:spPr>
        <a:xfrm>
          <a:off x="3535123" y="0"/>
          <a:ext cx="3362195" cy="710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Adversarial Robustness</a:t>
          </a:r>
          <a:endParaRPr lang="zh-CN" altLang="en-US" sz="1800" kern="1200" dirty="0"/>
        </a:p>
      </dsp:txBody>
      <dsp:txXfrm>
        <a:off x="3535123" y="0"/>
        <a:ext cx="3362195" cy="710578"/>
      </dsp:txXfrm>
    </dsp:sp>
    <dsp:sp modelId="{022A8237-92E6-415A-A365-D31052DA2EB0}">
      <dsp:nvSpPr>
        <dsp:cNvPr id="0" name=""/>
        <dsp:cNvSpPr/>
      </dsp:nvSpPr>
      <dsp:spPr>
        <a:xfrm>
          <a:off x="3535123" y="1434878"/>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988A43-8851-4887-B02F-62E7A9C61F52}">
      <dsp:nvSpPr>
        <dsp:cNvPr id="0" name=""/>
        <dsp:cNvSpPr/>
      </dsp:nvSpPr>
      <dsp:spPr>
        <a:xfrm>
          <a:off x="3770477" y="1270504"/>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Input images</a:t>
          </a:r>
          <a:endParaRPr lang="zh-CN" altLang="en-US" sz="1800" kern="1200" dirty="0"/>
        </a:p>
      </dsp:txBody>
      <dsp:txXfrm>
        <a:off x="3770477" y="1270504"/>
        <a:ext cx="3126841" cy="575741"/>
      </dsp:txXfrm>
    </dsp:sp>
    <dsp:sp modelId="{3674FCF1-050A-40C5-8967-2EBB5309A443}">
      <dsp:nvSpPr>
        <dsp:cNvPr id="0" name=""/>
        <dsp:cNvSpPr/>
      </dsp:nvSpPr>
      <dsp:spPr>
        <a:xfrm>
          <a:off x="3535123" y="2010619"/>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C2B0AA-4F8F-444B-91A3-81473F71C7F1}">
      <dsp:nvSpPr>
        <dsp:cNvPr id="0" name=""/>
        <dsp:cNvSpPr/>
      </dsp:nvSpPr>
      <dsp:spPr>
        <a:xfrm>
          <a:off x="3770477" y="1846245"/>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solidFill>
                <a:srgbClr val="C00000"/>
              </a:solidFill>
              <a:latin typeface="Times New Roman" panose="02020603050405020304" pitchFamily="18" charset="0"/>
              <a:ea typeface="宋体" panose="02010600030101010101" pitchFamily="2" charset="-122"/>
            </a:rPr>
            <a:t>Randomized classify algorithm</a:t>
          </a:r>
          <a:endParaRPr lang="zh-CN" altLang="en-US" sz="1800" kern="1200" dirty="0">
            <a:solidFill>
              <a:srgbClr val="C00000"/>
            </a:solidFill>
          </a:endParaRPr>
        </a:p>
      </dsp:txBody>
      <dsp:txXfrm>
        <a:off x="3770477" y="1846245"/>
        <a:ext cx="3126841" cy="575741"/>
      </dsp:txXfrm>
    </dsp:sp>
    <dsp:sp modelId="{28B79C15-9008-4A7A-BED9-C8460D84F24E}">
      <dsp:nvSpPr>
        <dsp:cNvPr id="0" name=""/>
        <dsp:cNvSpPr/>
      </dsp:nvSpPr>
      <dsp:spPr>
        <a:xfrm>
          <a:off x="3535123" y="2586361"/>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131F8A-8F93-469B-9B6C-51B6F8C8F972}">
      <dsp:nvSpPr>
        <dsp:cNvPr id="0" name=""/>
        <dsp:cNvSpPr/>
      </dsp:nvSpPr>
      <dsp:spPr>
        <a:xfrm>
          <a:off x="3770477" y="2421986"/>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Pixels in an images</a:t>
          </a:r>
          <a:endParaRPr lang="zh-CN" altLang="en-US" sz="1800" kern="1200" dirty="0"/>
        </a:p>
      </dsp:txBody>
      <dsp:txXfrm>
        <a:off x="3770477" y="2421986"/>
        <a:ext cx="3126841" cy="575741"/>
      </dsp:txXfrm>
    </dsp:sp>
    <dsp:sp modelId="{1CEC1957-332C-435A-87EC-29AE00832006}">
      <dsp:nvSpPr>
        <dsp:cNvPr id="0" name=""/>
        <dsp:cNvSpPr/>
      </dsp:nvSpPr>
      <dsp:spPr>
        <a:xfrm>
          <a:off x="3535123" y="3162102"/>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65933F-0D8E-4924-9E30-4A73AC9E21C7}">
      <dsp:nvSpPr>
        <dsp:cNvPr id="0" name=""/>
        <dsp:cNvSpPr/>
      </dsp:nvSpPr>
      <dsp:spPr>
        <a:xfrm>
          <a:off x="3770477" y="2997728"/>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Increase or decrease pixels</a:t>
          </a:r>
          <a:endParaRPr lang="zh-CN" altLang="en-US" sz="1800" kern="1200" dirty="0"/>
        </a:p>
      </dsp:txBody>
      <dsp:txXfrm>
        <a:off x="3770477" y="2997728"/>
        <a:ext cx="3126841" cy="575741"/>
      </dsp:txXfrm>
    </dsp:sp>
    <dsp:sp modelId="{1EB16851-2688-4133-B097-4C885C970D0A}">
      <dsp:nvSpPr>
        <dsp:cNvPr id="0" name=""/>
        <dsp:cNvSpPr/>
      </dsp:nvSpPr>
      <dsp:spPr>
        <a:xfrm>
          <a:off x="3535123" y="3737843"/>
          <a:ext cx="246992" cy="24699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3AC672-3ED9-4589-883B-D1A04AA7769A}">
      <dsp:nvSpPr>
        <dsp:cNvPr id="0" name=""/>
        <dsp:cNvSpPr/>
      </dsp:nvSpPr>
      <dsp:spPr>
        <a:xfrm>
          <a:off x="3770477" y="3573469"/>
          <a:ext cx="3126841" cy="575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100000"/>
            </a:lnSpc>
            <a:spcBef>
              <a:spcPct val="0"/>
            </a:spcBef>
            <a:spcAft>
              <a:spcPts val="0"/>
            </a:spcAft>
            <a:buNone/>
          </a:pPr>
          <a:r>
            <a:rPr lang="en-US" altLang="zh-CN" sz="1800" kern="1200" baseline="0" dirty="0">
              <a:latin typeface="Times New Roman" panose="02020603050405020304" pitchFamily="18" charset="0"/>
              <a:ea typeface="宋体" panose="02010600030101010101" pitchFamily="2" charset="-122"/>
            </a:rPr>
            <a:t>Result in a bounded change in the prediction </a:t>
          </a:r>
          <a:endParaRPr lang="zh-CN" altLang="en-US" sz="1800" kern="1200" dirty="0"/>
        </a:p>
      </dsp:txBody>
      <dsp:txXfrm>
        <a:off x="3770477" y="3573469"/>
        <a:ext cx="3126841" cy="575741"/>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45659" cy="496412"/>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50837" y="0"/>
            <a:ext cx="2945659" cy="496412"/>
          </a:xfrm>
          <a:prstGeom prst="rect">
            <a:avLst/>
          </a:prstGeom>
        </p:spPr>
        <p:txBody>
          <a:bodyPr vert="horz" lIns="91440" tIns="45720" rIns="91440" bIns="45720" rtlCol="0"/>
          <a:lstStyle>
            <a:lvl1pPr algn="r">
              <a:defRPr sz="1200"/>
            </a:lvl1pPr>
          </a:lstStyle>
          <a:p>
            <a:pPr>
              <a:defRPr/>
            </a:pPr>
            <a:fld id="{F5717A08-4EFF-4E1F-9428-32B3E8AA5BBF}" type="datetimeFigureOut">
              <a:rPr lang="zh-CN" altLang="en-US"/>
              <a:t>2022/4/15</a:t>
            </a:fld>
            <a:endParaRPr lang="zh-CN" altLang="en-US"/>
          </a:p>
        </p:txBody>
      </p:sp>
      <p:sp>
        <p:nvSpPr>
          <p:cNvPr id="4" name="页脚占位符 3"/>
          <p:cNvSpPr>
            <a:spLocks noGrp="1"/>
          </p:cNvSpPr>
          <p:nvPr>
            <p:ph type="ftr" sz="quarter" idx="2"/>
          </p:nvPr>
        </p:nvSpPr>
        <p:spPr>
          <a:xfrm>
            <a:off x="1" y="9429516"/>
            <a:ext cx="2945659" cy="496412"/>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50837" y="9429516"/>
            <a:ext cx="2945659" cy="496412"/>
          </a:xfrm>
          <a:prstGeom prst="rect">
            <a:avLst/>
          </a:prstGeom>
        </p:spPr>
        <p:txBody>
          <a:bodyPr vert="horz" wrap="square" lIns="91440" tIns="45720" rIns="91440" bIns="45720" numCol="1" anchor="b" anchorCtr="0" compatLnSpc="1"/>
          <a:lstStyle>
            <a:lvl1pPr algn="r">
              <a:defRPr sz="1200"/>
            </a:lvl1pPr>
          </a:lstStyle>
          <a:p>
            <a:fld id="{E6EAC048-E547-47CB-AD87-3FAD1B682181}"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45659" cy="496412"/>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0837" y="0"/>
            <a:ext cx="2945659" cy="496412"/>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38F86A1-69B5-4E18-BFA8-3F70A1ECBA97}" type="datetimeFigureOut">
              <a:rPr lang="zh-CN" altLang="en-US"/>
              <a:t>2022/4/15</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9768" y="4715907"/>
            <a:ext cx="5438140" cy="4467702"/>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429516"/>
            <a:ext cx="2945659" cy="496412"/>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0837" y="9429516"/>
            <a:ext cx="2945659" cy="496412"/>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178C7A2D-8CC7-4A6A-8E6B-F00CC693A825}" type="slidenum">
              <a:rPr lang="zh-CN" altLang="en-US"/>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baike.baidu.com/item/%E6%A6%82%E7%8E%87/828845"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baike.baidu.com/item/%E6%A6%82%E7%8E%87/828845"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20611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4088661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3217505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218443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3890595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3841829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47524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138548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304623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2960856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333782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86061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2928056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2818490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2115554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1922106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4223644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3896992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在将经验和真实期望（绿色）与引理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中给定攻击规模 </a:t>
            </a:r>
            <a:r>
              <a:rPr lang="en-US" altLang="zh-CN" sz="1200" b="0" i="0" kern="1200" dirty="0" err="1">
                <a:solidFill>
                  <a:schemeClr val="tx1"/>
                </a:solidFill>
                <a:effectLst/>
                <a:latin typeface="+mn-lt"/>
                <a:ea typeface="+mn-ea"/>
                <a:cs typeface="+mn-cs"/>
              </a:rPr>
              <a:t>Lattack</a:t>
            </a:r>
            <a:r>
              <a:rPr lang="zh-CN" altLang="en-US" sz="1200" b="0" i="0" kern="1200" dirty="0">
                <a:solidFill>
                  <a:schemeClr val="tx1"/>
                </a:solidFill>
                <a:effectLst/>
                <a:latin typeface="+mn-lt"/>
                <a:ea typeface="+mn-ea"/>
                <a:cs typeface="+mn-cs"/>
              </a:rPr>
              <a:t>（红色）的稳定性界限之间的测量误差界限相加后，如果 </a:t>
            </a:r>
            <a:r>
              <a:rPr lang="en-US" altLang="zh-CN" sz="1200" b="0" i="0" kern="1200" dirty="0" err="1">
                <a:solidFill>
                  <a:schemeClr val="tx1"/>
                </a:solidFill>
                <a:effectLst/>
                <a:latin typeface="+mn-lt"/>
                <a:ea typeface="+mn-ea"/>
                <a:cs typeface="+mn-cs"/>
              </a:rPr>
              <a:t>arg</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的下限，则证明预测对该攻击规模是稳健的 最大标签不与任何其他标签的上限重叠。</a:t>
            </a:r>
            <a:endParaRPr lang="zh-CN" altLang="en-US" dirty="0"/>
          </a:p>
        </p:txBody>
      </p:sp>
    </p:spTree>
    <p:extLst>
      <p:ext uri="{BB962C8B-B14F-4D97-AF65-F5344CB8AC3E}">
        <p14:creationId xmlns:p14="http://schemas.microsoft.com/office/powerpoint/2010/main" val="807471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825594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978728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80335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5310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46953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差分隐私，一种受密码学启发的隐私形式主义，为防御提供了严格、通用和灵活的基础。</a:t>
            </a:r>
            <a:endParaRPr lang="en-US" altLang="zh-CN" dirty="0"/>
          </a:p>
          <a:p>
            <a:r>
              <a:rPr lang="zh-CN" altLang="en-US" dirty="0"/>
              <a:t>数据中的微小变化会导致有界的输出变化。</a:t>
            </a:r>
          </a:p>
        </p:txBody>
      </p:sp>
    </p:spTree>
    <p:extLst>
      <p:ext uri="{BB962C8B-B14F-4D97-AF65-F5344CB8AC3E}">
        <p14:creationId xmlns:p14="http://schemas.microsoft.com/office/powerpoint/2010/main" val="3271829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11794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2283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9807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75826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774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5258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563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31046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 </a:t>
            </a:r>
            <a:r>
              <a:rPr lang="zh-CN" altLang="en-US" dirty="0"/>
              <a:t>关注的是对数据库的计算输出是否可以揭示有关数据库中单个记录的信息。 </a:t>
            </a:r>
            <a:endParaRPr lang="en-US" altLang="zh-CN" dirty="0"/>
          </a:p>
          <a:p>
            <a:r>
              <a:rPr lang="zh-CN" altLang="en-US" dirty="0"/>
              <a:t>为了防止这种信息泄露，在计算中引入了随机性来隐藏单个记录的细节</a:t>
            </a:r>
            <a:r>
              <a:rPr lang="en-US" altLang="zh-CN" dirty="0"/>
              <a:t>.</a:t>
            </a:r>
          </a:p>
          <a:p>
            <a:endParaRPr lang="en-US" altLang="zh-CN" dirty="0"/>
          </a:p>
        </p:txBody>
      </p:sp>
    </p:spTree>
    <p:extLst>
      <p:ext uri="{BB962C8B-B14F-4D97-AF65-F5344CB8AC3E}">
        <p14:creationId xmlns:p14="http://schemas.microsoft.com/office/powerpoint/2010/main" val="2827580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06374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139086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数学期望是试验中每次可能结果的</a:t>
            </a:r>
            <a:r>
              <a:rPr lang="zh-CN" altLang="en-US" sz="1200" b="0" i="0" u="none" strike="noStrike" kern="1200" dirty="0">
                <a:solidFill>
                  <a:schemeClr val="tx1"/>
                </a:solidFill>
                <a:effectLst/>
                <a:latin typeface="+mn-lt"/>
                <a:ea typeface="+mn-ea"/>
                <a:cs typeface="+mn-cs"/>
                <a:hlinkClick r:id="rId3"/>
              </a:rPr>
              <a:t>概率</a:t>
            </a:r>
            <a:r>
              <a:rPr lang="zh-CN" altLang="en-US" sz="1200" b="0" i="0" kern="1200" dirty="0">
                <a:solidFill>
                  <a:schemeClr val="tx1"/>
                </a:solidFill>
                <a:effectLst/>
                <a:latin typeface="+mn-lt"/>
                <a:ea typeface="+mn-ea"/>
                <a:cs typeface="+mn-cs"/>
              </a:rPr>
              <a:t>乘以其结果的总和，</a:t>
            </a:r>
            <a:endParaRPr lang="zh-CN" altLang="en-US" dirty="0"/>
          </a:p>
        </p:txBody>
      </p:sp>
    </p:spTree>
    <p:extLst>
      <p:ext uri="{BB962C8B-B14F-4D97-AF65-F5344CB8AC3E}">
        <p14:creationId xmlns:p14="http://schemas.microsoft.com/office/powerpoint/2010/main" val="56453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数学期望是试验中每次可能结果的</a:t>
            </a:r>
            <a:r>
              <a:rPr lang="zh-CN" altLang="en-US" sz="1200" b="0" i="0" u="none" strike="noStrike" kern="1200" dirty="0">
                <a:solidFill>
                  <a:schemeClr val="tx1"/>
                </a:solidFill>
                <a:effectLst/>
                <a:latin typeface="+mn-lt"/>
                <a:ea typeface="+mn-ea"/>
                <a:cs typeface="+mn-cs"/>
                <a:hlinkClick r:id="rId3"/>
              </a:rPr>
              <a:t>概率</a:t>
            </a:r>
            <a:r>
              <a:rPr lang="zh-CN" altLang="en-US" sz="1200" b="0" i="0" kern="1200" dirty="0">
                <a:solidFill>
                  <a:schemeClr val="tx1"/>
                </a:solidFill>
                <a:effectLst/>
                <a:latin typeface="+mn-lt"/>
                <a:ea typeface="+mn-ea"/>
                <a:cs typeface="+mn-cs"/>
              </a:rPr>
              <a:t>乘以其结果的总和，</a:t>
            </a:r>
            <a:endParaRPr lang="zh-CN" altLang="en-US" dirty="0"/>
          </a:p>
        </p:txBody>
      </p:sp>
    </p:spTree>
    <p:extLst>
      <p:ext uri="{BB962C8B-B14F-4D97-AF65-F5344CB8AC3E}">
        <p14:creationId xmlns:p14="http://schemas.microsoft.com/office/powerpoint/2010/main" val="3199006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20202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772688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340207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5868270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oMath>
                </a14:m>
                <a:r>
                  <a:rPr lang="zh-CN" altLang="en-US" dirty="0"/>
                  <a:t>服从二项分布</a:t>
                </a:r>
                <a:r>
                  <a:rPr lang="en-US" altLang="zh-CN" dirty="0"/>
                  <a:t>Binomial(</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oMath>
                </a14:m>
                <a:r>
                  <a:rPr lang="en-US" altLang="zh-CN" dirty="0"/>
                  <a:t>)</a:t>
                </a:r>
                <a:r>
                  <a:rPr lang="zh-CN" altLang="en-US" dirty="0"/>
                  <a:t>，表示做（</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𝐵</m:t>
                        </m:r>
                      </m:sub>
                    </m:sSub>
                  </m:oMath>
                </a14:m>
                <a:r>
                  <a:rPr lang="zh-CN" altLang="en-US" dirty="0"/>
                  <a:t>）次独立重复的伯努利试验，每次事件</a:t>
                </a:r>
                <a:r>
                  <a:rPr lang="en-US" altLang="zh-CN" dirty="0"/>
                  <a:t>A (</a:t>
                </a:r>
                <a:r>
                  <a:rPr lang="zh-CN" altLang="en-US" dirty="0"/>
                  <a:t>被预测为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𝐴</m:t>
                        </m:r>
                      </m:sub>
                    </m:sSub>
                  </m:oMath>
                </a14:m>
                <a:r>
                  <a:rPr lang="en-US" altLang="zh-CN" dirty="0"/>
                  <a:t>) </a:t>
                </a:r>
                <a:r>
                  <a:rPr lang="zh-CN" altLang="en-US" dirty="0"/>
                  <a:t>发生的概率为</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𝐵</m:t>
                        </m:r>
                      </m:sub>
                    </m:sSub>
                  </m:oMath>
                </a14:m>
                <a:r>
                  <a:rPr lang="en-US" altLang="zh-CN" dirty="0"/>
                  <a:t>)</a:t>
                </a:r>
                <a:r>
                  <a:rPr lang="zh-CN" altLang="en-US" dirty="0"/>
                  <a:t>次实验中，事件</a:t>
                </a:r>
                <a:r>
                  <a:rPr lang="en-US" altLang="zh-CN" dirty="0"/>
                  <a:t>A (</a:t>
                </a:r>
                <a:r>
                  <a:rPr lang="zh-CN" altLang="en-US" dirty="0"/>
                  <a:t>被预测为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𝐴</m:t>
                        </m:r>
                      </m:sub>
                    </m:sSub>
                  </m:oMath>
                </a14:m>
                <a:r>
                  <a:rPr lang="en-US" altLang="zh-CN" dirty="0"/>
                  <a:t>) </a:t>
                </a:r>
                <a:r>
                  <a:rPr lang="zh-CN" altLang="en-US" dirty="0"/>
                  <a:t>发生的总次数计为随机变量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𝐴</m:t>
                        </m:r>
                      </m:sub>
                    </m:sSub>
                  </m:oMath>
                </a14:m>
                <a:r>
                  <a:rPr lang="zh-CN" altLang="en-US" dirty="0"/>
                  <a:t>。那么，</a:t>
                </a:r>
                <a14:m>
                  <m:oMath xmlns:m="http://schemas.openxmlformats.org/officeDocument/2006/math">
                    <m:sSub>
                      <m:sSubPr>
                        <m:ctrlPr>
                          <a:rPr lang="en-US" altLang="zh-CN" sz="1200" b="0" i="1" dirty="0" smtClean="0">
                            <a:solidFill>
                              <a:schemeClr val="tx1"/>
                            </a:solidFill>
                            <a:latin typeface="Cambria Math" panose="02040503050406030204" pitchFamily="18" charset="0"/>
                            <a:cs typeface="Times New Roman" panose="02020603050405020304" pitchFamily="18" charset="0"/>
                          </a:rPr>
                        </m:ctrlPr>
                      </m:sSubPr>
                      <m:e>
                        <m:r>
                          <a:rPr lang="en-US" altLang="zh-CN" sz="1200" i="1" dirty="0" smtClean="0">
                            <a:solidFill>
                              <a:schemeClr val="tx1"/>
                            </a:solidFill>
                            <a:latin typeface="Cambria Math" panose="02040503050406030204" pitchFamily="18" charset="0"/>
                            <a:cs typeface="Times New Roman" panose="02020603050405020304" pitchFamily="18" charset="0"/>
                          </a:rPr>
                          <m:t>𝑛</m:t>
                        </m:r>
                      </m:e>
                      <m:sub>
                        <m:r>
                          <a:rPr lang="en-US" altLang="zh-CN" sz="1200" i="1" dirty="0" smtClean="0">
                            <a:solidFill>
                              <a:schemeClr val="tx1"/>
                            </a:solidFill>
                            <a:latin typeface="Cambria Math" panose="02040503050406030204" pitchFamily="18" charset="0"/>
                            <a:cs typeface="Times New Roman" panose="02020603050405020304" pitchFamily="18" charset="0"/>
                          </a:rPr>
                          <m:t>𝐴</m:t>
                        </m:r>
                      </m:sub>
                    </m:sSub>
                  </m:oMath>
                </a14:m>
                <a:r>
                  <a:rPr lang="zh-CN" altLang="en-US" dirty="0"/>
                  <a:t>服从参数为</a:t>
                </a:r>
                <a14:m>
                  <m:oMath xmlns:m="http://schemas.openxmlformats.org/officeDocument/2006/math">
                    <m:sSub>
                      <m:sSubPr>
                        <m:ctrlPr>
                          <a:rPr lang="en-US" altLang="zh-CN" sz="1200" b="0" i="1" dirty="0" smtClean="0">
                            <a:solidFill>
                              <a:schemeClr val="tx1"/>
                            </a:solidFill>
                            <a:latin typeface="Cambria Math" panose="02040503050406030204" pitchFamily="18" charset="0"/>
                            <a:cs typeface="Times New Roman" panose="02020603050405020304" pitchFamily="18" charset="0"/>
                          </a:rPr>
                        </m:ctrlPr>
                      </m:sSubPr>
                      <m:e>
                        <m:r>
                          <a:rPr lang="en-US" altLang="zh-CN" sz="1200" i="1" dirty="0" err="1">
                            <a:solidFill>
                              <a:schemeClr val="tx1"/>
                            </a:solidFill>
                            <a:latin typeface="Cambria Math" panose="02040503050406030204" pitchFamily="18" charset="0"/>
                            <a:cs typeface="Times New Roman" panose="02020603050405020304" pitchFamily="18" charset="0"/>
                          </a:rPr>
                          <m:t>𝑛</m:t>
                        </m:r>
                      </m:e>
                      <m:sub>
                        <m:r>
                          <a:rPr lang="en-US" altLang="zh-CN" sz="1200" i="1" dirty="0" err="1">
                            <a:solidFill>
                              <a:schemeClr val="tx1"/>
                            </a:solidFill>
                            <a:latin typeface="Cambria Math" panose="02040503050406030204" pitchFamily="18" charset="0"/>
                            <a:cs typeface="Times New Roman" panose="02020603050405020304" pitchFamily="18" charset="0"/>
                          </a:rPr>
                          <m:t>𝐴</m:t>
                        </m:r>
                      </m:sub>
                    </m:sSub>
                    <m:r>
                      <a:rPr lang="en-US" altLang="zh-CN" sz="1200" i="1" dirty="0" err="1">
                        <a:solidFill>
                          <a:schemeClr val="tx1"/>
                        </a:solidFill>
                        <a:latin typeface="Cambria Math" panose="02040503050406030204" pitchFamily="18" charset="0"/>
                        <a:cs typeface="Times New Roman" panose="02020603050405020304" pitchFamily="18" charset="0"/>
                      </a:rPr>
                      <m:t>+</m:t>
                    </m:r>
                    <m:sSub>
                      <m:sSubPr>
                        <m:ctrlPr>
                          <a:rPr lang="en-US" altLang="zh-CN" sz="1200" b="0" i="1" dirty="0" smtClean="0">
                            <a:solidFill>
                              <a:schemeClr val="tx1"/>
                            </a:solidFill>
                            <a:latin typeface="Cambria Math" panose="02040503050406030204" pitchFamily="18" charset="0"/>
                            <a:cs typeface="Times New Roman" panose="02020603050405020304" pitchFamily="18" charset="0"/>
                          </a:rPr>
                        </m:ctrlPr>
                      </m:sSubPr>
                      <m:e>
                        <m:r>
                          <a:rPr lang="en-US" altLang="zh-CN" sz="1200" i="1" dirty="0" err="1">
                            <a:solidFill>
                              <a:schemeClr val="tx1"/>
                            </a:solidFill>
                            <a:latin typeface="Cambria Math" panose="02040503050406030204" pitchFamily="18" charset="0"/>
                            <a:cs typeface="Times New Roman" panose="02020603050405020304" pitchFamily="18" charset="0"/>
                          </a:rPr>
                          <m:t>𝑛</m:t>
                        </m:r>
                      </m:e>
                      <m:sub>
                        <m:r>
                          <a:rPr lang="en-US" altLang="zh-CN" sz="1200" i="1" dirty="0" err="1">
                            <a:solidFill>
                              <a:schemeClr val="tx1"/>
                            </a:solidFill>
                            <a:latin typeface="Cambria Math" panose="02040503050406030204" pitchFamily="18" charset="0"/>
                            <a:cs typeface="Times New Roman" panose="02020603050405020304" pitchFamily="18" charset="0"/>
                          </a:rPr>
                          <m:t>𝐵</m:t>
                        </m:r>
                      </m:sub>
                    </m:sSub>
                    <m:r>
                      <a:rPr lang="zh-CN" altLang="en-US" sz="1200" i="1" dirty="0" smtClean="0">
                        <a:solidFill>
                          <a:schemeClr val="tx1"/>
                        </a:solidFill>
                        <a:latin typeface="Cambria Math" panose="02040503050406030204" pitchFamily="18" charset="0"/>
                        <a:cs typeface="Times New Roman" panose="02020603050405020304" pitchFamily="18" charset="0"/>
                      </a:rPr>
                      <m:t>和</m:t>
                    </m:r>
                    <m:r>
                      <a:rPr lang="en-US" altLang="zh-CN" sz="1200" i="1" dirty="0" smtClean="0">
                        <a:solidFill>
                          <a:schemeClr val="tx1"/>
                        </a:solidFill>
                        <a:latin typeface="Cambria Math" panose="02040503050406030204" pitchFamily="18" charset="0"/>
                        <a:cs typeface="Times New Roman" panose="02020603050405020304" pitchFamily="18" charset="0"/>
                      </a:rPr>
                      <m:t>𝑝</m:t>
                    </m:r>
                  </m:oMath>
                </a14:m>
                <a:r>
                  <a:rPr lang="zh-CN" altLang="en-US" sz="1200" dirty="0">
                    <a:solidFill>
                      <a:schemeClr val="tx1"/>
                    </a:solidFill>
                    <a:latin typeface="Times New Roman" panose="02020603050405020304" pitchFamily="18" charset="0"/>
                    <a:cs typeface="Times New Roman" panose="02020603050405020304" pitchFamily="18" charset="0"/>
                  </a:rPr>
                  <a:t>的二项分布</a:t>
                </a:r>
                <a:r>
                  <a:rPr lang="en-US" altLang="zh-CN" sz="1200" dirty="0">
                    <a:solidFill>
                      <a:schemeClr val="tx1"/>
                    </a:solidFill>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值：原假设为真时取到极端情况的概率</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zh-CN" altLang="en-US" sz="1200" dirty="0">
                    <a:solidFill>
                      <a:schemeClr val="tx1"/>
                    </a:solidFill>
                    <a:latin typeface="Times New Roman" panose="02020603050405020304" pitchFamily="18" charset="0"/>
                    <a:cs typeface="Times New Roman" panose="02020603050405020304" pitchFamily="18" charset="0"/>
                  </a:rPr>
                  <a:t>双边假设检验</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值：如果是双侧检验</a:t>
                </a:r>
                <a:r>
                  <a:rPr lang="en-US" altLang="zh-CN" sz="1200" i="0" dirty="0">
                    <a:solidFill>
                      <a:schemeClr val="tx1"/>
                    </a:solidFill>
                    <a:latin typeface="Times New Roman" panose="02020603050405020304" pitchFamily="18" charset="0"/>
                    <a:cs typeface="Times New Roman" panose="02020603050405020304" pitchFamily="18" charset="0"/>
                  </a:rPr>
                  <a:t>,</a:t>
                </a:r>
                <a:r>
                  <a:rPr lang="zh-CN" altLang="en-US" sz="1200" i="0" dirty="0">
                    <a:solidFill>
                      <a:schemeClr val="tx1"/>
                    </a:solidFill>
                    <a:latin typeface="Times New Roman" panose="02020603050405020304" pitchFamily="18" charset="0"/>
                    <a:cs typeface="Times New Roman" panose="02020603050405020304" pitchFamily="18" charset="0"/>
                  </a:rPr>
                  <a:t>其</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值通常是在单侧的基础上乘以</a:t>
                </a:r>
                <a:r>
                  <a:rPr lang="en-US" altLang="zh-CN" sz="1200" i="0" dirty="0">
                    <a:solidFill>
                      <a:schemeClr val="tx1"/>
                    </a:solidFill>
                    <a:latin typeface="Times New Roman" panose="02020603050405020304" pitchFamily="18" charset="0"/>
                    <a:cs typeface="Times New Roman" panose="02020603050405020304" pitchFamily="18" charset="0"/>
                  </a:rPr>
                  <a:t>2</a:t>
                </a:r>
                <a:r>
                  <a:rPr lang="zh-CN" altLang="en-US" sz="1200" i="0" dirty="0">
                    <a:solidFill>
                      <a:schemeClr val="tx1"/>
                    </a:solidFill>
                    <a:latin typeface="Times New Roman" panose="02020603050405020304" pitchFamily="18" charset="0"/>
                    <a:cs typeface="Times New Roman" panose="02020603050405020304" pitchFamily="18" charset="0"/>
                  </a:rPr>
                  <a:t>。</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sz="1200" i="0" dirty="0" err="1">
                    <a:solidFill>
                      <a:schemeClr val="tx1"/>
                    </a:solidFill>
                    <a:latin typeface="Times New Roman" panose="02020603050405020304" pitchFamily="18" charset="0"/>
                    <a:cs typeface="Times New Roman" panose="02020603050405020304" pitchFamily="18" charset="0"/>
                  </a:rPr>
                  <a:t>sc</a:t>
                </a:r>
                <a:r>
                  <a:rPr lang="en-US" altLang="zh-CN" sz="1200" i="1" dirty="0" err="1">
                    <a:solidFill>
                      <a:schemeClr val="tx1"/>
                    </a:solidFill>
                    <a:latin typeface="Times New Roman" panose="02020603050405020304" pitchFamily="18" charset="0"/>
                    <a:cs typeface="Times New Roman" panose="02020603050405020304" pitchFamily="18" charset="0"/>
                  </a:rPr>
                  <a:t>ipy.stats</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模块包含大量概率分布、频率统计、统计检验、核密度估计、准蒙特卡洛等函数接口。</a:t>
                </a:r>
                <a:r>
                  <a:rPr lang="en-US" altLang="zh-CN" sz="1200" i="1" dirty="0" err="1">
                    <a:solidFill>
                      <a:schemeClr val="tx1"/>
                    </a:solidFill>
                    <a:latin typeface="Times New Roman" panose="02020603050405020304" pitchFamily="18" charset="0"/>
                    <a:cs typeface="Times New Roman" panose="02020603050405020304" pitchFamily="18" charset="0"/>
                  </a:rPr>
                  <a:t>scipy.stats.binom_test</a:t>
                </a:r>
                <a:r>
                  <a:rPr lang="en-US" altLang="zh-CN" sz="1200" dirty="0">
                    <a:solidFill>
                      <a:schemeClr val="tx1"/>
                    </a:solidFill>
                    <a:latin typeface="Times New Roman" panose="02020603050405020304" pitchFamily="18" charset="0"/>
                    <a:cs typeface="Times New Roman" panose="02020603050405020304" pitchFamily="18" charset="0"/>
                  </a:rPr>
                  <a:t> </a:t>
                </a:r>
                <a:r>
                  <a:rPr lang="zh-CN" altLang="en-US" sz="1200" dirty="0">
                    <a:solidFill>
                      <a:schemeClr val="tx1"/>
                    </a:solidFill>
                    <a:latin typeface="Times New Roman" panose="02020603050405020304" pitchFamily="18" charset="0"/>
                    <a:cs typeface="Times New Roman" panose="02020603050405020304" pitchFamily="18" charset="0"/>
                  </a:rPr>
                  <a:t>是</a:t>
                </a:r>
                <a:r>
                  <a:rPr lang="en-US" altLang="zh-CN" sz="1200" dirty="0">
                    <a:solidFill>
                      <a:schemeClr val="tx1"/>
                    </a:solidFill>
                    <a:latin typeface="Times New Roman" panose="02020603050405020304" pitchFamily="18" charset="0"/>
                    <a:cs typeface="Times New Roman" panose="02020603050405020304" pitchFamily="18" charset="0"/>
                  </a:rPr>
                  <a:t>python</a:t>
                </a:r>
                <a:r>
                  <a:rPr lang="zh-CN" altLang="en-US" sz="1200" dirty="0">
                    <a:solidFill>
                      <a:schemeClr val="tx1"/>
                    </a:solidFill>
                    <a:latin typeface="Times New Roman" panose="02020603050405020304" pitchFamily="18" charset="0"/>
                    <a:cs typeface="Times New Roman" panose="02020603050405020304" pitchFamily="18" charset="0"/>
                  </a:rPr>
                  <a:t>的数学工具库 </a:t>
                </a:r>
                <a:r>
                  <a:rPr lang="en-US" altLang="zh-CN" sz="1200" i="1" dirty="0" err="1">
                    <a:solidFill>
                      <a:schemeClr val="tx1"/>
                    </a:solidFill>
                    <a:latin typeface="Times New Roman" panose="02020603050405020304" pitchFamily="18" charset="0"/>
                    <a:cs typeface="Times New Roman" panose="02020603050405020304" pitchFamily="18" charset="0"/>
                  </a:rPr>
                  <a:t>scipy</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下的</a:t>
                </a:r>
                <a:r>
                  <a:rPr lang="zh-CN" altLang="en-US" sz="1200" dirty="0">
                    <a:solidFill>
                      <a:schemeClr val="tx1"/>
                    </a:solidFill>
                    <a:latin typeface="Times New Roman" panose="02020603050405020304" pitchFamily="18" charset="0"/>
                    <a:cs typeface="Times New Roman" panose="02020603050405020304" pitchFamily="18" charset="0"/>
                  </a:rPr>
                  <a:t>统计模块 </a:t>
                </a:r>
                <a:r>
                  <a:rPr lang="en-US" altLang="zh-CN" sz="1200" i="1" dirty="0" err="1">
                    <a:solidFill>
                      <a:schemeClr val="tx1"/>
                    </a:solidFill>
                    <a:latin typeface="Times New Roman" panose="02020603050405020304" pitchFamily="18" charset="0"/>
                    <a:cs typeface="Times New Roman" panose="02020603050405020304" pitchFamily="18" charset="0"/>
                  </a:rPr>
                  <a:t>scipy.stats</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中的一项函数。</a:t>
                </a:r>
                <a:r>
                  <a:rPr lang="zh-CN" altLang="en-US" sz="1200" dirty="0">
                    <a:solidFill>
                      <a:schemeClr val="tx1"/>
                    </a:solidFill>
                    <a:latin typeface="Times New Roman" panose="02020603050405020304" pitchFamily="18" charset="0"/>
                    <a:cs typeface="Times New Roman" panose="02020603050405020304" pitchFamily="18" charset="0"/>
                  </a:rPr>
                  <a:t>是对伯努利实验中成功概率为</a:t>
                </a:r>
                <a14:m>
                  <m:oMath xmlns:m="http://schemas.openxmlformats.org/officeDocument/2006/math">
                    <m:r>
                      <a:rPr lang="en-US" altLang="zh-CN" sz="1200" i="1" dirty="0" smtClean="0">
                        <a:solidFill>
                          <a:schemeClr val="tx1"/>
                        </a:solidFill>
                        <a:latin typeface="Cambria Math" panose="02040503050406030204" pitchFamily="18" charset="0"/>
                        <a:cs typeface="Times New Roman" panose="02020603050405020304" pitchFamily="18" charset="0"/>
                      </a:rPr>
                      <m:t>𝑝</m:t>
                    </m:r>
                  </m:oMath>
                </a14:m>
                <a:r>
                  <a:rPr lang="zh-CN" altLang="en-US" sz="1200" dirty="0">
                    <a:solidFill>
                      <a:schemeClr val="tx1"/>
                    </a:solidFill>
                    <a:latin typeface="Times New Roman" panose="02020603050405020304" pitchFamily="18" charset="0"/>
                    <a:cs typeface="Times New Roman" panose="02020603050405020304" pitchFamily="18" charset="0"/>
                  </a:rPr>
                  <a:t>的原假设的精确双边检验。</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b="0" i="0">
                    <a:latin typeface="Cambria Math" panose="02040503050406030204" pitchFamily="18" charset="0"/>
                  </a:rPr>
                  <a:t>𝑛_𝐴</a:t>
                </a:r>
                <a:r>
                  <a:rPr lang="zh-CN" altLang="en-US" dirty="0"/>
                  <a:t>服从二项分布</a:t>
                </a:r>
                <a:r>
                  <a:rPr lang="en-US" altLang="zh-CN" dirty="0"/>
                  <a:t>Binomial(</a:t>
                </a:r>
                <a:r>
                  <a:rPr lang="en-US" altLang="zh-CN" b="0" i="0">
                    <a:latin typeface="Cambria Math" panose="02040503050406030204" pitchFamily="18" charset="0"/>
                  </a:rPr>
                  <a:t>𝑛_𝐴+𝑛_𝐵;𝑝</a:t>
                </a:r>
                <a:r>
                  <a:rPr lang="en-US" altLang="zh-CN" dirty="0"/>
                  <a:t>)</a:t>
                </a:r>
                <a:r>
                  <a:rPr lang="zh-CN" altLang="en-US" dirty="0"/>
                  <a:t>，表示做（</a:t>
                </a:r>
                <a:r>
                  <a:rPr lang="en-US" altLang="zh-CN" b="0" i="0">
                    <a:latin typeface="Cambria Math" panose="02040503050406030204" pitchFamily="18" charset="0"/>
                  </a:rPr>
                  <a:t>𝑛_𝐴+𝑛_𝐵</a:t>
                </a:r>
                <a:r>
                  <a:rPr lang="zh-CN" altLang="en-US" dirty="0"/>
                  <a:t>）次独立重复的伯努利试验，每次事件</a:t>
                </a:r>
                <a:r>
                  <a:rPr lang="en-US" altLang="zh-CN" dirty="0"/>
                  <a:t>A (</a:t>
                </a:r>
                <a:r>
                  <a:rPr lang="zh-CN" altLang="en-US" dirty="0"/>
                  <a:t>被预测为</a:t>
                </a:r>
                <a:r>
                  <a:rPr lang="en-US" altLang="zh-CN" b="0" i="0">
                    <a:latin typeface="Cambria Math" panose="02040503050406030204" pitchFamily="18" charset="0"/>
                  </a:rPr>
                  <a:t>𝑐_𝐴</a:t>
                </a:r>
                <a:r>
                  <a:rPr lang="en-US" altLang="zh-CN" dirty="0"/>
                  <a:t>) </a:t>
                </a:r>
                <a:r>
                  <a:rPr lang="zh-CN" altLang="en-US" dirty="0"/>
                  <a:t>发生的概率为</a:t>
                </a:r>
                <a:r>
                  <a:rPr lang="en-US" altLang="zh-CN" i="0" dirty="0">
                    <a:latin typeface="Cambria Math" panose="02040503050406030204" pitchFamily="18" charset="0"/>
                  </a:rPr>
                  <a:t>𝑝</a:t>
                </a:r>
                <a:r>
                  <a:rPr lang="en-US" altLang="zh-CN" dirty="0"/>
                  <a:t>. </a:t>
                </a:r>
                <a:r>
                  <a:rPr lang="zh-CN" altLang="en-US" dirty="0"/>
                  <a:t>（</a:t>
                </a:r>
                <a:r>
                  <a:rPr lang="en-US" altLang="zh-CN" b="0" i="0">
                    <a:latin typeface="Cambria Math" panose="02040503050406030204" pitchFamily="18" charset="0"/>
                  </a:rPr>
                  <a:t>𝑛_𝐴+𝑛_𝐵</a:t>
                </a:r>
                <a:r>
                  <a:rPr lang="en-US" altLang="zh-CN" dirty="0"/>
                  <a:t>)</a:t>
                </a:r>
                <a:r>
                  <a:rPr lang="zh-CN" altLang="en-US" dirty="0"/>
                  <a:t>次实验中，事件</a:t>
                </a:r>
                <a:r>
                  <a:rPr lang="en-US" altLang="zh-CN" dirty="0"/>
                  <a:t>A (</a:t>
                </a:r>
                <a:r>
                  <a:rPr lang="zh-CN" altLang="en-US" dirty="0"/>
                  <a:t>被预测为</a:t>
                </a:r>
                <a:r>
                  <a:rPr lang="en-US" altLang="zh-CN" b="0" i="0">
                    <a:latin typeface="Cambria Math" panose="02040503050406030204" pitchFamily="18" charset="0"/>
                  </a:rPr>
                  <a:t>𝑐_𝐴</a:t>
                </a:r>
                <a:r>
                  <a:rPr lang="en-US" altLang="zh-CN" dirty="0"/>
                  <a:t>) </a:t>
                </a:r>
                <a:r>
                  <a:rPr lang="zh-CN" altLang="en-US" dirty="0"/>
                  <a:t>发生的总次数计为随机变量</a:t>
                </a:r>
                <a:r>
                  <a:rPr lang="en-US" altLang="zh-CN" b="0" i="0">
                    <a:latin typeface="Cambria Math" panose="02040503050406030204" pitchFamily="18" charset="0"/>
                  </a:rPr>
                  <a:t>𝑛_𝐴</a:t>
                </a:r>
                <a:r>
                  <a:rPr lang="zh-CN" altLang="en-US" dirty="0"/>
                  <a:t>。那么，</a:t>
                </a:r>
                <a:r>
                  <a:rPr lang="en-US" altLang="zh-CN" sz="1200" i="0" dirty="0">
                    <a:solidFill>
                      <a:schemeClr val="tx1"/>
                    </a:solidFill>
                    <a:latin typeface="Cambria Math" panose="02040503050406030204" pitchFamily="18" charset="0"/>
                    <a:cs typeface="Times New Roman" panose="02020603050405020304" pitchFamily="18" charset="0"/>
                  </a:rPr>
                  <a:t>𝑛</a:t>
                </a:r>
                <a:r>
                  <a:rPr lang="en-US" altLang="zh-CN" sz="1200" b="0" i="0" dirty="0">
                    <a:solidFill>
                      <a:schemeClr val="tx1"/>
                    </a:solidFill>
                    <a:latin typeface="Cambria Math" panose="02040503050406030204" pitchFamily="18" charset="0"/>
                    <a:cs typeface="Times New Roman" panose="02020603050405020304" pitchFamily="18" charset="0"/>
                  </a:rPr>
                  <a:t>_</a:t>
                </a:r>
                <a:r>
                  <a:rPr lang="en-US" altLang="zh-CN" sz="1200" i="0" dirty="0">
                    <a:solidFill>
                      <a:schemeClr val="tx1"/>
                    </a:solidFill>
                    <a:latin typeface="Cambria Math" panose="02040503050406030204" pitchFamily="18" charset="0"/>
                    <a:cs typeface="Times New Roman" panose="02020603050405020304" pitchFamily="18" charset="0"/>
                  </a:rPr>
                  <a:t>𝐴</a:t>
                </a:r>
                <a:r>
                  <a:rPr lang="zh-CN" altLang="en-US" dirty="0"/>
                  <a:t>服从参数为</a:t>
                </a:r>
                <a:r>
                  <a:rPr lang="en-US" altLang="zh-CN" sz="1200" i="0" dirty="0" err="1">
                    <a:solidFill>
                      <a:schemeClr val="tx1"/>
                    </a:solidFill>
                    <a:latin typeface="Cambria Math" panose="02040503050406030204" pitchFamily="18" charset="0"/>
                    <a:cs typeface="Times New Roman" panose="02020603050405020304" pitchFamily="18" charset="0"/>
                  </a:rPr>
                  <a:t>𝑛</a:t>
                </a:r>
                <a:r>
                  <a:rPr lang="en-US" altLang="zh-CN" sz="1200" b="0" i="0" dirty="0">
                    <a:solidFill>
                      <a:schemeClr val="tx1"/>
                    </a:solidFill>
                    <a:latin typeface="Cambria Math" panose="02040503050406030204" pitchFamily="18" charset="0"/>
                    <a:cs typeface="Times New Roman" panose="02020603050405020304" pitchFamily="18" charset="0"/>
                  </a:rPr>
                  <a:t>_</a:t>
                </a:r>
                <a:r>
                  <a:rPr lang="en-US" altLang="zh-CN" sz="1200" i="0" dirty="0" err="1">
                    <a:solidFill>
                      <a:schemeClr val="tx1"/>
                    </a:solidFill>
                    <a:latin typeface="Cambria Math" panose="02040503050406030204" pitchFamily="18" charset="0"/>
                    <a:cs typeface="Times New Roman" panose="02020603050405020304" pitchFamily="18" charset="0"/>
                  </a:rPr>
                  <a:t>𝐴+𝑛</a:t>
                </a:r>
                <a:r>
                  <a:rPr lang="en-US" altLang="zh-CN" sz="1200" b="0" i="0" dirty="0">
                    <a:solidFill>
                      <a:schemeClr val="tx1"/>
                    </a:solidFill>
                    <a:latin typeface="Cambria Math" panose="02040503050406030204" pitchFamily="18" charset="0"/>
                    <a:cs typeface="Times New Roman" panose="02020603050405020304" pitchFamily="18" charset="0"/>
                  </a:rPr>
                  <a:t>_</a:t>
                </a:r>
                <a:r>
                  <a:rPr lang="en-US" altLang="zh-CN" sz="1200" i="0" dirty="0" err="1">
                    <a:solidFill>
                      <a:schemeClr val="tx1"/>
                    </a:solidFill>
                    <a:latin typeface="Cambria Math" panose="02040503050406030204" pitchFamily="18" charset="0"/>
                    <a:cs typeface="Times New Roman" panose="02020603050405020304" pitchFamily="18" charset="0"/>
                  </a:rPr>
                  <a:t>𝐵</a:t>
                </a:r>
                <a:r>
                  <a:rPr lang="zh-CN" altLang="en-US" sz="1200" i="0" dirty="0">
                    <a:solidFill>
                      <a:schemeClr val="tx1"/>
                    </a:solidFill>
                    <a:latin typeface="Cambria Math" panose="02040503050406030204" pitchFamily="18" charset="0"/>
                    <a:cs typeface="Times New Roman" panose="02020603050405020304" pitchFamily="18" charset="0"/>
                  </a:rPr>
                  <a:t> 和</a:t>
                </a:r>
                <a:r>
                  <a:rPr lang="en-US" altLang="zh-CN" sz="1200" i="0" dirty="0">
                    <a:solidFill>
                      <a:schemeClr val="tx1"/>
                    </a:solidFill>
                    <a:latin typeface="Cambria Math" panose="02040503050406030204" pitchFamily="18" charset="0"/>
                    <a:cs typeface="Times New Roman" panose="02020603050405020304" pitchFamily="18" charset="0"/>
                  </a:rPr>
                  <a:t>𝑝</a:t>
                </a:r>
                <a:r>
                  <a:rPr lang="zh-CN" altLang="en-US" sz="1200" dirty="0">
                    <a:solidFill>
                      <a:schemeClr val="tx1"/>
                    </a:solidFill>
                    <a:latin typeface="Times New Roman" panose="02020603050405020304" pitchFamily="18" charset="0"/>
                    <a:cs typeface="Times New Roman" panose="02020603050405020304" pitchFamily="18" charset="0"/>
                  </a:rPr>
                  <a:t>的二项分布</a:t>
                </a:r>
                <a:r>
                  <a:rPr lang="en-US" altLang="zh-CN" sz="1200" dirty="0">
                    <a:solidFill>
                      <a:schemeClr val="tx1"/>
                    </a:solidFill>
                    <a:latin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值：原假设为真时取到极端情况的概率（右</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值：大于观察到的统计值。左</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值：小于观察到的统计值）。</a:t>
                </a:r>
                <a:r>
                  <a:rPr lang="zh-CN" altLang="en-US" sz="1200" b="0" i="0" kern="1200" dirty="0">
                    <a:solidFill>
                      <a:schemeClr val="tx1"/>
                    </a:solidFill>
                    <a:effectLst/>
                    <a:latin typeface="+mn-lt"/>
                    <a:ea typeface="+mn-ea"/>
                    <a:cs typeface="+mn-cs"/>
                  </a:rPr>
                  <a:t>如果</a:t>
                </a:r>
                <a:r>
                  <a:rPr lang="en-US" altLang="zh-CN" sz="1200" b="0" i="1"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值非常小，那么要么原假设为假，要么发生了不太可能的事情。就要拒绝原假设</a:t>
                </a:r>
                <a:endParaRPr lang="en-US" altLang="zh-CN"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zh-CN" altLang="en-US" sz="1200" dirty="0">
                    <a:solidFill>
                      <a:schemeClr val="tx1"/>
                    </a:solidFill>
                    <a:latin typeface="Times New Roman" panose="02020603050405020304" pitchFamily="18" charset="0"/>
                    <a:cs typeface="Times New Roman" panose="02020603050405020304" pitchFamily="18" charset="0"/>
                  </a:rPr>
                  <a:t>双边假设检验</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值：如果是双侧检验</a:t>
                </a:r>
                <a:r>
                  <a:rPr lang="en-US" altLang="zh-CN" sz="1200" i="0" dirty="0">
                    <a:solidFill>
                      <a:schemeClr val="tx1"/>
                    </a:solidFill>
                    <a:latin typeface="Times New Roman" panose="02020603050405020304" pitchFamily="18" charset="0"/>
                    <a:cs typeface="Times New Roman" panose="02020603050405020304" pitchFamily="18" charset="0"/>
                  </a:rPr>
                  <a:t>,</a:t>
                </a:r>
                <a:r>
                  <a:rPr lang="zh-CN" altLang="en-US" sz="1200" i="0" dirty="0">
                    <a:solidFill>
                      <a:schemeClr val="tx1"/>
                    </a:solidFill>
                    <a:latin typeface="Times New Roman" panose="02020603050405020304" pitchFamily="18" charset="0"/>
                    <a:cs typeface="Times New Roman" panose="02020603050405020304" pitchFamily="18" charset="0"/>
                  </a:rPr>
                  <a:t>其</a:t>
                </a:r>
                <a:r>
                  <a:rPr lang="en-US" altLang="zh-CN" sz="1200" i="0" dirty="0">
                    <a:solidFill>
                      <a:schemeClr val="tx1"/>
                    </a:solidFill>
                    <a:latin typeface="Times New Roman" panose="02020603050405020304" pitchFamily="18" charset="0"/>
                    <a:cs typeface="Times New Roman" panose="02020603050405020304" pitchFamily="18" charset="0"/>
                  </a:rPr>
                  <a:t>p</a:t>
                </a:r>
                <a:r>
                  <a:rPr lang="zh-CN" altLang="en-US" sz="1200" i="0" dirty="0">
                    <a:solidFill>
                      <a:schemeClr val="tx1"/>
                    </a:solidFill>
                    <a:latin typeface="Times New Roman" panose="02020603050405020304" pitchFamily="18" charset="0"/>
                    <a:cs typeface="Times New Roman" panose="02020603050405020304" pitchFamily="18" charset="0"/>
                  </a:rPr>
                  <a:t>值通常是在单侧的基础上乘以</a:t>
                </a:r>
                <a:r>
                  <a:rPr lang="en-US" altLang="zh-CN" sz="1200" i="0" dirty="0">
                    <a:solidFill>
                      <a:schemeClr val="tx1"/>
                    </a:solidFill>
                    <a:latin typeface="Times New Roman" panose="02020603050405020304" pitchFamily="18" charset="0"/>
                    <a:cs typeface="Times New Roman" panose="02020603050405020304" pitchFamily="18" charset="0"/>
                  </a:rPr>
                  <a:t>2</a:t>
                </a:r>
                <a:r>
                  <a:rPr lang="zh-CN" altLang="en-US" sz="1200" i="0" dirty="0">
                    <a:solidFill>
                      <a:schemeClr val="tx1"/>
                    </a:solidFill>
                    <a:latin typeface="Times New Roman" panose="02020603050405020304" pitchFamily="18" charset="0"/>
                    <a:cs typeface="Times New Roman" panose="02020603050405020304" pitchFamily="18" charset="0"/>
                  </a:rPr>
                  <a:t>。</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en-US" altLang="zh-CN" sz="1200" i="0" dirty="0" err="1">
                    <a:solidFill>
                      <a:schemeClr val="tx1"/>
                    </a:solidFill>
                    <a:latin typeface="Times New Roman" panose="02020603050405020304" pitchFamily="18" charset="0"/>
                    <a:cs typeface="Times New Roman" panose="02020603050405020304" pitchFamily="18" charset="0"/>
                  </a:rPr>
                  <a:t>sc</a:t>
                </a:r>
                <a:r>
                  <a:rPr lang="en-US" altLang="zh-CN" sz="1200" i="1" dirty="0" err="1">
                    <a:solidFill>
                      <a:schemeClr val="tx1"/>
                    </a:solidFill>
                    <a:latin typeface="Times New Roman" panose="02020603050405020304" pitchFamily="18" charset="0"/>
                    <a:cs typeface="Times New Roman" panose="02020603050405020304" pitchFamily="18" charset="0"/>
                  </a:rPr>
                  <a:t>ipy.stats</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模块包含大量概率分布、频率统计、统计检验、核密度估计、准蒙特卡洛等函数接口。</a:t>
                </a:r>
                <a:r>
                  <a:rPr lang="en-US" altLang="zh-CN" sz="1200" i="1" dirty="0" err="1">
                    <a:solidFill>
                      <a:schemeClr val="tx1"/>
                    </a:solidFill>
                    <a:latin typeface="Times New Roman" panose="02020603050405020304" pitchFamily="18" charset="0"/>
                    <a:cs typeface="Times New Roman" panose="02020603050405020304" pitchFamily="18" charset="0"/>
                  </a:rPr>
                  <a:t>scipy.stats.binom_test</a:t>
                </a:r>
                <a:r>
                  <a:rPr lang="en-US" altLang="zh-CN" sz="1200" dirty="0">
                    <a:solidFill>
                      <a:schemeClr val="tx1"/>
                    </a:solidFill>
                    <a:latin typeface="Times New Roman" panose="02020603050405020304" pitchFamily="18" charset="0"/>
                    <a:cs typeface="Times New Roman" panose="02020603050405020304" pitchFamily="18" charset="0"/>
                  </a:rPr>
                  <a:t> </a:t>
                </a:r>
                <a:r>
                  <a:rPr lang="zh-CN" altLang="en-US" sz="1200" dirty="0">
                    <a:solidFill>
                      <a:schemeClr val="tx1"/>
                    </a:solidFill>
                    <a:latin typeface="Times New Roman" panose="02020603050405020304" pitchFamily="18" charset="0"/>
                    <a:cs typeface="Times New Roman" panose="02020603050405020304" pitchFamily="18" charset="0"/>
                  </a:rPr>
                  <a:t>是</a:t>
                </a:r>
                <a:r>
                  <a:rPr lang="en-US" altLang="zh-CN" sz="1200" dirty="0">
                    <a:solidFill>
                      <a:schemeClr val="tx1"/>
                    </a:solidFill>
                    <a:latin typeface="Times New Roman" panose="02020603050405020304" pitchFamily="18" charset="0"/>
                    <a:cs typeface="Times New Roman" panose="02020603050405020304" pitchFamily="18" charset="0"/>
                  </a:rPr>
                  <a:t>python</a:t>
                </a:r>
                <a:r>
                  <a:rPr lang="zh-CN" altLang="en-US" sz="1200" dirty="0">
                    <a:solidFill>
                      <a:schemeClr val="tx1"/>
                    </a:solidFill>
                    <a:latin typeface="Times New Roman" panose="02020603050405020304" pitchFamily="18" charset="0"/>
                    <a:cs typeface="Times New Roman" panose="02020603050405020304" pitchFamily="18" charset="0"/>
                  </a:rPr>
                  <a:t>的数学工具库 </a:t>
                </a:r>
                <a:r>
                  <a:rPr lang="en-US" altLang="zh-CN" sz="1200" i="1" dirty="0" err="1">
                    <a:solidFill>
                      <a:schemeClr val="tx1"/>
                    </a:solidFill>
                    <a:latin typeface="Times New Roman" panose="02020603050405020304" pitchFamily="18" charset="0"/>
                    <a:cs typeface="Times New Roman" panose="02020603050405020304" pitchFamily="18" charset="0"/>
                  </a:rPr>
                  <a:t>scipy</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下的</a:t>
                </a:r>
                <a:r>
                  <a:rPr lang="zh-CN" altLang="en-US" sz="1200" dirty="0">
                    <a:solidFill>
                      <a:schemeClr val="tx1"/>
                    </a:solidFill>
                    <a:latin typeface="Times New Roman" panose="02020603050405020304" pitchFamily="18" charset="0"/>
                    <a:cs typeface="Times New Roman" panose="02020603050405020304" pitchFamily="18" charset="0"/>
                  </a:rPr>
                  <a:t>统计模块 </a:t>
                </a:r>
                <a:r>
                  <a:rPr lang="en-US" altLang="zh-CN" sz="1200" i="1" dirty="0" err="1">
                    <a:solidFill>
                      <a:schemeClr val="tx1"/>
                    </a:solidFill>
                    <a:latin typeface="Times New Roman" panose="02020603050405020304" pitchFamily="18" charset="0"/>
                    <a:cs typeface="Times New Roman" panose="02020603050405020304" pitchFamily="18" charset="0"/>
                  </a:rPr>
                  <a:t>scipy.stats</a:t>
                </a:r>
                <a:r>
                  <a:rPr lang="en-US" altLang="zh-CN" sz="1200" i="1" dirty="0">
                    <a:solidFill>
                      <a:schemeClr val="tx1"/>
                    </a:solidFill>
                    <a:latin typeface="Times New Roman" panose="02020603050405020304" pitchFamily="18" charset="0"/>
                    <a:cs typeface="Times New Roman" panose="02020603050405020304" pitchFamily="18" charset="0"/>
                  </a:rPr>
                  <a:t> </a:t>
                </a:r>
                <a:r>
                  <a:rPr lang="zh-CN" altLang="en-US" sz="1200" i="0" dirty="0">
                    <a:solidFill>
                      <a:schemeClr val="tx1"/>
                    </a:solidFill>
                    <a:latin typeface="Times New Roman" panose="02020603050405020304" pitchFamily="18" charset="0"/>
                    <a:cs typeface="Times New Roman" panose="02020603050405020304" pitchFamily="18" charset="0"/>
                  </a:rPr>
                  <a:t>中的一项函数。</a:t>
                </a:r>
                <a:r>
                  <a:rPr lang="zh-CN" altLang="en-US" sz="1200" dirty="0">
                    <a:solidFill>
                      <a:schemeClr val="tx1"/>
                    </a:solidFill>
                    <a:latin typeface="Times New Roman" panose="02020603050405020304" pitchFamily="18" charset="0"/>
                    <a:cs typeface="Times New Roman" panose="02020603050405020304" pitchFamily="18" charset="0"/>
                  </a:rPr>
                  <a:t>是对伯努利实验中成功概率为</a:t>
                </a:r>
                <a:r>
                  <a:rPr lang="en-US" altLang="zh-CN" sz="1200" i="0" dirty="0">
                    <a:solidFill>
                      <a:schemeClr val="tx1"/>
                    </a:solidFill>
                    <a:latin typeface="Cambria Math" panose="02040503050406030204" pitchFamily="18" charset="0"/>
                    <a:cs typeface="Times New Roman" panose="02020603050405020304" pitchFamily="18" charset="0"/>
                  </a:rPr>
                  <a:t>𝑝</a:t>
                </a:r>
                <a:r>
                  <a:rPr lang="zh-CN" altLang="en-US" sz="1200" dirty="0">
                    <a:solidFill>
                      <a:schemeClr val="tx1"/>
                    </a:solidFill>
                    <a:latin typeface="Times New Roman" panose="02020603050405020304" pitchFamily="18" charset="0"/>
                    <a:cs typeface="Times New Roman" panose="02020603050405020304" pitchFamily="18" charset="0"/>
                  </a:rPr>
                  <a:t>的原假设的精确双边检验。</a:t>
                </a:r>
                <a:endParaRPr lang="en-US" altLang="zh-CN" sz="1200" i="0" dirty="0">
                  <a:solidFill>
                    <a:schemeClr val="tx1"/>
                  </a:solidFill>
                  <a:latin typeface="Times New Roman" panose="02020603050405020304" pitchFamily="18" charset="0"/>
                  <a:cs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Fallback>
      </mc:AlternateContent>
    </p:spTree>
    <p:extLst>
      <p:ext uri="{BB962C8B-B14F-4D97-AF65-F5344CB8AC3E}">
        <p14:creationId xmlns:p14="http://schemas.microsoft.com/office/powerpoint/2010/main" val="14860810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40858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 </a:t>
            </a:r>
            <a:r>
              <a:rPr lang="zh-CN" altLang="en-US" dirty="0"/>
              <a:t>关注的是对数据库的计算输出是否可以揭示有关数据库中单个记录的信息。 </a:t>
            </a:r>
            <a:endParaRPr lang="en-US" altLang="zh-CN" dirty="0"/>
          </a:p>
          <a:p>
            <a:r>
              <a:rPr lang="zh-CN" altLang="en-US" dirty="0"/>
              <a:t>为了防止这种信息泄露，在计算中引入了随机性来隐藏单个记录的细节</a:t>
            </a:r>
            <a:r>
              <a:rPr lang="en-US" altLang="zh-CN" dirty="0"/>
              <a:t>.</a:t>
            </a:r>
          </a:p>
          <a:p>
            <a:r>
              <a:rPr lang="zh-CN" altLang="en-US" dirty="0"/>
              <a:t>差分</a:t>
            </a:r>
            <a:r>
              <a:rPr lang="zh-CN" altLang="en-US" sz="1200" b="0" i="0" kern="1200" dirty="0">
                <a:solidFill>
                  <a:schemeClr val="tx1"/>
                </a:solidFill>
                <a:effectLst/>
                <a:latin typeface="+mn-lt"/>
                <a:ea typeface="+mn-ea"/>
                <a:cs typeface="+mn-cs"/>
              </a:rPr>
              <a:t>用来防范</a:t>
            </a:r>
            <a:r>
              <a:rPr lang="zh-CN" altLang="en-US" dirty="0"/>
              <a:t>差分攻击</a:t>
            </a:r>
            <a:r>
              <a:rPr lang="zh-CN" altLang="en-US" sz="1200" b="0" i="0" kern="1200" dirty="0">
                <a:solidFill>
                  <a:schemeClr val="tx1"/>
                </a:solidFill>
                <a:effectLst/>
                <a:latin typeface="+mn-lt"/>
                <a:ea typeface="+mn-ea"/>
                <a:cs typeface="+mn-cs"/>
              </a:rPr>
              <a:t>的</a:t>
            </a:r>
            <a:endParaRPr lang="zh-CN" altLang="en-US" dirty="0"/>
          </a:p>
          <a:p>
            <a:endParaRPr lang="en-US" altLang="zh-CN" dirty="0"/>
          </a:p>
        </p:txBody>
      </p:sp>
    </p:spTree>
    <p:extLst>
      <p:ext uri="{BB962C8B-B14F-4D97-AF65-F5344CB8AC3E}">
        <p14:creationId xmlns:p14="http://schemas.microsoft.com/office/powerpoint/2010/main" val="4228865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091935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555780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14:m>
                  <m:oMath xmlns:m="http://schemas.openxmlformats.org/officeDocument/2006/math">
                    <m:r>
                      <a:rPr lang="en-US" altLang="zh-CN" sz="1200" i="1" dirty="0" smtClean="0">
                        <a:solidFill>
                          <a:schemeClr val="tx1"/>
                        </a:solidFill>
                        <a:latin typeface="Cambria Math" panose="02040503050406030204" pitchFamily="18" charset="0"/>
                        <a:cs typeface="Times New Roman" panose="02020603050405020304" pitchFamily="18" charset="0"/>
                      </a:rPr>
                      <m:t>𝑘</m:t>
                    </m:r>
                    <m:r>
                      <a:rPr lang="en-US" altLang="zh-CN" sz="1200" i="1" dirty="0" smtClean="0">
                        <a:solidFill>
                          <a:schemeClr val="tx1"/>
                        </a:solidFill>
                        <a:latin typeface="Cambria Math" panose="02040503050406030204" pitchFamily="18" charset="0"/>
                        <a:cs typeface="Times New Roman" panose="02020603050405020304" pitchFamily="18" charset="0"/>
                      </a:rPr>
                      <m:t>∼</m:t>
                    </m:r>
                    <m:r>
                      <a:rPr lang="en-US" altLang="zh-CN" sz="1200" i="1" dirty="0" smtClean="0">
                        <a:solidFill>
                          <a:schemeClr val="tx1"/>
                        </a:solidFill>
                        <a:latin typeface="Cambria Math" panose="02040503050406030204" pitchFamily="18" charset="0"/>
                        <a:cs typeface="Times New Roman" panose="02020603050405020304" pitchFamily="18" charset="0"/>
                      </a:rPr>
                      <m:t>𝐵𝑖𝑛𝑜𝑚𝑖𝑎𝑙</m:t>
                    </m:r>
                    <m:d>
                      <m:dPr>
                        <m:ctrlPr>
                          <a:rPr lang="en-US" altLang="zh-CN" sz="1200" i="1" dirty="0" smtClean="0">
                            <a:solidFill>
                              <a:schemeClr val="tx1"/>
                            </a:solidFill>
                            <a:latin typeface="Cambria Math" panose="02040503050406030204" pitchFamily="18" charset="0"/>
                            <a:cs typeface="Times New Roman" panose="02020603050405020304" pitchFamily="18" charset="0"/>
                          </a:rPr>
                        </m:ctrlPr>
                      </m:dPr>
                      <m:e>
                        <m:r>
                          <a:rPr lang="en-US" altLang="zh-CN" sz="1200" i="1" dirty="0" smtClean="0">
                            <a:solidFill>
                              <a:schemeClr val="tx1"/>
                            </a:solidFill>
                            <a:latin typeface="Cambria Math" panose="02040503050406030204" pitchFamily="18" charset="0"/>
                            <a:cs typeface="Times New Roman" panose="02020603050405020304" pitchFamily="18" charset="0"/>
                          </a:rPr>
                          <m:t>𝑛</m:t>
                        </m:r>
                        <m:r>
                          <a:rPr lang="en-US" altLang="zh-CN" sz="1200" b="0" i="1" dirty="0" smtClean="0">
                            <a:solidFill>
                              <a:schemeClr val="tx1"/>
                            </a:solidFill>
                            <a:latin typeface="Cambria Math" panose="02040503050406030204" pitchFamily="18" charset="0"/>
                            <a:cs typeface="Times New Roman" panose="02020603050405020304" pitchFamily="18" charset="0"/>
                          </a:rPr>
                          <m:t>;</m:t>
                        </m:r>
                        <m:r>
                          <a:rPr lang="en-US" altLang="zh-CN" sz="1200" i="1" dirty="0" smtClean="0">
                            <a:solidFill>
                              <a:schemeClr val="tx1"/>
                            </a:solidFill>
                            <a:latin typeface="Cambria Math" panose="02040503050406030204" pitchFamily="18" charset="0"/>
                            <a:cs typeface="Times New Roman" panose="02020603050405020304" pitchFamily="18" charset="0"/>
                          </a:rPr>
                          <m:t>𝑝</m:t>
                        </m:r>
                      </m:e>
                    </m:d>
                  </m:oMath>
                </a14:m>
                <a:r>
                  <a:rPr lang="zh-CN" altLang="en-US" sz="1200" dirty="0">
                    <a:solidFill>
                      <a:srgbClr val="C00000"/>
                    </a:solidFill>
                    <a:latin typeface="Times New Roman" panose="02020603050405020304" pitchFamily="18" charset="0"/>
                    <a:cs typeface="Times New Roman" panose="02020603050405020304" pitchFamily="18" charset="0"/>
                  </a:rPr>
                  <a:t>分布表明：执行</a:t>
                </a:r>
                <a:r>
                  <a:rPr lang="en-US" altLang="zh-CN" sz="1200" dirty="0">
                    <a:solidFill>
                      <a:srgbClr val="C00000"/>
                    </a:solidFill>
                    <a:latin typeface="Times New Roman" panose="02020603050405020304" pitchFamily="18" charset="0"/>
                    <a:cs typeface="Times New Roman" panose="02020603050405020304" pitchFamily="18" charset="0"/>
                  </a:rPr>
                  <a:t>n</a:t>
                </a:r>
                <a:r>
                  <a:rPr lang="zh-CN" altLang="en-US" sz="1200" dirty="0">
                    <a:solidFill>
                      <a:srgbClr val="C00000"/>
                    </a:solidFill>
                    <a:latin typeface="Times New Roman" panose="02020603050405020304" pitchFamily="18" charset="0"/>
                    <a:cs typeface="Times New Roman" panose="02020603050405020304" pitchFamily="18" charset="0"/>
                  </a:rPr>
                  <a:t>次预测，其中</a:t>
                </a:r>
                <a:r>
                  <a:rPr lang="en-US" altLang="zh-CN" sz="1200" dirty="0">
                    <a:solidFill>
                      <a:srgbClr val="C00000"/>
                    </a:solidFill>
                    <a:latin typeface="Times New Roman" panose="02020603050405020304" pitchFamily="18" charset="0"/>
                    <a:cs typeface="Times New Roman" panose="02020603050405020304" pitchFamily="18" charset="0"/>
                  </a:rPr>
                  <a:t>k</a:t>
                </a:r>
                <a:r>
                  <a:rPr lang="zh-CN" altLang="en-US" sz="1200" dirty="0">
                    <a:solidFill>
                      <a:srgbClr val="C00000"/>
                    </a:solidFill>
                    <a:latin typeface="Times New Roman" panose="02020603050405020304" pitchFamily="18" charset="0"/>
                    <a:cs typeface="Times New Roman" panose="02020603050405020304" pitchFamily="18" charset="0"/>
                  </a:rPr>
                  <a:t>次分类为</a:t>
                </a:r>
                <a:r>
                  <a:rPr lang="en-US" altLang="zh-CN" sz="1200" dirty="0" err="1">
                    <a:solidFill>
                      <a:srgbClr val="C00000"/>
                    </a:solidFill>
                    <a:latin typeface="Times New Roman" panose="02020603050405020304" pitchFamily="18" charset="0"/>
                    <a:cs typeface="Times New Roman" panose="02020603050405020304" pitchFamily="18" charset="0"/>
                  </a:rPr>
                  <a:t>cA</a:t>
                </a:r>
                <a:r>
                  <a:rPr lang="en-US" altLang="zh-CN" sz="1200" dirty="0">
                    <a:solidFill>
                      <a:srgbClr val="C00000"/>
                    </a:solidFill>
                    <a:latin typeface="Times New Roman" panose="02020603050405020304" pitchFamily="18" charset="0"/>
                    <a:cs typeface="Times New Roman" panose="02020603050405020304" pitchFamily="18" charset="0"/>
                  </a:rPr>
                  <a:t>, </a:t>
                </a:r>
                <a:r>
                  <a:rPr lang="zh-CN" altLang="en-US" sz="1200" dirty="0">
                    <a:solidFill>
                      <a:srgbClr val="C00000"/>
                    </a:solidFill>
                    <a:latin typeface="Times New Roman" panose="02020603050405020304" pitchFamily="18" charset="0"/>
                    <a:cs typeface="Times New Roman" panose="02020603050405020304" pitchFamily="18" charset="0"/>
                  </a:rPr>
                  <a:t>每次实验预测为</a:t>
                </a:r>
                <a:r>
                  <a:rPr lang="en-US" altLang="zh-CN" sz="1200" dirty="0" err="1">
                    <a:solidFill>
                      <a:srgbClr val="C00000"/>
                    </a:solidFill>
                    <a:latin typeface="Times New Roman" panose="02020603050405020304" pitchFamily="18" charset="0"/>
                    <a:cs typeface="Times New Roman" panose="02020603050405020304" pitchFamily="18" charset="0"/>
                  </a:rPr>
                  <a:t>cA</a:t>
                </a:r>
                <a:r>
                  <a:rPr lang="zh-CN" altLang="en-US" sz="1200" dirty="0">
                    <a:solidFill>
                      <a:srgbClr val="C00000"/>
                    </a:solidFill>
                    <a:latin typeface="Times New Roman" panose="02020603050405020304" pitchFamily="18" charset="0"/>
                    <a:cs typeface="Times New Roman" panose="02020603050405020304" pitchFamily="18" charset="0"/>
                  </a:rPr>
                  <a:t>的概率是</a:t>
                </a:r>
                <a:r>
                  <a:rPr lang="en-US" altLang="zh-CN" sz="1200" dirty="0">
                    <a:solidFill>
                      <a:srgbClr val="C00000"/>
                    </a:solidFill>
                    <a:latin typeface="Times New Roman" panose="02020603050405020304" pitchFamily="18" charset="0"/>
                    <a:cs typeface="Times New Roman" panose="02020603050405020304" pitchFamily="18" charset="0"/>
                  </a:rPr>
                  <a:t>p.</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zh-CN" altLang="en-US" sz="1200" dirty="0">
                    <a:solidFill>
                      <a:schemeClr val="tx1"/>
                    </a:solidFill>
                    <a:latin typeface="Times New Roman" panose="02020603050405020304" pitchFamily="18" charset="0"/>
                    <a:cs typeface="Times New Roman" panose="02020603050405020304" pitchFamily="18" charset="0"/>
                  </a:rPr>
                  <a:t>未被分配给</a:t>
                </a:r>
                <a:r>
                  <a:rPr lang="en-US" altLang="zh-CN" sz="1200" dirty="0">
                    <a:solidFill>
                      <a:schemeClr val="tx1"/>
                    </a:solidFill>
                    <a:latin typeface="Times New Roman" panose="02020603050405020304" pitchFamily="18" charset="0"/>
                    <a:cs typeface="Times New Roman" panose="02020603050405020304" pitchFamily="18" charset="0"/>
                  </a:rPr>
                  <a:t>CA</a:t>
                </a:r>
                <a:r>
                  <a:rPr lang="zh-CN" altLang="en-US" sz="1200" dirty="0">
                    <a:solidFill>
                      <a:schemeClr val="tx1"/>
                    </a:solidFill>
                    <a:latin typeface="Times New Roman" panose="02020603050405020304" pitchFamily="18" charset="0"/>
                    <a:cs typeface="Times New Roman" panose="02020603050405020304" pitchFamily="18" charset="0"/>
                  </a:rPr>
                  <a:t>的概率更有可能完全被分给</a:t>
                </a:r>
                <a:r>
                  <a:rPr lang="en-US" altLang="zh-CN" sz="1200" dirty="0">
                    <a:solidFill>
                      <a:schemeClr val="tx1"/>
                    </a:solidFill>
                    <a:latin typeface="Times New Roman" panose="02020603050405020304" pitchFamily="18" charset="0"/>
                    <a:cs typeface="Times New Roman" panose="02020603050405020304" pitchFamily="18" charset="0"/>
                  </a:rPr>
                  <a:t>CB</a:t>
                </a:r>
                <a:r>
                  <a:rPr lang="zh-CN" altLang="en-US" sz="1200" dirty="0">
                    <a:solidFill>
                      <a:schemeClr val="tx1"/>
                    </a:solidFill>
                    <a:latin typeface="Times New Roman" panose="02020603050405020304" pitchFamily="18" charset="0"/>
                    <a:cs typeface="Times New Roman" panose="02020603050405020304" pitchFamily="18" charset="0"/>
                  </a:rPr>
                  <a:t>，而不是平均的分给所有其它类别</a:t>
                </a:r>
                <a:endParaRPr lang="en-US" altLang="zh-CN" dirty="0"/>
              </a:p>
            </p:txBody>
          </p:sp>
        </mc:Choice>
        <mc:Fallback xmlns="">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en-US" altLang="zh-CN" sz="1200" i="0" dirty="0">
                    <a:solidFill>
                      <a:schemeClr val="tx1"/>
                    </a:solidFill>
                    <a:latin typeface="Cambria Math" panose="02040503050406030204" pitchFamily="18" charset="0"/>
                    <a:cs typeface="Times New Roman" panose="02020603050405020304" pitchFamily="18" charset="0"/>
                  </a:rPr>
                  <a:t>𝑘∼𝐵𝑖𝑛𝑜𝑚𝑖𝑎𝑙(𝑛</a:t>
                </a:r>
                <a:r>
                  <a:rPr lang="en-US" altLang="zh-CN" sz="1200" b="0" i="0" dirty="0">
                    <a:solidFill>
                      <a:schemeClr val="tx1"/>
                    </a:solidFill>
                    <a:latin typeface="Cambria Math" panose="02040503050406030204" pitchFamily="18" charset="0"/>
                    <a:cs typeface="Times New Roman" panose="02020603050405020304" pitchFamily="18" charset="0"/>
                  </a:rPr>
                  <a:t>;</a:t>
                </a:r>
                <a:r>
                  <a:rPr lang="en-US" altLang="zh-CN" sz="1200" i="0" dirty="0">
                    <a:solidFill>
                      <a:schemeClr val="tx1"/>
                    </a:solidFill>
                    <a:latin typeface="Cambria Math" panose="02040503050406030204" pitchFamily="18" charset="0"/>
                    <a:cs typeface="Times New Roman" panose="02020603050405020304" pitchFamily="18" charset="0"/>
                  </a:rPr>
                  <a:t>𝑝)</a:t>
                </a:r>
                <a:r>
                  <a:rPr lang="zh-CN" altLang="en-US" sz="1200" dirty="0">
                    <a:solidFill>
                      <a:srgbClr val="C00000"/>
                    </a:solidFill>
                    <a:latin typeface="Times New Roman" panose="02020603050405020304" pitchFamily="18" charset="0"/>
                    <a:cs typeface="Times New Roman" panose="02020603050405020304" pitchFamily="18" charset="0"/>
                  </a:rPr>
                  <a:t>分布表明：执行</a:t>
                </a:r>
                <a:r>
                  <a:rPr lang="en-US" altLang="zh-CN" sz="1200" dirty="0">
                    <a:solidFill>
                      <a:srgbClr val="C00000"/>
                    </a:solidFill>
                    <a:latin typeface="Times New Roman" panose="02020603050405020304" pitchFamily="18" charset="0"/>
                    <a:cs typeface="Times New Roman" panose="02020603050405020304" pitchFamily="18" charset="0"/>
                  </a:rPr>
                  <a:t>n</a:t>
                </a:r>
                <a:r>
                  <a:rPr lang="zh-CN" altLang="en-US" sz="1200" dirty="0">
                    <a:solidFill>
                      <a:srgbClr val="C00000"/>
                    </a:solidFill>
                    <a:latin typeface="Times New Roman" panose="02020603050405020304" pitchFamily="18" charset="0"/>
                    <a:cs typeface="Times New Roman" panose="02020603050405020304" pitchFamily="18" charset="0"/>
                  </a:rPr>
                  <a:t>次预测，其中</a:t>
                </a:r>
                <a:r>
                  <a:rPr lang="en-US" altLang="zh-CN" sz="1200" dirty="0">
                    <a:solidFill>
                      <a:srgbClr val="C00000"/>
                    </a:solidFill>
                    <a:latin typeface="Times New Roman" panose="02020603050405020304" pitchFamily="18" charset="0"/>
                    <a:cs typeface="Times New Roman" panose="02020603050405020304" pitchFamily="18" charset="0"/>
                  </a:rPr>
                  <a:t>k</a:t>
                </a:r>
                <a:r>
                  <a:rPr lang="zh-CN" altLang="en-US" sz="1200" dirty="0">
                    <a:solidFill>
                      <a:srgbClr val="C00000"/>
                    </a:solidFill>
                    <a:latin typeface="Times New Roman" panose="02020603050405020304" pitchFamily="18" charset="0"/>
                    <a:cs typeface="Times New Roman" panose="02020603050405020304" pitchFamily="18" charset="0"/>
                  </a:rPr>
                  <a:t>次分类为</a:t>
                </a:r>
                <a:r>
                  <a:rPr lang="en-US" altLang="zh-CN" sz="1200" dirty="0" err="1">
                    <a:solidFill>
                      <a:srgbClr val="C00000"/>
                    </a:solidFill>
                    <a:latin typeface="Times New Roman" panose="02020603050405020304" pitchFamily="18" charset="0"/>
                    <a:cs typeface="Times New Roman" panose="02020603050405020304" pitchFamily="18" charset="0"/>
                  </a:rPr>
                  <a:t>cA</a:t>
                </a:r>
                <a:r>
                  <a:rPr lang="en-US" altLang="zh-CN" sz="1200" dirty="0">
                    <a:solidFill>
                      <a:srgbClr val="C00000"/>
                    </a:solidFill>
                    <a:latin typeface="Times New Roman" panose="02020603050405020304" pitchFamily="18" charset="0"/>
                    <a:cs typeface="Times New Roman" panose="02020603050405020304" pitchFamily="18" charset="0"/>
                  </a:rPr>
                  <a:t>, </a:t>
                </a:r>
                <a:r>
                  <a:rPr lang="zh-CN" altLang="en-US" sz="1200" dirty="0">
                    <a:solidFill>
                      <a:srgbClr val="C00000"/>
                    </a:solidFill>
                    <a:latin typeface="Times New Roman" panose="02020603050405020304" pitchFamily="18" charset="0"/>
                    <a:cs typeface="Times New Roman" panose="02020603050405020304" pitchFamily="18" charset="0"/>
                  </a:rPr>
                  <a:t>每次实验预测为</a:t>
                </a:r>
                <a:r>
                  <a:rPr lang="en-US" altLang="zh-CN" sz="1200" dirty="0" err="1">
                    <a:solidFill>
                      <a:srgbClr val="C00000"/>
                    </a:solidFill>
                    <a:latin typeface="Times New Roman" panose="02020603050405020304" pitchFamily="18" charset="0"/>
                    <a:cs typeface="Times New Roman" panose="02020603050405020304" pitchFamily="18" charset="0"/>
                  </a:rPr>
                  <a:t>cA</a:t>
                </a:r>
                <a:r>
                  <a:rPr lang="zh-CN" altLang="en-US" sz="1200" dirty="0">
                    <a:solidFill>
                      <a:srgbClr val="C00000"/>
                    </a:solidFill>
                    <a:latin typeface="Times New Roman" panose="02020603050405020304" pitchFamily="18" charset="0"/>
                    <a:cs typeface="Times New Roman" panose="02020603050405020304" pitchFamily="18" charset="0"/>
                  </a:rPr>
                  <a:t>的概率是</a:t>
                </a:r>
                <a:r>
                  <a:rPr lang="en-US" altLang="zh-CN" sz="1200" dirty="0">
                    <a:solidFill>
                      <a:srgbClr val="C00000"/>
                    </a:solidFill>
                    <a:latin typeface="Times New Roman" panose="02020603050405020304" pitchFamily="18" charset="0"/>
                    <a:cs typeface="Times New Roman" panose="02020603050405020304" pitchFamily="18" charset="0"/>
                  </a:rPr>
                  <a:t>p.</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zh-CN" altLang="en-US" dirty="0"/>
                  <a:t>给定 𝑘∼𝐵𝑖𝑛𝑜𝑚𝑖𝑎𝑙</a:t>
                </a:r>
                <a:r>
                  <a:rPr lang="en-US" altLang="zh-CN" dirty="0"/>
                  <a:t>(</a:t>
                </a:r>
                <a:r>
                  <a:rPr lang="zh-CN" altLang="en-US" dirty="0"/>
                  <a:t>𝑛</a:t>
                </a:r>
                <a:r>
                  <a:rPr lang="en-US" altLang="zh-CN" dirty="0"/>
                  <a:t>;</a:t>
                </a:r>
                <a:r>
                  <a:rPr lang="zh-CN" altLang="en-US" dirty="0"/>
                  <a:t>𝑝</a:t>
                </a:r>
                <a:r>
                  <a:rPr lang="en-US" altLang="zh-CN" dirty="0"/>
                  <a:t>)</a:t>
                </a:r>
                <a:r>
                  <a:rPr lang="zh-CN" altLang="en-US" dirty="0"/>
                  <a:t>，</a:t>
                </a:r>
                <a:r>
                  <a:rPr lang="en-US" altLang="zh-CN" sz="1200" dirty="0" err="1">
                    <a:solidFill>
                      <a:srgbClr val="C00000"/>
                    </a:solidFill>
                    <a:latin typeface="Times New Roman" panose="02020603050405020304" pitchFamily="18" charset="0"/>
                    <a:cs typeface="Times New Roman" panose="02020603050405020304" pitchFamily="18" charset="0"/>
                  </a:rPr>
                  <a:t>LowerConfBound</a:t>
                </a:r>
                <a:r>
                  <a:rPr lang="zh-CN" altLang="en-US" sz="1200" dirty="0">
                    <a:solidFill>
                      <a:srgbClr val="C00000"/>
                    </a:solidFill>
                    <a:latin typeface="Times New Roman" panose="02020603050405020304" pitchFamily="18" charset="0"/>
                    <a:cs typeface="Times New Roman" panose="02020603050405020304" pitchFamily="18" charset="0"/>
                  </a:rPr>
                  <a:t>函数</a:t>
                </a:r>
                <a:r>
                  <a:rPr lang="zh-CN" altLang="en-US" dirty="0"/>
                  <a:t>返回的是：二项式参数 𝑝 的单边 </a:t>
                </a:r>
                <a:r>
                  <a:rPr lang="en-US" altLang="zh-CN" dirty="0"/>
                  <a:t>(1 - α) </a:t>
                </a:r>
                <a:r>
                  <a:rPr lang="zh-CN" altLang="en-US" dirty="0"/>
                  <a:t>下置信区间。</a:t>
                </a:r>
                <a:endParaRPr lang="en-US" altLang="zh-CN" dirty="0"/>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zh-CN" altLang="en-US" dirty="0"/>
                  <a:t>什么是单边下置信区间？</a:t>
                </a:r>
                <a:endParaRPr lang="en-US" altLang="zh-CN" dirty="0"/>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zh-CN" altLang="en-US" dirty="0"/>
                  <a:t>也就是说，</a:t>
                </a:r>
                <a:r>
                  <a:rPr lang="en-US" altLang="zh-CN" sz="1200" dirty="0" err="1">
                    <a:solidFill>
                      <a:srgbClr val="C00000"/>
                    </a:solidFill>
                    <a:latin typeface="Times New Roman" panose="02020603050405020304" pitchFamily="18" charset="0"/>
                    <a:cs typeface="Times New Roman" panose="02020603050405020304" pitchFamily="18" charset="0"/>
                  </a:rPr>
                  <a:t>LowerConfBound</a:t>
                </a:r>
                <a:r>
                  <a:rPr lang="zh-CN" altLang="en-US" sz="1200" dirty="0">
                    <a:solidFill>
                      <a:srgbClr val="C00000"/>
                    </a:solidFill>
                    <a:latin typeface="Times New Roman" panose="02020603050405020304" pitchFamily="18" charset="0"/>
                    <a:cs typeface="Times New Roman" panose="02020603050405020304" pitchFamily="18" charset="0"/>
                  </a:rPr>
                  <a:t>函数</a:t>
                </a:r>
                <a:r>
                  <a:rPr lang="zh-CN" altLang="en-US" dirty="0"/>
                  <a:t>返回的是一个数值 </a:t>
                </a:r>
                <a:r>
                  <a:rPr lang="zh-CN" altLang="en-US" i="0">
                    <a:latin typeface="Cambria Math" panose="02040503050406030204" pitchFamily="18" charset="0"/>
                  </a:rPr>
                  <a:t>▁(</a:t>
                </a:r>
                <a:r>
                  <a:rPr lang="zh-CN" altLang="en-US" i="0" dirty="0">
                    <a:latin typeface="Cambria Math" panose="02040503050406030204" pitchFamily="18" charset="0"/>
                  </a:rPr>
                  <a:t>"</a:t>
                </a:r>
                <a:r>
                  <a:rPr lang="zh-CN" altLang="en-US" i="0" dirty="0"/>
                  <a:t>𝑝</a:t>
                </a:r>
                <a:r>
                  <a:rPr lang="zh-CN" altLang="en-US" i="0">
                    <a:latin typeface="Cambria Math" panose="02040503050406030204" pitchFamily="18" charset="0"/>
                  </a:rPr>
                  <a:t>" )</a:t>
                </a:r>
                <a:r>
                  <a:rPr lang="zh-CN" altLang="en-US" dirty="0"/>
                  <a:t> ，当 𝑘∼𝐵𝑖𝑛𝑜𝑚𝑖𝑎𝑙</a:t>
                </a:r>
                <a:r>
                  <a:rPr lang="en-US" altLang="zh-CN" dirty="0"/>
                  <a:t>(</a:t>
                </a:r>
                <a:r>
                  <a:rPr lang="zh-CN" altLang="en-US" dirty="0"/>
                  <a:t>𝑛</a:t>
                </a:r>
                <a:r>
                  <a:rPr lang="en-US" altLang="zh-CN" dirty="0"/>
                  <a:t>;</a:t>
                </a:r>
                <a:r>
                  <a:rPr lang="zh-CN" altLang="en-US" dirty="0"/>
                  <a:t>𝑝</a:t>
                </a:r>
                <a:r>
                  <a:rPr lang="en-US" altLang="zh-CN" dirty="0"/>
                  <a:t>)</a:t>
                </a:r>
                <a:r>
                  <a:rPr lang="zh-CN" altLang="en-US" dirty="0"/>
                  <a:t>时，</a:t>
                </a:r>
              </a:p>
            </p:txBody>
          </p:sp>
        </mc:Fallback>
      </mc:AlternateContent>
    </p:spTree>
    <p:extLst>
      <p:ext uri="{BB962C8B-B14F-4D97-AF65-F5344CB8AC3E}">
        <p14:creationId xmlns:p14="http://schemas.microsoft.com/office/powerpoint/2010/main" val="1156060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997507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804891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50427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25567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 </a:t>
            </a:r>
            <a:r>
              <a:rPr lang="en-US" altLang="zh-CN" dirty="0"/>
              <a:t>8</a:t>
            </a:r>
            <a:r>
              <a:rPr lang="zh-CN" altLang="en-US" dirty="0"/>
              <a:t>（左）绘制了使用我们的定理 </a:t>
            </a:r>
            <a:r>
              <a:rPr lang="en-US" altLang="zh-CN" dirty="0"/>
              <a:t>1 </a:t>
            </a:r>
            <a:r>
              <a:rPr lang="zh-CN" altLang="en-US" dirty="0"/>
              <a:t>保证获得的认证准确度以及使用 </a:t>
            </a:r>
            <a:r>
              <a:rPr lang="en-US" altLang="zh-CN" dirty="0"/>
              <a:t>Lecuyer </a:t>
            </a:r>
            <a:r>
              <a:rPr lang="zh-CN" altLang="en-US" dirty="0"/>
              <a:t>等人的类似界限获得的认证准确度。 （</a:t>
            </a:r>
            <a:r>
              <a:rPr lang="en-US" altLang="zh-CN" dirty="0"/>
              <a:t>2019</a:t>
            </a:r>
            <a:r>
              <a:rPr lang="zh-CN" altLang="en-US" dirty="0"/>
              <a:t>）和李等人。 （</a:t>
            </a:r>
            <a:r>
              <a:rPr lang="en-US" altLang="zh-CN" dirty="0"/>
              <a:t>2018 </a:t>
            </a:r>
            <a:r>
              <a:rPr lang="zh-CN" altLang="en-US" dirty="0"/>
              <a:t>年）。由于我们对认证半径 </a:t>
            </a:r>
            <a:r>
              <a:rPr lang="en-US" altLang="zh-CN" dirty="0"/>
              <a:t>R </a:t>
            </a:r>
            <a:r>
              <a:rPr lang="zh-CN" altLang="en-US" dirty="0"/>
              <a:t>的表达式更大（实际上更紧密），我们的界限提供了更高的认证精度。 图 </a:t>
            </a:r>
            <a:r>
              <a:rPr lang="en-US" altLang="zh-CN" dirty="0"/>
              <a:t>8</a:t>
            </a:r>
            <a:r>
              <a:rPr lang="zh-CN" altLang="en-US" dirty="0"/>
              <a:t>（中）预测了如果 </a:t>
            </a:r>
            <a:r>
              <a:rPr lang="en-US" altLang="zh-CN" dirty="0"/>
              <a:t>CERTIFY </a:t>
            </a:r>
            <a:r>
              <a:rPr lang="zh-CN" altLang="en-US" dirty="0"/>
              <a:t>使用更多或更少的样本 </a:t>
            </a:r>
            <a:r>
              <a:rPr lang="en-US" altLang="zh-CN" dirty="0"/>
              <a:t>n</a:t>
            </a:r>
            <a:r>
              <a:rPr lang="zh-CN" altLang="en-US" dirty="0"/>
              <a:t>（假设计数中的相对类别比例保持不变），认证准确度将如何变化。最后，图 </a:t>
            </a:r>
            <a:r>
              <a:rPr lang="en-US" altLang="zh-CN" dirty="0"/>
              <a:t>8</a:t>
            </a:r>
            <a:r>
              <a:rPr lang="zh-CN" altLang="en-US" dirty="0"/>
              <a:t>（右）绘制了随着置信度参数 </a:t>
            </a:r>
            <a:r>
              <a:rPr lang="en-US" altLang="zh-CN" dirty="0"/>
              <a:t>α </a:t>
            </a:r>
            <a:r>
              <a:rPr lang="zh-CN" altLang="en-US" dirty="0"/>
              <a:t>变化的认证准确度。 请注意，经认证的精度对 </a:t>
            </a:r>
            <a:r>
              <a:rPr lang="en-US" altLang="zh-CN" dirty="0"/>
              <a:t>α </a:t>
            </a:r>
            <a:r>
              <a:rPr lang="zh-CN" altLang="en-US" dirty="0"/>
              <a:t>不是很敏感。</a:t>
            </a:r>
          </a:p>
        </p:txBody>
      </p:sp>
    </p:spTree>
    <p:extLst>
      <p:ext uri="{BB962C8B-B14F-4D97-AF65-F5344CB8AC3E}">
        <p14:creationId xmlns:p14="http://schemas.microsoft.com/office/powerpoint/2010/main" val="3295909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差分隐私，一种受密码学启发的隐私形式主义，为防御提供了严格、通用和灵活的基础。</a:t>
            </a:r>
            <a:endParaRPr lang="en-US" altLang="zh-CN" dirty="0"/>
          </a:p>
          <a:p>
            <a:r>
              <a:rPr lang="zh-CN" altLang="en-US" dirty="0"/>
              <a:t>数据中的微小变化会导致有界的输出变化。</a:t>
            </a:r>
          </a:p>
        </p:txBody>
      </p:sp>
    </p:spTree>
    <p:extLst>
      <p:ext uri="{BB962C8B-B14F-4D97-AF65-F5344CB8AC3E}">
        <p14:creationId xmlns:p14="http://schemas.microsoft.com/office/powerpoint/2010/main" val="3713475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358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DP </a:t>
            </a:r>
            <a:r>
              <a:rPr lang="zh-CN" altLang="en-US" dirty="0"/>
              <a:t>关注的是对数据库的计算输出是否可以揭示有关数据库中单个记录的信息。 </a:t>
            </a:r>
            <a:endParaRPr lang="en-US" altLang="zh-CN" dirty="0"/>
          </a:p>
          <a:p>
            <a:r>
              <a:rPr lang="zh-CN" altLang="en-US" dirty="0"/>
              <a:t>为了防止这种信息泄露，在计算中引入了随机性来隐藏单个记录的细节</a:t>
            </a:r>
            <a:r>
              <a:rPr lang="en-US" altLang="zh-CN" dirty="0"/>
              <a:t>.</a:t>
            </a:r>
          </a:p>
          <a:p>
            <a:r>
              <a:rPr lang="zh-CN" altLang="en-US" dirty="0"/>
              <a:t>差分</a:t>
            </a:r>
            <a:r>
              <a:rPr lang="zh-CN" altLang="en-US" sz="1200" b="0" i="0" kern="1200" dirty="0">
                <a:solidFill>
                  <a:schemeClr val="tx1"/>
                </a:solidFill>
                <a:effectLst/>
                <a:latin typeface="+mn-lt"/>
                <a:ea typeface="+mn-ea"/>
                <a:cs typeface="+mn-cs"/>
              </a:rPr>
              <a:t>用来防范</a:t>
            </a:r>
            <a:r>
              <a:rPr lang="zh-CN" altLang="en-US" dirty="0"/>
              <a:t>差分攻击</a:t>
            </a:r>
            <a:r>
              <a:rPr lang="zh-CN" altLang="en-US" sz="1200" b="0" i="0" kern="1200" dirty="0">
                <a:solidFill>
                  <a:schemeClr val="tx1"/>
                </a:solidFill>
                <a:effectLst/>
                <a:latin typeface="+mn-lt"/>
                <a:ea typeface="+mn-ea"/>
                <a:cs typeface="+mn-cs"/>
              </a:rPr>
              <a:t>的</a:t>
            </a:r>
            <a:endParaRPr lang="zh-CN" altLang="en-US" dirty="0"/>
          </a:p>
          <a:p>
            <a:endParaRPr lang="en-US" altLang="zh-CN" dirty="0"/>
          </a:p>
        </p:txBody>
      </p:sp>
    </p:spTree>
    <p:extLst>
      <p:ext uri="{BB962C8B-B14F-4D97-AF65-F5344CB8AC3E}">
        <p14:creationId xmlns:p14="http://schemas.microsoft.com/office/powerpoint/2010/main" val="14906876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55907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蓝色为原始 </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红色表示提供 </a:t>
            </a:r>
            <a:r>
              <a:rPr lang="en-US" altLang="zh-CN" sz="1200" b="0" i="0" kern="1200" dirty="0">
                <a:solidFill>
                  <a:schemeClr val="tx1"/>
                </a:solidFill>
                <a:effectLst/>
                <a:latin typeface="+mn-lt"/>
                <a:ea typeface="+mn-ea"/>
                <a:cs typeface="+mn-cs"/>
              </a:rPr>
              <a:t>(, δ)-DP </a:t>
            </a:r>
            <a:r>
              <a:rPr lang="zh-CN" altLang="en-US" sz="1200" b="0" i="0" kern="1200" dirty="0">
                <a:solidFill>
                  <a:schemeClr val="tx1"/>
                </a:solidFill>
                <a:effectLst/>
                <a:latin typeface="+mn-lt"/>
                <a:ea typeface="+mn-ea"/>
                <a:cs typeface="+mn-cs"/>
              </a:rPr>
              <a:t>保证的噪声层。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噪声可以添加到输入或任何以下层，但分布由噪声层之前的每一层执行的计算的灵敏度 </a:t>
            </a:r>
            <a:r>
              <a:rPr lang="en-US" altLang="zh-CN" sz="1200" b="0" i="0" kern="1200" dirty="0" err="1">
                <a:solidFill>
                  <a:schemeClr val="tx1"/>
                </a:solidFill>
                <a:effectLst/>
                <a:latin typeface="+mn-lt"/>
                <a:ea typeface="+mn-ea"/>
                <a:cs typeface="+mn-cs"/>
              </a:rPr>
              <a:t>Δp,q</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重新调整。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DNN </a:t>
            </a:r>
            <a:r>
              <a:rPr lang="zh-CN" altLang="en-US" sz="1200" b="0" i="0" kern="1200" dirty="0">
                <a:solidFill>
                  <a:schemeClr val="tx1"/>
                </a:solidFill>
                <a:effectLst/>
                <a:latin typeface="+mn-lt"/>
                <a:ea typeface="+mn-ea"/>
                <a:cs typeface="+mn-cs"/>
              </a:rPr>
              <a:t>使用原始损失和优化器（例如 </a:t>
            </a:r>
            <a:r>
              <a:rPr lang="en-US" altLang="zh-CN" sz="1200" b="0" i="0" kern="1200" dirty="0">
                <a:solidFill>
                  <a:schemeClr val="tx1"/>
                </a:solidFill>
                <a:effectLst/>
                <a:latin typeface="+mn-lt"/>
                <a:ea typeface="+mn-ea"/>
                <a:cs typeface="+mn-cs"/>
              </a:rPr>
              <a:t>Momentum </a:t>
            </a:r>
            <a:r>
              <a:rPr lang="zh-CN" altLang="en-US" sz="1200" b="0" i="0" kern="1200" dirty="0">
                <a:solidFill>
                  <a:schemeClr val="tx1"/>
                </a:solidFill>
                <a:effectLst/>
                <a:latin typeface="+mn-lt"/>
                <a:ea typeface="+mn-ea"/>
                <a:cs typeface="+mn-cs"/>
              </a:rPr>
              <a:t>随机梯度下降）进行训练。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预测反复调用 </a:t>
            </a:r>
            <a:r>
              <a:rPr lang="en-US" altLang="zh-CN" sz="1200" b="0" i="0" kern="1200" dirty="0">
                <a:solidFill>
                  <a:schemeClr val="tx1"/>
                </a:solidFill>
                <a:effectLst/>
                <a:latin typeface="+mn-lt"/>
                <a:ea typeface="+mn-ea"/>
                <a:cs typeface="+mn-cs"/>
              </a:rPr>
              <a:t>(, δ)-DP DNN </a:t>
            </a:r>
            <a:r>
              <a:rPr lang="zh-CN" altLang="en-US" sz="1200" b="0" i="0" kern="1200" dirty="0">
                <a:solidFill>
                  <a:schemeClr val="tx1"/>
                </a:solidFill>
                <a:effectLst/>
                <a:latin typeface="+mn-lt"/>
                <a:ea typeface="+mn-ea"/>
                <a:cs typeface="+mn-cs"/>
              </a:rPr>
              <a:t>来衡量其对分数的经验期望</a:t>
            </a:r>
            <a:endParaRPr lang="zh-CN" altLang="en-US" dirty="0"/>
          </a:p>
        </p:txBody>
      </p:sp>
    </p:spTree>
    <p:extLst>
      <p:ext uri="{BB962C8B-B14F-4D97-AF65-F5344CB8AC3E}">
        <p14:creationId xmlns:p14="http://schemas.microsoft.com/office/powerpoint/2010/main" val="4270416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最后一列显示了基线、无防御模型的准确性。 数据集根据规模或复杂性的降序排序</a:t>
            </a:r>
          </a:p>
        </p:txBody>
      </p:sp>
    </p:spTree>
    <p:extLst>
      <p:ext uri="{BB962C8B-B14F-4D97-AF65-F5344CB8AC3E}">
        <p14:creationId xmlns:p14="http://schemas.microsoft.com/office/powerpoint/2010/main" val="31122457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更高分辨率的图像可以在其类别区分内容被破坏之前容忍更高水平的各向同性高斯噪声。</a:t>
            </a:r>
          </a:p>
        </p:txBody>
      </p:sp>
    </p:spTree>
    <p:extLst>
      <p:ext uri="{BB962C8B-B14F-4D97-AF65-F5344CB8AC3E}">
        <p14:creationId xmlns:p14="http://schemas.microsoft.com/office/powerpoint/2010/main" val="37405932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首先，在相当低但有意义的构造攻击界限（例如，</a:t>
            </a:r>
            <a:r>
              <a:rPr lang="en-US" altLang="zh-CN" dirty="0"/>
              <a:t>L = 0.1</a:t>
            </a:r>
            <a:r>
              <a:rPr lang="zh-CN" altLang="en-US" dirty="0"/>
              <a:t>）下，我们所有的 </a:t>
            </a:r>
            <a:r>
              <a:rPr lang="en-US" altLang="zh-CN" dirty="0"/>
              <a:t>DNN </a:t>
            </a:r>
            <a:r>
              <a:rPr lang="zh-CN" altLang="en-US" dirty="0"/>
              <a:t>都表现出合理的准确度损失</a:t>
            </a:r>
            <a:endParaRPr lang="en-US" altLang="zh-CN" dirty="0"/>
          </a:p>
          <a:p>
            <a:r>
              <a:rPr lang="zh-CN" altLang="en-US" dirty="0"/>
              <a:t>其次，正如预期的那样，为更大的攻击（更高的 </a:t>
            </a:r>
            <a:r>
              <a:rPr lang="en-US" altLang="zh-CN" dirty="0"/>
              <a:t>L</a:t>
            </a:r>
            <a:r>
              <a:rPr lang="zh-CN" altLang="en-US" dirty="0"/>
              <a:t>）构建网络会逐渐降低准确性。</a:t>
            </a:r>
          </a:p>
        </p:txBody>
      </p:sp>
    </p:spTree>
    <p:extLst>
      <p:ext uri="{BB962C8B-B14F-4D97-AF65-F5344CB8AC3E}">
        <p14:creationId xmlns:p14="http://schemas.microsoft.com/office/powerpoint/2010/main" val="1572279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 </a:t>
            </a:r>
            <a:r>
              <a:rPr lang="en-US" altLang="zh-CN" dirty="0"/>
              <a:t>2</a:t>
            </a:r>
            <a:r>
              <a:rPr lang="zh-CN" altLang="en-US" dirty="0"/>
              <a:t>：</a:t>
            </a:r>
            <a:r>
              <a:rPr lang="en-US" altLang="zh-CN" dirty="0"/>
              <a:t>ImageNet </a:t>
            </a:r>
            <a:r>
              <a:rPr lang="zh-CN" altLang="en-US" dirty="0"/>
              <a:t>自动编码器</a:t>
            </a:r>
            <a:r>
              <a:rPr lang="en-US" altLang="zh-CN" dirty="0"/>
              <a:t>/Inception </a:t>
            </a:r>
            <a:r>
              <a:rPr lang="zh-CN" altLang="en-US" dirty="0"/>
              <a:t>和 </a:t>
            </a:r>
            <a:r>
              <a:rPr lang="en-US" altLang="zh-CN" dirty="0"/>
              <a:t>CIFAR-10 </a:t>
            </a:r>
            <a:r>
              <a:rPr lang="en-US" altLang="zh-CN" dirty="0" err="1"/>
              <a:t>ResNet</a:t>
            </a:r>
            <a:r>
              <a:rPr lang="zh-CN" altLang="en-US" dirty="0"/>
              <a:t>，</a:t>
            </a:r>
            <a:r>
              <a:rPr lang="en-US" altLang="zh-CN" dirty="0"/>
              <a:t>2 </a:t>
            </a:r>
            <a:r>
              <a:rPr lang="zh-CN" altLang="en-US" dirty="0"/>
              <a:t>范数边界上的认证精度，改变构造攻击界限 </a:t>
            </a:r>
            <a:r>
              <a:rPr lang="en-US" altLang="zh-CN" dirty="0"/>
              <a:t>(L) </a:t>
            </a:r>
            <a:r>
              <a:rPr lang="zh-CN" altLang="en-US" dirty="0"/>
              <a:t>和预测鲁棒性阈值 </a:t>
            </a:r>
            <a:r>
              <a:rPr lang="en-US" altLang="zh-CN" dirty="0"/>
              <a:t>(T)</a:t>
            </a:r>
            <a:r>
              <a:rPr lang="zh-CN" altLang="en-US" dirty="0"/>
              <a:t>。</a:t>
            </a:r>
            <a:endParaRPr lang="en-US" altLang="zh-CN" dirty="0"/>
          </a:p>
          <a:p>
            <a:r>
              <a:rPr lang="zh-CN" altLang="en-US" dirty="0"/>
              <a:t>高鲁棒性阈值（高 </a:t>
            </a:r>
            <a:r>
              <a:rPr lang="en-US" altLang="zh-CN" dirty="0"/>
              <a:t>T</a:t>
            </a:r>
            <a:r>
              <a:rPr lang="zh-CN" altLang="en-US" dirty="0"/>
              <a:t>）下的鲁棒准确度随着高噪声网络（高 </a:t>
            </a:r>
            <a:r>
              <a:rPr lang="en-US" altLang="zh-CN" dirty="0"/>
              <a:t>L</a:t>
            </a:r>
            <a:r>
              <a:rPr lang="zh-CN" altLang="en-US" dirty="0"/>
              <a:t>）而增加。</a:t>
            </a:r>
            <a:endParaRPr lang="en-US" altLang="zh-CN" dirty="0"/>
          </a:p>
          <a:p>
            <a:r>
              <a:rPr lang="zh-CN" altLang="en-US" dirty="0"/>
              <a:t>低噪声网络对于低 </a:t>
            </a:r>
            <a:r>
              <a:rPr lang="en-US" altLang="zh-CN" dirty="0"/>
              <a:t>T </a:t>
            </a:r>
            <a:r>
              <a:rPr lang="zh-CN" altLang="en-US" dirty="0"/>
              <a:t>更准确且更可靠。</a:t>
            </a:r>
          </a:p>
        </p:txBody>
      </p:sp>
    </p:spTree>
    <p:extLst>
      <p:ext uri="{BB962C8B-B14F-4D97-AF65-F5344CB8AC3E}">
        <p14:creationId xmlns:p14="http://schemas.microsoft.com/office/powerpoint/2010/main" val="21658488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 </a:t>
            </a:r>
            <a:r>
              <a:rPr lang="en-US" altLang="zh-CN" dirty="0"/>
              <a:t>3</a:t>
            </a:r>
            <a:r>
              <a:rPr lang="zh-CN" altLang="en-US" dirty="0"/>
              <a:t>：</a:t>
            </a:r>
            <a:r>
              <a:rPr lang="en-US" altLang="zh-CN" dirty="0"/>
              <a:t>ImageNet </a:t>
            </a:r>
            <a:r>
              <a:rPr lang="zh-CN" altLang="en-US" dirty="0"/>
              <a:t>攻击下的准确率。</a:t>
            </a:r>
          </a:p>
          <a:p>
            <a:endParaRPr lang="zh-CN" altLang="en-US" dirty="0"/>
          </a:p>
          <a:p>
            <a:r>
              <a:rPr lang="zh-CN" altLang="en-US" dirty="0"/>
              <a:t>对于 </a:t>
            </a:r>
            <a:r>
              <a:rPr lang="en-US" altLang="zh-CN" dirty="0"/>
              <a:t>ImageNet </a:t>
            </a:r>
            <a:r>
              <a:rPr lang="zh-CN" altLang="en-US" dirty="0"/>
              <a:t>自动编码器加 </a:t>
            </a:r>
            <a:r>
              <a:rPr lang="en-US" altLang="zh-CN" dirty="0"/>
              <a:t>Inception-v3</a:t>
            </a:r>
            <a:r>
              <a:rPr lang="zh-CN" altLang="en-US" dirty="0"/>
              <a:t>，</a:t>
            </a:r>
            <a:r>
              <a:rPr lang="en-US" altLang="zh-CN" dirty="0"/>
              <a:t>L ∈ {0.1, 0.3, 1.0} 2-</a:t>
            </a:r>
            <a:r>
              <a:rPr lang="zh-CN" altLang="en-US" dirty="0"/>
              <a:t>范数攻击。 </a:t>
            </a:r>
            <a:endParaRPr lang="en-US" altLang="zh-CN" dirty="0"/>
          </a:p>
          <a:p>
            <a:r>
              <a:rPr lang="en-US" altLang="zh-CN" dirty="0" err="1"/>
              <a:t>PixelDP</a:t>
            </a:r>
            <a:r>
              <a:rPr lang="en-US" altLang="zh-CN" dirty="0"/>
              <a:t> </a:t>
            </a:r>
            <a:r>
              <a:rPr lang="zh-CN" altLang="en-US" dirty="0"/>
              <a:t>自动编码器提高了 </a:t>
            </a:r>
            <a:r>
              <a:rPr lang="en-US" altLang="zh-CN" dirty="0"/>
              <a:t>Inception </a:t>
            </a:r>
            <a:r>
              <a:rPr lang="zh-CN" altLang="en-US" dirty="0"/>
              <a:t>对 </a:t>
            </a:r>
            <a:r>
              <a:rPr lang="en-US" altLang="zh-CN" dirty="0"/>
              <a:t>2-norm </a:t>
            </a:r>
            <a:r>
              <a:rPr lang="zh-CN" altLang="en-US" dirty="0"/>
              <a:t>攻击的鲁棒性。</a:t>
            </a:r>
          </a:p>
        </p:txBody>
      </p:sp>
    </p:spTree>
    <p:extLst>
      <p:ext uri="{BB962C8B-B14F-4D97-AF65-F5344CB8AC3E}">
        <p14:creationId xmlns:p14="http://schemas.microsoft.com/office/powerpoint/2010/main" val="39066227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a:t>
            </a:r>
            <a:r>
              <a:rPr lang="zh-CN" altLang="en-US" dirty="0"/>
              <a:t>对于 </a:t>
            </a:r>
            <a:r>
              <a:rPr lang="en-US" altLang="zh-CN" dirty="0"/>
              <a:t>2-norm </a:t>
            </a:r>
            <a:r>
              <a:rPr lang="zh-CN" altLang="en-US" dirty="0"/>
              <a:t>攻击，</a:t>
            </a:r>
            <a:r>
              <a:rPr lang="en-US" altLang="zh-CN" dirty="0" err="1"/>
              <a:t>PixelDP</a:t>
            </a:r>
            <a:r>
              <a:rPr lang="en-US" altLang="zh-CN" dirty="0"/>
              <a:t> </a:t>
            </a:r>
            <a:r>
              <a:rPr lang="zh-CN" altLang="en-US" dirty="0"/>
              <a:t>与 </a:t>
            </a:r>
            <a:r>
              <a:rPr lang="en-US" altLang="zh-CN" dirty="0" err="1"/>
              <a:t>Madry</a:t>
            </a:r>
            <a:r>
              <a:rPr lang="en-US" altLang="zh-CN" dirty="0"/>
              <a:t> </a:t>
            </a:r>
            <a:r>
              <a:rPr lang="zh-CN" altLang="en-US" dirty="0"/>
              <a:t>相当，直到 </a:t>
            </a:r>
            <a:r>
              <a:rPr lang="en-US" altLang="zh-CN" dirty="0" err="1"/>
              <a:t>Lattack</a:t>
            </a:r>
            <a:r>
              <a:rPr lang="en-US" altLang="zh-CN" dirty="0"/>
              <a:t> ≥ 1.2</a:t>
            </a:r>
            <a:endParaRPr lang="zh-CN" altLang="en-US" dirty="0"/>
          </a:p>
        </p:txBody>
      </p:sp>
    </p:spTree>
    <p:extLst>
      <p:ext uri="{BB962C8B-B14F-4D97-AF65-F5344CB8AC3E}">
        <p14:creationId xmlns:p14="http://schemas.microsoft.com/office/powerpoint/2010/main" val="16193359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a:t>
            </a:r>
            <a:r>
              <a:rPr lang="zh-CN" altLang="en-US" dirty="0"/>
              <a:t>对于 </a:t>
            </a:r>
            <a:r>
              <a:rPr lang="en-US" altLang="zh-CN" dirty="0"/>
              <a:t>2-norm </a:t>
            </a:r>
            <a:r>
              <a:rPr lang="zh-CN" altLang="en-US" dirty="0"/>
              <a:t>攻击，</a:t>
            </a:r>
            <a:r>
              <a:rPr lang="en-US" altLang="zh-CN" dirty="0" err="1"/>
              <a:t>PixelDP</a:t>
            </a:r>
            <a:r>
              <a:rPr lang="en-US" altLang="zh-CN" dirty="0"/>
              <a:t> </a:t>
            </a:r>
            <a:r>
              <a:rPr lang="zh-CN" altLang="en-US" dirty="0"/>
              <a:t>与 </a:t>
            </a:r>
            <a:r>
              <a:rPr lang="en-US" altLang="zh-CN" dirty="0" err="1"/>
              <a:t>Madry</a:t>
            </a:r>
            <a:r>
              <a:rPr lang="en-US" altLang="zh-CN" dirty="0"/>
              <a:t> </a:t>
            </a:r>
            <a:r>
              <a:rPr lang="zh-CN" altLang="en-US" dirty="0"/>
              <a:t>相当，直到 </a:t>
            </a:r>
            <a:r>
              <a:rPr lang="en-US" altLang="zh-CN" dirty="0" err="1"/>
              <a:t>Lattack</a:t>
            </a:r>
            <a:r>
              <a:rPr lang="en-US" altLang="zh-CN" dirty="0"/>
              <a:t> ≥ 1.2</a:t>
            </a:r>
            <a:endParaRPr lang="zh-CN" altLang="en-US" dirty="0"/>
          </a:p>
        </p:txBody>
      </p:sp>
    </p:spTree>
    <p:extLst>
      <p:ext uri="{BB962C8B-B14F-4D97-AF65-F5344CB8AC3E}">
        <p14:creationId xmlns:p14="http://schemas.microsoft.com/office/powerpoint/2010/main" val="27743322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dirty="0" err="1"/>
              <a:t>PixelDP</a:t>
            </a:r>
            <a:r>
              <a:rPr lang="en-US" altLang="zh-CN" dirty="0"/>
              <a:t> </a:t>
            </a:r>
            <a:r>
              <a:rPr lang="zh-CN" altLang="en-US" dirty="0"/>
              <a:t>认证预测与 </a:t>
            </a:r>
            <a:r>
              <a:rPr lang="en-US" altLang="zh-CN" dirty="0" err="1"/>
              <a:t>Madry</a:t>
            </a:r>
            <a:r>
              <a:rPr lang="en-US" altLang="zh-CN" dirty="0"/>
              <a:t> </a:t>
            </a:r>
            <a:r>
              <a:rPr lang="zh-CN" altLang="en-US" dirty="0"/>
              <a:t>准确性，受到攻击，</a:t>
            </a:r>
            <a:r>
              <a:rPr lang="en-US" altLang="zh-CN" dirty="0"/>
              <a:t>CIFAR-10 </a:t>
            </a:r>
            <a:r>
              <a:rPr lang="en-US" altLang="zh-CN" dirty="0" err="1"/>
              <a:t>ResNets</a:t>
            </a:r>
            <a:r>
              <a:rPr lang="zh-CN" altLang="en-US" dirty="0"/>
              <a:t>，</a:t>
            </a:r>
            <a:r>
              <a:rPr lang="en-US" altLang="zh-CN" dirty="0"/>
              <a:t>2 </a:t>
            </a:r>
            <a:r>
              <a:rPr lang="zh-CN" altLang="en-US" dirty="0"/>
              <a:t>范数攻击。 </a:t>
            </a:r>
            <a:endParaRPr lang="en-US" altLang="zh-CN" dirty="0"/>
          </a:p>
          <a:p>
            <a:r>
              <a:rPr lang="en-US" altLang="zh-CN" dirty="0" err="1"/>
              <a:t>PixelDP</a:t>
            </a:r>
            <a:r>
              <a:rPr lang="en-US" altLang="zh-CN" dirty="0"/>
              <a:t> </a:t>
            </a:r>
            <a:r>
              <a:rPr lang="zh-CN" altLang="en-US" dirty="0"/>
              <a:t>在 </a:t>
            </a:r>
            <a:r>
              <a:rPr lang="en-US" altLang="zh-CN" dirty="0" err="1"/>
              <a:t>Lattack</a:t>
            </a:r>
            <a:r>
              <a:rPr lang="en-US" altLang="zh-CN" dirty="0"/>
              <a:t> = 1.0 </a:t>
            </a:r>
            <a:r>
              <a:rPr lang="zh-CN" altLang="en-US" dirty="0"/>
              <a:t>之前做出更少但更正确的预测</a:t>
            </a:r>
            <a:endParaRPr lang="en-US" altLang="zh-CN" dirty="0"/>
          </a:p>
          <a:p>
            <a:endParaRPr lang="en-US" altLang="zh-CN" dirty="0"/>
          </a:p>
          <a:p>
            <a:r>
              <a:rPr lang="en-US" altLang="zh-CN" dirty="0" err="1"/>
              <a:t>PixelDP</a:t>
            </a:r>
            <a:r>
              <a:rPr lang="en-US" altLang="zh-CN" dirty="0"/>
              <a:t> </a:t>
            </a:r>
            <a:r>
              <a:rPr lang="zh-CN" altLang="en-US" dirty="0"/>
              <a:t>的另一个有趣特性是它能够做出可靠的预测。</a:t>
            </a:r>
          </a:p>
          <a:p>
            <a:endParaRPr lang="zh-CN" altLang="en-US" dirty="0"/>
          </a:p>
          <a:p>
            <a:r>
              <a:rPr lang="zh-CN" altLang="en-US" dirty="0"/>
              <a:t>我们计算受到攻击的这些经过认证的预测的准确性</a:t>
            </a:r>
            <a:r>
              <a:rPr lang="en-US" altLang="zh-CN" dirty="0"/>
              <a:t>——</a:t>
            </a:r>
            <a:r>
              <a:rPr lang="zh-CN" altLang="en-US" dirty="0"/>
              <a:t>我们称之为稳健的精度</a:t>
            </a:r>
            <a:r>
              <a:rPr lang="en-US" altLang="zh-CN" dirty="0"/>
              <a:t>——</a:t>
            </a:r>
            <a:r>
              <a:rPr lang="zh-CN" altLang="en-US" dirty="0"/>
              <a:t>并将它们与不提供此类认证的 </a:t>
            </a:r>
            <a:r>
              <a:rPr lang="en-US" altLang="zh-CN" dirty="0" err="1"/>
              <a:t>Madry</a:t>
            </a:r>
            <a:r>
              <a:rPr lang="en-US" altLang="zh-CN" dirty="0"/>
              <a:t> </a:t>
            </a:r>
            <a:r>
              <a:rPr lang="zh-CN" altLang="en-US" dirty="0"/>
              <a:t>网络的预测进行比较。</a:t>
            </a:r>
          </a:p>
          <a:p>
            <a:endParaRPr lang="zh-CN" altLang="en-US" dirty="0"/>
          </a:p>
          <a:p>
            <a:r>
              <a:rPr lang="zh-CN" altLang="en-US" dirty="0"/>
              <a:t>图 </a:t>
            </a:r>
            <a:r>
              <a:rPr lang="en-US" altLang="zh-CN" dirty="0"/>
              <a:t>5 </a:t>
            </a:r>
            <a:r>
              <a:rPr lang="zh-CN" altLang="en-US" dirty="0"/>
              <a:t>显示了仅考虑经过验证的稳健性高于 </a:t>
            </a:r>
            <a:r>
              <a:rPr lang="en-US" altLang="zh-CN" dirty="0"/>
              <a:t>0.05 </a:t>
            </a:r>
            <a:r>
              <a:rPr lang="zh-CN" altLang="en-US" dirty="0"/>
              <a:t>和 </a:t>
            </a:r>
            <a:r>
              <a:rPr lang="en-US" altLang="zh-CN" dirty="0"/>
              <a:t>0.1 </a:t>
            </a:r>
            <a:r>
              <a:rPr lang="zh-CN" altLang="en-US" dirty="0"/>
              <a:t>的预测的结果。</a:t>
            </a:r>
          </a:p>
          <a:p>
            <a:endParaRPr lang="zh-CN" altLang="en-US" dirty="0"/>
          </a:p>
          <a:p>
            <a:r>
              <a:rPr lang="zh-CN" altLang="en-US" dirty="0"/>
              <a:t>它反映了应用程序所获得的好处，这些应用程序可以利用我们的理论保证来过滤掉非鲁棒的预测预测，尽管它减少了它们（认证分数线）。</a:t>
            </a:r>
          </a:p>
          <a:p>
            <a:endParaRPr lang="zh-CN" altLang="en-US" dirty="0"/>
          </a:p>
          <a:p>
            <a:r>
              <a:rPr lang="zh-CN" altLang="en-US" dirty="0"/>
              <a:t>因此，对于不能对少数预测采取行动的应用程序，</a:t>
            </a:r>
            <a:r>
              <a:rPr lang="en-US" altLang="zh-CN" dirty="0" err="1"/>
              <a:t>PixelDP</a:t>
            </a:r>
            <a:r>
              <a:rPr lang="en-US" altLang="zh-CN" dirty="0"/>
              <a:t> </a:t>
            </a:r>
            <a:r>
              <a:rPr lang="zh-CN" altLang="en-US" dirty="0"/>
              <a:t>在 </a:t>
            </a:r>
            <a:r>
              <a:rPr lang="en-US" altLang="zh-CN" dirty="0"/>
              <a:t>2 </a:t>
            </a:r>
            <a:r>
              <a:rPr lang="zh-CN" altLang="en-US" dirty="0"/>
              <a:t>范数攻击下的鲁棒预测比 </a:t>
            </a:r>
            <a:r>
              <a:rPr lang="en-US" altLang="zh-CN" dirty="0" err="1"/>
              <a:t>Madry</a:t>
            </a:r>
            <a:r>
              <a:rPr lang="en-US" altLang="zh-CN" dirty="0"/>
              <a:t> </a:t>
            </a:r>
            <a:r>
              <a:rPr lang="zh-CN" altLang="en-US" dirty="0"/>
              <a:t>的要精确得多。</a:t>
            </a:r>
          </a:p>
          <a:p>
            <a:endParaRPr lang="zh-CN" altLang="en-US" dirty="0"/>
          </a:p>
          <a:p>
            <a:r>
              <a:rPr lang="zh-CN" altLang="en-US" dirty="0"/>
              <a:t>对于需要对每个预测采取行动的应用程序，</a:t>
            </a:r>
            <a:r>
              <a:rPr lang="en-US" altLang="zh-CN" dirty="0" err="1"/>
              <a:t>PixelDP</a:t>
            </a:r>
            <a:r>
              <a:rPr lang="en-US" altLang="zh-CN" dirty="0"/>
              <a:t> </a:t>
            </a:r>
            <a:r>
              <a:rPr lang="zh-CN" altLang="en-US" dirty="0"/>
              <a:t>在 </a:t>
            </a:r>
            <a:r>
              <a:rPr lang="en-US" altLang="zh-CN" dirty="0"/>
              <a:t>2-norm </a:t>
            </a:r>
            <a:r>
              <a:rPr lang="zh-CN" altLang="en-US" dirty="0"/>
              <a:t>攻击下提供与 </a:t>
            </a:r>
            <a:r>
              <a:rPr lang="en-US" altLang="zh-CN" dirty="0" err="1"/>
              <a:t>Madry's</a:t>
            </a:r>
            <a:r>
              <a:rPr lang="en-US" altLang="zh-CN" dirty="0"/>
              <a:t> </a:t>
            </a:r>
            <a:r>
              <a:rPr lang="zh-CN" altLang="en-US" dirty="0"/>
              <a:t>相当的准确度。</a:t>
            </a:r>
          </a:p>
          <a:p>
            <a:endParaRPr lang="zh-CN" altLang="en-US" dirty="0"/>
          </a:p>
          <a:p>
            <a:r>
              <a:rPr lang="zh-CN" altLang="en-US" dirty="0"/>
              <a:t>有趣的是，虽然我们的防御是针对 </a:t>
            </a:r>
            <a:r>
              <a:rPr lang="en-US" altLang="zh-CN" dirty="0"/>
              <a:t>2-norm </a:t>
            </a:r>
            <a:r>
              <a:rPr lang="zh-CN" altLang="en-US" dirty="0"/>
              <a:t>攻击进行训练的，但第一个结论仍然适用于 ∞</a:t>
            </a:r>
            <a:r>
              <a:rPr lang="en-US" altLang="zh-CN" dirty="0"/>
              <a:t>-norm </a:t>
            </a:r>
            <a:r>
              <a:rPr lang="zh-CN" altLang="en-US"/>
              <a:t>攻击；第二个（如我们所见）没有。</a:t>
            </a:r>
            <a:endParaRPr lang="zh-CN" altLang="en-US" dirty="0"/>
          </a:p>
        </p:txBody>
      </p:sp>
    </p:spTree>
    <p:extLst>
      <p:ext uri="{BB962C8B-B14F-4D97-AF65-F5344CB8AC3E}">
        <p14:creationId xmlns:p14="http://schemas.microsoft.com/office/powerpoint/2010/main" val="2084876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5580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17361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092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aseline="0"/>
            </a:lvl1p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baseline="0"/>
            </a:lvl1pPr>
          </a:lstStyle>
          <a:p>
            <a:pPr>
              <a:defRPr/>
            </a:pPr>
            <a:fld id="{68D37E90-135C-4921-BC1B-4A2FD2335E7A}" type="datetime1">
              <a:rPr lang="zh-CN" altLang="en-US" smtClean="0"/>
              <a:pPr>
                <a:defRPr/>
              </a:pPr>
              <a:t>2022/4/15</a:t>
            </a:fld>
            <a:endParaRPr lang="zh-CN" altLang="en-US"/>
          </a:p>
        </p:txBody>
      </p:sp>
      <p:sp>
        <p:nvSpPr>
          <p:cNvPr id="5" name="页脚占位符 4"/>
          <p:cNvSpPr>
            <a:spLocks noGrp="1"/>
          </p:cNvSpPr>
          <p:nvPr>
            <p:ph type="ftr" sz="quarter" idx="11"/>
          </p:nvPr>
        </p:nvSpPr>
        <p:spPr/>
        <p:txBody>
          <a:bodyPr/>
          <a:lstStyle>
            <a:lvl1pPr>
              <a:defRPr baseline="0"/>
            </a:lvl1pPr>
          </a:lstStyle>
          <a:p>
            <a:pPr>
              <a:defRPr/>
            </a:pPr>
            <a:endParaRPr lang="zh-CN" altLang="en-US"/>
          </a:p>
        </p:txBody>
      </p:sp>
      <p:sp>
        <p:nvSpPr>
          <p:cNvPr id="6" name="灯片编号占位符 5"/>
          <p:cNvSpPr>
            <a:spLocks noGrp="1"/>
          </p:cNvSpPr>
          <p:nvPr>
            <p:ph type="sldNum" sz="quarter" idx="12"/>
          </p:nvPr>
        </p:nvSpPr>
        <p:spPr/>
        <p:txBody>
          <a:bodyPr/>
          <a:lstStyle>
            <a:lvl1pPr>
              <a:defRPr baseline="0"/>
            </a:lvl1pPr>
          </a:lstStyle>
          <a:p>
            <a:fld id="{C537FACC-D014-47B5-A30C-82A44384C306}" type="slidenum">
              <a:rPr lang="zh-CN" altLang="en-US" smtClean="0"/>
              <a:pPr/>
              <a:t>‹#›</a:t>
            </a:fld>
            <a:endParaRPr lang="en-US" altLang="zh-CN"/>
          </a:p>
        </p:txBody>
      </p:sp>
    </p:spTree>
    <p:extLst>
      <p:ext uri="{BB962C8B-B14F-4D97-AF65-F5344CB8AC3E}">
        <p14:creationId xmlns:p14="http://schemas.microsoft.com/office/powerpoint/2010/main" val="1285142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vl1pPr>
          </a:lstStyle>
          <a:p>
            <a:r>
              <a:rPr lang="zh-CN" altLang="en-US"/>
              <a:t>单击此处编辑母版标题样式</a:t>
            </a:r>
          </a:p>
        </p:txBody>
      </p:sp>
      <p:sp>
        <p:nvSpPr>
          <p:cNvPr id="3" name="内容占位符 2"/>
          <p:cNvSpPr>
            <a:spLocks noGrp="1"/>
          </p:cNvSpPr>
          <p:nvPr>
            <p:ph idx="1"/>
          </p:nvPr>
        </p:nvSpPr>
        <p:spPr/>
        <p:txBody>
          <a:bodyPr/>
          <a:lstStyle>
            <a:lvl1pPr>
              <a:defRPr baseline="0"/>
            </a:lvl1pPr>
            <a:lvl2pPr>
              <a:defRPr baseline="0"/>
            </a:lvl2pPr>
            <a:lvl3pPr>
              <a:defRPr baseline="0"/>
            </a:lvl3pPr>
            <a:lvl4pPr>
              <a:defRPr baseline="0"/>
            </a:lvl4pPr>
            <a:lvl5pP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baseline="0"/>
            </a:lvl1pPr>
          </a:lstStyle>
          <a:p>
            <a:pPr>
              <a:defRPr/>
            </a:pPr>
            <a:fld id="{EFDC3540-BAF8-4B99-8FE0-A863CE49D274}" type="datetime1">
              <a:rPr lang="zh-CN" altLang="en-US" smtClean="0"/>
              <a:pPr>
                <a:defRPr/>
              </a:pPr>
              <a:t>2022/4/15</a:t>
            </a:fld>
            <a:endParaRPr lang="zh-CN" altLang="en-US"/>
          </a:p>
        </p:txBody>
      </p:sp>
      <p:sp>
        <p:nvSpPr>
          <p:cNvPr id="5" name="页脚占位符 4"/>
          <p:cNvSpPr>
            <a:spLocks noGrp="1"/>
          </p:cNvSpPr>
          <p:nvPr>
            <p:ph type="ftr" sz="quarter" idx="11"/>
          </p:nvPr>
        </p:nvSpPr>
        <p:spPr/>
        <p:txBody>
          <a:bodyPr/>
          <a:lstStyle>
            <a:lvl1pPr>
              <a:defRPr baseline="0"/>
            </a:lvl1pPr>
          </a:lstStyle>
          <a:p>
            <a:pPr>
              <a:defRPr/>
            </a:pPr>
            <a:endParaRPr lang="zh-CN" altLang="en-US"/>
          </a:p>
        </p:txBody>
      </p:sp>
      <p:sp>
        <p:nvSpPr>
          <p:cNvPr id="6" name="灯片编号占位符 5"/>
          <p:cNvSpPr>
            <a:spLocks noGrp="1"/>
          </p:cNvSpPr>
          <p:nvPr>
            <p:ph type="sldNum" sz="quarter" idx="12"/>
          </p:nvPr>
        </p:nvSpPr>
        <p:spPr/>
        <p:txBody>
          <a:bodyPr/>
          <a:lstStyle>
            <a:lvl1pPr>
              <a:defRPr baseline="0"/>
            </a:lvl1pPr>
          </a:lstStyle>
          <a:p>
            <a:fld id="{44F5953E-B3A8-45A7-88F1-C9BDD8F63004}" type="slidenum">
              <a:rPr lang="zh-CN" altLang="en-US" smtClean="0"/>
              <a:pPr/>
              <a:t>‹#›</a:t>
            </a:fld>
            <a:endParaRPr lang="en-US" altLang="zh-CN"/>
          </a:p>
        </p:txBody>
      </p:sp>
    </p:spTree>
    <p:extLst>
      <p:ext uri="{BB962C8B-B14F-4D97-AF65-F5344CB8AC3E}">
        <p14:creationId xmlns:p14="http://schemas.microsoft.com/office/powerpoint/2010/main" val="204125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1313" y="6490369"/>
            <a:ext cx="2133600" cy="365125"/>
          </a:xfrm>
        </p:spPr>
        <p:txBody>
          <a:bodyPr/>
          <a:lstStyle>
            <a:lvl1pPr>
              <a:defRPr/>
            </a:lvl1pPr>
          </a:lstStyle>
          <a:p>
            <a:pPr>
              <a:defRPr/>
            </a:pPr>
            <a:fld id="{1853FC90-6BBA-44C2-9893-E798A4B97E17}" type="datetime1">
              <a:rPr lang="zh-CN" altLang="en-US" smtClean="0"/>
              <a:t>2022/4/15</a:t>
            </a:fld>
            <a:endParaRPr lang="zh-CN" altLang="en-US"/>
          </a:p>
        </p:txBody>
      </p:sp>
      <p:sp>
        <p:nvSpPr>
          <p:cNvPr id="3" name="页脚占位符 4"/>
          <p:cNvSpPr>
            <a:spLocks noGrp="1"/>
          </p:cNvSpPr>
          <p:nvPr>
            <p:ph type="ftr" sz="quarter" idx="11"/>
          </p:nvPr>
        </p:nvSpPr>
        <p:spPr>
          <a:xfrm>
            <a:off x="3124200" y="6490368"/>
            <a:ext cx="2895600" cy="365125"/>
          </a:xfr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6978367" y="6490370"/>
            <a:ext cx="2133600" cy="365125"/>
          </a:xfrm>
        </p:spPr>
        <p:txBody>
          <a:bodyPr/>
          <a:lstStyle>
            <a:lvl1pPr>
              <a:defRPr b="0">
                <a:solidFill>
                  <a:srgbClr val="C00000"/>
                </a:solidFill>
              </a:defRPr>
            </a:lvl1pPr>
          </a:lstStyle>
          <a:p>
            <a:r>
              <a:rPr lang="en-US" altLang="zh-CN" dirty="0"/>
              <a:t>Page </a:t>
            </a:r>
            <a:fld id="{AFB9E909-1E1D-4726-9675-978F608919A4}" type="slidenum">
              <a:rPr lang="zh-CN" altLang="en-US" smtClean="0"/>
              <a:pPr/>
              <a:t>‹#›</a:t>
            </a:fld>
            <a:endParaRPr lang="en-US" altLang="zh-CN" b="0" dirty="0"/>
          </a:p>
        </p:txBody>
      </p:sp>
    </p:spTree>
    <p:extLst>
      <p:ext uri="{BB962C8B-B14F-4D97-AF65-F5344CB8AC3E}">
        <p14:creationId xmlns:p14="http://schemas.microsoft.com/office/powerpoint/2010/main" val="348321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p:txBody>
          <a:bodyPr/>
          <a:lstStyle>
            <a:lvl1pPr>
              <a:defRPr smtClean="0"/>
            </a:lvl1pPr>
          </a:lstStyle>
          <a:p>
            <a:pPr>
              <a:defRPr/>
            </a:pPr>
            <a:fld id="{5A2B256E-292F-4D23-A28C-376327F0AEFF}" type="datetime1">
              <a:rPr lang="zh-CN" altLang="en-US" smtClean="0"/>
              <a:t>2022/4/15</a:t>
            </a:fld>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xfrm>
            <a:off x="7235825" y="6324600"/>
            <a:ext cx="1905000" cy="457200"/>
          </a:xfrm>
        </p:spPr>
        <p:txBody>
          <a:bodyPr/>
          <a:lstStyle>
            <a:lvl1pPr>
              <a:defRPr sz="1600" b="1">
                <a:solidFill>
                  <a:srgbClr val="0000FF"/>
                </a:solidFill>
                <a:latin typeface="Times New Roman" panose="02020603050405020304" pitchFamily="18" charset="0"/>
              </a:defRPr>
            </a:lvl1pPr>
          </a:lstStyle>
          <a:p>
            <a:fld id="{E5190028-3255-4271-BAA0-8BC7E691A70B}" type="slidenum">
              <a:rPr lang="en-US" altLang="zh-CN"/>
              <a:t>‹#›</a:t>
            </a:fld>
            <a:endParaRPr lang="en-US" altLang="zh-CN"/>
          </a:p>
        </p:txBody>
      </p:sp>
    </p:spTree>
    <p:extLst>
      <p:ext uri="{BB962C8B-B14F-4D97-AF65-F5344CB8AC3E}">
        <p14:creationId xmlns:p14="http://schemas.microsoft.com/office/powerpoint/2010/main" val="2998883150"/>
      </p:ext>
    </p:extLst>
  </p:cSld>
  <p:clrMapOvr>
    <a:masterClrMapping/>
  </p:clrMapOvr>
  <p:transition advTm="4200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aseline="0">
                <a:solidFill>
                  <a:schemeClr val="tx1">
                    <a:tint val="75000"/>
                  </a:schemeClr>
                </a:solidFill>
                <a:latin typeface="Times New Roman" panose="02020603050405020304" pitchFamily="18" charset="0"/>
                <a:ea typeface="微软雅黑" panose="020B0503020204020204" pitchFamily="34" charset="-122"/>
              </a:defRPr>
            </a:lvl1pPr>
          </a:lstStyle>
          <a:p>
            <a:pPr>
              <a:defRPr/>
            </a:pPr>
            <a:fld id="{0F0D77CF-62E8-4926-A48B-FDE8523AB173}" type="datetime1">
              <a:rPr lang="zh-CN" altLang="en-US" smtClean="0"/>
              <a:pPr>
                <a:defRPr/>
              </a:pPr>
              <a:t>2022/4/15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aseline="0">
                <a:solidFill>
                  <a:schemeClr val="tx1">
                    <a:tint val="75000"/>
                  </a:schemeClr>
                </a:solidFill>
                <a:latin typeface="Times New Roman" panose="02020603050405020304" pitchFamily="18" charset="0"/>
                <a:ea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aseline="0">
                <a:solidFill>
                  <a:srgbClr val="898989"/>
                </a:solidFill>
                <a:latin typeface="Times New Roman" panose="02020603050405020304" pitchFamily="18" charset="0"/>
                <a:ea typeface="微软雅黑" panose="020B0503020204020204" pitchFamily="34" charset="-122"/>
              </a:defRPr>
            </a:lvl1pPr>
          </a:lstStyle>
          <a:p>
            <a:fld id="{746FFBFF-1A94-4112-9962-6DC4E97A93A0}" type="slidenum">
              <a:rPr lang="zh-CN" altLang="en-US" smtClean="0"/>
              <a:pPr/>
              <a:t>‹#›</a:t>
            </a:fld>
            <a:endParaRPr lang="en-US" altLang="zh-CN"/>
          </a:p>
        </p:txBody>
      </p:sp>
    </p:spTree>
    <p:extLst>
      <p:ext uri="{BB962C8B-B14F-4D97-AF65-F5344CB8AC3E}">
        <p14:creationId xmlns:p14="http://schemas.microsoft.com/office/powerpoint/2010/main" val="398363422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hdr="0" ftr="0" dt="0"/>
  <p:txStyles>
    <p:titleStyle>
      <a:lvl1pPr algn="ctr" rtl="0" eaLnBrk="0" fontAlgn="base" hangingPunct="0">
        <a:spcBef>
          <a:spcPct val="0"/>
        </a:spcBef>
        <a:spcAft>
          <a:spcPct val="0"/>
        </a:spcAft>
        <a:defRPr sz="4400" kern="1200" baseline="0">
          <a:solidFill>
            <a:schemeClr val="tx1"/>
          </a:solidFill>
          <a:latin typeface="Times New Roman" panose="02020603050405020304" pitchFamily="18" charset="0"/>
          <a:ea typeface="微软雅黑"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baseline="0">
          <a:solidFill>
            <a:schemeClr val="tx1"/>
          </a:solidFill>
          <a:latin typeface="Times New Roman" panose="02020603050405020304" pitchFamily="18" charset="0"/>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baseline="0">
          <a:solidFill>
            <a:schemeClr val="tx1"/>
          </a:solidFill>
          <a:latin typeface="Times New Roman" panose="02020603050405020304" pitchFamily="18" charset="0"/>
          <a:ea typeface="微软雅黑" panose="020B0503020204020204"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baseline="0">
          <a:solidFill>
            <a:schemeClr val="tx1"/>
          </a:solidFill>
          <a:latin typeface="Times New Roman" panose="02020603050405020304" pitchFamily="18" charset="0"/>
          <a:ea typeface="微软雅黑" panose="020B0503020204020204"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微软雅黑" panose="020B0503020204020204"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baseline="0">
          <a:solidFill>
            <a:schemeClr val="tx1"/>
          </a:solidFill>
          <a:latin typeface="Times New Roman" panose="02020603050405020304" pitchFamily="18"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9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10.png"/><Relationship Id="rId4" Type="http://schemas.openxmlformats.org/officeDocument/2006/relationships/image" Target="../media/image1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4.png"/><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71.png"/><Relationship Id="rId5" Type="http://schemas.openxmlformats.org/officeDocument/2006/relationships/image" Target="../media/image10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4.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70.png"/></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142.png"/><Relationship Id="rId5" Type="http://schemas.openxmlformats.org/officeDocument/2006/relationships/image" Target="../media/image143.png"/><Relationship Id="rId10" Type="http://schemas.openxmlformats.org/officeDocument/2006/relationships/image" Target="../media/image141.png"/><Relationship Id="rId9" Type="http://schemas.openxmlformats.org/officeDocument/2006/relationships/image" Target="../media/image135.png"/></Relationships>
</file>

<file path=ppt/slides/_rels/slide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4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21.png"/><Relationship Id="rId7" Type="http://schemas.openxmlformats.org/officeDocument/2006/relationships/image" Target="../media/image156.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2.png"/><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53.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57.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59.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9.png"/><Relationship Id="rId3" Type="http://schemas.openxmlformats.org/officeDocument/2006/relationships/image" Target="../media/image161.png"/><Relationship Id="rId7" Type="http://schemas.openxmlformats.org/officeDocument/2006/relationships/image" Target="../media/image171.png"/><Relationship Id="rId12" Type="http://schemas.openxmlformats.org/officeDocument/2006/relationships/image" Target="../media/image178.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177.png"/><Relationship Id="rId5" Type="http://schemas.openxmlformats.org/officeDocument/2006/relationships/image" Target="../media/image167.png"/><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image" Target="../media/image27.png"/><Relationship Id="rId9" Type="http://schemas.openxmlformats.org/officeDocument/2006/relationships/image" Target="../media/image175.png"/><Relationship Id="rId14" Type="http://schemas.openxmlformats.org/officeDocument/2006/relationships/image" Target="../media/image180.png"/></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28.png"/><Relationship Id="rId7" Type="http://schemas.openxmlformats.org/officeDocument/2006/relationships/image" Target="../media/image1030.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020.png"/><Relationship Id="rId5" Type="http://schemas.openxmlformats.org/officeDocument/2006/relationships/image" Target="../media/image1010.png"/><Relationship Id="rId4" Type="http://schemas.openxmlformats.org/officeDocument/2006/relationships/image" Target="../media/image184.png"/></Relationships>
</file>

<file path=ppt/slides/_rels/slide5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990.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2030.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2050.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9.png"/></Relationships>
</file>

<file path=ppt/slides/_rels/slide7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82.png"/><Relationship Id="rId5" Type="http://schemas.openxmlformats.org/officeDocument/2006/relationships/diagramQuickStyle" Target="../diagrams/quickStyle1.xml"/><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diagramLayout" Target="../diagrams/layout1.xml"/><Relationship Id="rId9" Type="http://schemas.openxmlformats.org/officeDocument/2006/relationships/image" Target="../media/image9.png"/><Relationship Id="rId14"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28A1FB-5099-478A-BB47-CA92B622DDF5}"/>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a:t>
            </a:fld>
            <a:endParaRPr lang="en-US" altLang="zh-CN" b="0" dirty="0"/>
          </a:p>
        </p:txBody>
      </p:sp>
      <p:pic>
        <p:nvPicPr>
          <p:cNvPr id="3" name="Picture 2" descr="a1">
            <a:extLst>
              <a:ext uri="{FF2B5EF4-FFF2-40B4-BE49-F238E27FC236}">
                <a16:creationId xmlns:a16="http://schemas.microsoft.com/office/drawing/2014/main" id="{2FF8581D-A5A4-46A7-8423-7C7CE7373F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 t="71016" r="95958" b="5880"/>
          <a:stretch/>
        </p:blipFill>
        <p:spPr bwMode="auto">
          <a:xfrm>
            <a:off x="-108520" y="4869161"/>
            <a:ext cx="477587"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6189E487-B395-4464-A9DA-DA3D2C4DEC11}"/>
              </a:ext>
            </a:extLst>
          </p:cNvPr>
          <p:cNvSpPr txBox="1"/>
          <p:nvPr/>
        </p:nvSpPr>
        <p:spPr bwMode="auto">
          <a:xfrm>
            <a:off x="179512" y="1892826"/>
            <a:ext cx="8784976" cy="198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lgn="ctr">
              <a:lnSpc>
                <a:spcPct val="150000"/>
              </a:lnSpc>
              <a:defRPr/>
            </a:pPr>
            <a:r>
              <a:rPr lang="en-US" altLang="zh-CN" sz="3200" b="1" dirty="0">
                <a:latin typeface="Times New Roman" panose="02020603050405020304" pitchFamily="18" charset="0"/>
                <a:ea typeface="微软雅黑" panose="020B0503020204020204" pitchFamily="34" charset="-122"/>
                <a:cs typeface="+mj-cs"/>
              </a:rPr>
              <a:t>Certified Robustness to Adversarial Examples with </a:t>
            </a:r>
            <a:r>
              <a:rPr lang="en-US" altLang="zh-CN" sz="3200" b="1" dirty="0">
                <a:solidFill>
                  <a:srgbClr val="0070C0"/>
                </a:solidFill>
                <a:latin typeface="Times New Roman" panose="02020603050405020304" pitchFamily="18" charset="0"/>
                <a:ea typeface="微软雅黑" panose="020B0503020204020204" pitchFamily="34" charset="-122"/>
                <a:cs typeface="+mj-cs"/>
              </a:rPr>
              <a:t>Differential Privacy</a:t>
            </a:r>
          </a:p>
        </p:txBody>
      </p:sp>
      <p:sp>
        <p:nvSpPr>
          <p:cNvPr id="5" name="副标题 2">
            <a:extLst>
              <a:ext uri="{FF2B5EF4-FFF2-40B4-BE49-F238E27FC236}">
                <a16:creationId xmlns:a16="http://schemas.microsoft.com/office/drawing/2014/main" id="{0FBAE272-329B-4EDA-A87E-7AEF0F98134B}"/>
              </a:ext>
            </a:extLst>
          </p:cNvPr>
          <p:cNvSpPr txBox="1"/>
          <p:nvPr/>
        </p:nvSpPr>
        <p:spPr bwMode="auto">
          <a:xfrm>
            <a:off x="3548205" y="5013931"/>
            <a:ext cx="4912227" cy="115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spcBef>
                <a:spcPct val="20000"/>
              </a:spcBef>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Mathias Lecuyer, … , Suman Jana</a:t>
            </a:r>
          </a:p>
          <a:p>
            <a:pPr>
              <a:spcBef>
                <a:spcPct val="20000"/>
              </a:spcBef>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Columbia University</a:t>
            </a:r>
          </a:p>
          <a:p>
            <a:pPr>
              <a:spcBef>
                <a:spcPct val="20000"/>
              </a:spcBef>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IEEE S&amp;P 2019</a:t>
            </a:r>
          </a:p>
        </p:txBody>
      </p:sp>
      <p:cxnSp>
        <p:nvCxnSpPr>
          <p:cNvPr id="9" name="直接连接符 8">
            <a:extLst>
              <a:ext uri="{FF2B5EF4-FFF2-40B4-BE49-F238E27FC236}">
                <a16:creationId xmlns:a16="http://schemas.microsoft.com/office/drawing/2014/main" id="{C7ED9D11-0027-45E3-AC4C-84BDF4A2A7BA}"/>
              </a:ext>
            </a:extLst>
          </p:cNvPr>
          <p:cNvCxnSpPr/>
          <p:nvPr/>
        </p:nvCxnSpPr>
        <p:spPr>
          <a:xfrm>
            <a:off x="3491880" y="5013721"/>
            <a:ext cx="0" cy="115212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225D970F-3244-404A-96F6-9F715681776A}"/>
              </a:ext>
            </a:extLst>
          </p:cNvPr>
          <p:cNvPicPr>
            <a:picLocks noChangeAspect="1"/>
          </p:cNvPicPr>
          <p:nvPr/>
        </p:nvPicPr>
        <p:blipFill>
          <a:blip r:embed="rId4"/>
          <a:stretch>
            <a:fillRect/>
          </a:stretch>
        </p:blipFill>
        <p:spPr>
          <a:xfrm>
            <a:off x="1305643" y="5012966"/>
            <a:ext cx="2035580" cy="1151917"/>
          </a:xfrm>
          <a:prstGeom prst="rect">
            <a:avLst/>
          </a:prstGeom>
        </p:spPr>
      </p:pic>
    </p:spTree>
    <p:extLst>
      <p:ext uri="{BB962C8B-B14F-4D97-AF65-F5344CB8AC3E}">
        <p14:creationId xmlns:p14="http://schemas.microsoft.com/office/powerpoint/2010/main" val="2927141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10</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92533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err="1">
                    <a:solidFill>
                      <a:srgbClr val="0070C0"/>
                    </a:solidFill>
                    <a:latin typeface="Times New Roman" panose="02020603050405020304" pitchFamily="18" charset="0"/>
                    <a:ea typeface="微软雅黑" panose="020B0503020204020204" pitchFamily="34" charset="-122"/>
                  </a:rPr>
                  <a:t>PixelDP</a:t>
                </a:r>
                <a:r>
                  <a:rPr lang="en-US" altLang="zh-CN" sz="2000" dirty="0">
                    <a:solidFill>
                      <a:srgbClr val="0070C0"/>
                    </a:solidFill>
                    <a:latin typeface="Times New Roman" panose="02020603050405020304" pitchFamily="18" charset="0"/>
                    <a:ea typeface="微软雅黑" panose="020B0503020204020204" pitchFamily="34" charset="-122"/>
                  </a:rPr>
                  <a:t> DNN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Deterministic scoring function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𝑄</m:t>
                    </m:r>
                    <m:r>
                      <a:rPr lang="en-US" altLang="zh-CN" sz="2000" b="0" i="1" smtClean="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000" indent="-342000">
                  <a:spcAft>
                    <a:spcPts val="600"/>
                  </a:spcAft>
                </a:pPr>
                <a:r>
                  <a:rPr lang="en-US" altLang="zh-CN" sz="2000" dirty="0">
                    <a:latin typeface="Times New Roman" panose="02020603050405020304" pitchFamily="18" charset="0"/>
                    <a:ea typeface="微软雅黑" panose="020B0503020204020204" pitchFamily="34" charset="-122"/>
                    <a:cs typeface="Arial" panose="020B0604020202020204" pitchFamily="34" charset="0"/>
                  </a:rPr>
                  <a:t>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𝑄</m:t>
                    </m:r>
                    <m:d>
                      <m:dPr>
                        <m:ctrlPr>
                          <a:rPr lang="en-US" altLang="zh-CN" sz="2000" i="1">
                            <a:latin typeface="Cambria Math" panose="02040503050406030204" pitchFamily="18" charset="0"/>
                            <a:cs typeface="Arial" panose="020B0604020202020204" pitchFamily="34" charset="0"/>
                          </a:rPr>
                        </m:ctrlPr>
                      </m:dPr>
                      <m:e>
                        <m:r>
                          <a:rPr lang="en-US" altLang="zh-CN" sz="2000" i="1">
                            <a:latin typeface="Cambria Math" panose="02040503050406030204" pitchFamily="18" charset="0"/>
                            <a:cs typeface="Arial" panose="020B0604020202020204" pitchFamily="34" charset="0"/>
                          </a:rPr>
                          <m:t>𝑥</m:t>
                        </m:r>
                      </m:e>
                    </m:d>
                    <m:r>
                      <a:rPr lang="en-US" altLang="zh-CN" sz="2000" i="1">
                        <a:latin typeface="Cambria Math" panose="02040503050406030204" pitchFamily="18" charset="0"/>
                        <a:cs typeface="Arial" panose="020B0604020202020204" pitchFamily="34" charset="0"/>
                      </a:rPr>
                      <m:t>=</m:t>
                    </m:r>
                    <m:d>
                      <m:dPr>
                        <m:ctrlPr>
                          <a:rPr lang="en-US" altLang="zh-CN" sz="2000" i="1">
                            <a:latin typeface="Cambria Math" panose="02040503050406030204" pitchFamily="18" charset="0"/>
                            <a:cs typeface="Arial" panose="020B0604020202020204" pitchFamily="34" charset="0"/>
                          </a:rPr>
                        </m:ctrlPr>
                      </m:dPr>
                      <m:e>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𝑦</m:t>
                            </m:r>
                          </m:e>
                          <m:sub>
                            <m:r>
                              <a:rPr lang="en-US" altLang="zh-CN" sz="2000" i="1">
                                <a:latin typeface="Cambria Math" panose="02040503050406030204" pitchFamily="18" charset="0"/>
                                <a:cs typeface="Arial" panose="020B0604020202020204" pitchFamily="34" charset="0"/>
                              </a:rPr>
                              <m:t>1</m:t>
                            </m:r>
                          </m:sub>
                        </m:sSub>
                        <m:d>
                          <m:dPr>
                            <m:ctrlPr>
                              <a:rPr lang="en-US" altLang="zh-CN" sz="2000" i="1">
                                <a:latin typeface="Cambria Math" panose="02040503050406030204" pitchFamily="18" charset="0"/>
                                <a:cs typeface="Arial" panose="020B0604020202020204" pitchFamily="34" charset="0"/>
                              </a:rPr>
                            </m:ctrlPr>
                          </m:dPr>
                          <m:e>
                            <m:r>
                              <a:rPr lang="en-US" altLang="zh-CN" sz="2000" i="1">
                                <a:latin typeface="Cambria Math" panose="02040503050406030204" pitchFamily="18" charset="0"/>
                                <a:cs typeface="Arial" panose="020B0604020202020204" pitchFamily="34" charset="0"/>
                              </a:rPr>
                              <m:t>𝑥</m:t>
                            </m:r>
                          </m:e>
                        </m:d>
                        <m:r>
                          <a:rPr lang="en-US" altLang="zh-CN" sz="2000" i="1">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𝑦</m:t>
                            </m:r>
                          </m:e>
                          <m:sub>
                            <m:r>
                              <a:rPr lang="en-US" altLang="zh-CN" sz="2000" b="0" i="1" smtClean="0">
                                <a:latin typeface="Cambria Math" panose="02040503050406030204" pitchFamily="18" charset="0"/>
                                <a:cs typeface="Arial" panose="020B0604020202020204" pitchFamily="34" charset="0"/>
                              </a:rPr>
                              <m:t>𝐾</m:t>
                            </m:r>
                          </m:sub>
                        </m:sSub>
                        <m:d>
                          <m:dPr>
                            <m:ctrlPr>
                              <a:rPr lang="en-US" altLang="zh-CN" sz="2000" b="0" i="1">
                                <a:latin typeface="Cambria Math" panose="02040503050406030204" pitchFamily="18" charset="0"/>
                                <a:cs typeface="Arial" panose="020B0604020202020204" pitchFamily="34" charset="0"/>
                              </a:rPr>
                            </m:ctrlPr>
                          </m:dPr>
                          <m:e>
                            <m:r>
                              <a:rPr lang="en-US" altLang="zh-CN" sz="2000" i="1">
                                <a:latin typeface="Cambria Math" panose="02040503050406030204" pitchFamily="18" charset="0"/>
                                <a:cs typeface="Arial" panose="020B0604020202020204" pitchFamily="34" charset="0"/>
                              </a:rPr>
                              <m:t>𝑥</m:t>
                            </m:r>
                          </m:e>
                        </m:d>
                      </m:e>
                    </m:d>
                  </m:oMath>
                </a14:m>
                <a:r>
                  <a:rPr lang="en-US" altLang="zh-CN" sz="2000" dirty="0">
                    <a:latin typeface="Times New Roman" panose="02020603050405020304" pitchFamily="18" charset="0"/>
                    <a:cs typeface="Arial" panose="020B0604020202020204" pitchFamily="34" charset="0"/>
                  </a:rPr>
                  <a:t>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The vulnerability of DNN to adversarial example </a:t>
                </a:r>
                <a14:m>
                  <m:oMath xmlns:m="http://schemas.openxmlformats.org/officeDocument/2006/math">
                    <m:r>
                      <a:rPr lang="en-US" altLang="zh-CN" sz="2000" b="0" i="0" dirty="0" smtClean="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𝑥</m:t>
                    </m:r>
                    <m:r>
                      <a:rPr lang="en-US" altLang="zh-CN" sz="2000" b="0" i="1" dirty="0" smtClean="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𝛼</m:t>
                    </m:r>
                    <m:r>
                      <a:rPr lang="en-US" altLang="zh-CN" sz="2000" b="0" i="1" dirty="0" smtClean="0">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rPr>
                  <a:t> stems from the </a:t>
                </a:r>
                <a:r>
                  <a:rPr lang="en-US" altLang="zh-CN" sz="2000" dirty="0">
                    <a:solidFill>
                      <a:srgbClr val="C00000"/>
                    </a:solidFill>
                    <a:latin typeface="Times New Roman" panose="02020603050405020304" pitchFamily="18" charset="0"/>
                    <a:ea typeface="微软雅黑" panose="020B0503020204020204" pitchFamily="34" charset="-122"/>
                  </a:rPr>
                  <a:t>unbounded sensitivity of </a:t>
                </a:r>
                <a14:m>
                  <m:oMath xmlns:m="http://schemas.openxmlformats.org/officeDocument/2006/math">
                    <m:r>
                      <a:rPr lang="en-US" altLang="zh-CN" sz="2000" i="1" dirty="0" smtClean="0">
                        <a:solidFill>
                          <a:srgbClr val="C00000"/>
                        </a:solidFill>
                        <a:latin typeface="Cambria Math" panose="02040503050406030204" pitchFamily="18" charset="0"/>
                        <a:ea typeface="微软雅黑" panose="020B0503020204020204" pitchFamily="34" charset="-122"/>
                      </a:rPr>
                      <m:t>𝑄</m:t>
                    </m:r>
                  </m:oMath>
                </a14:m>
                <a:r>
                  <a:rPr lang="en-US" altLang="zh-CN" sz="2000" dirty="0">
                    <a:solidFill>
                      <a:srgbClr val="C00000"/>
                    </a:solidFill>
                    <a:latin typeface="Times New Roman" panose="02020603050405020304" pitchFamily="18" charset="0"/>
                    <a:ea typeface="微软雅黑" panose="020B0503020204020204" pitchFamily="34" charset="-122"/>
                  </a:rPr>
                  <a:t> </a:t>
                </a:r>
                <a:r>
                  <a:rPr lang="en-US" altLang="zh-CN" sz="2000" dirty="0">
                    <a:latin typeface="Times New Roman" panose="02020603050405020304" pitchFamily="18" charset="0"/>
                    <a:ea typeface="微软雅黑" panose="020B0503020204020204" pitchFamily="34" charset="-122"/>
                  </a:rPr>
                  <a:t>with respect to </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𝑙</m:t>
                        </m:r>
                      </m:e>
                      <m:sub>
                        <m:r>
                          <a:rPr lang="en-US" altLang="zh-CN" sz="2000" b="0" i="1" dirty="0" smtClean="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changes in </a:t>
                </a:r>
                <a14:m>
                  <m:oMath xmlns:m="http://schemas.openxmlformats.org/officeDocument/2006/math">
                    <m:r>
                      <a:rPr lang="en-US" altLang="zh-CN" sz="2000" b="0" i="1" dirty="0" smtClean="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925335"/>
              </a:xfrm>
              <a:prstGeom prst="rect">
                <a:avLst/>
              </a:prstGeom>
              <a:blipFill>
                <a:blip r:embed="rId3"/>
                <a:stretch>
                  <a:fillRect l="-689" t="-1582" b="-3481"/>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10E0B289-7EB1-4A0B-A615-EFE4F42B532B}"/>
                  </a:ext>
                </a:extLst>
              </p:cNvPr>
              <p:cNvSpPr/>
              <p:nvPr/>
            </p:nvSpPr>
            <p:spPr>
              <a:xfrm>
                <a:off x="4431254" y="1982578"/>
                <a:ext cx="4101186" cy="446276"/>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ea typeface="微软雅黑" panose="020B0503020204020204" pitchFamily="34" charset="-122"/>
                          <a:cs typeface="Arial" panose="020B0604020202020204" pitchFamily="34" charset="0"/>
                        </a:rPr>
                        <m:t>𝑥</m:t>
                      </m:r>
                      <m:r>
                        <a:rPr lang="en-US" altLang="zh-CN">
                          <a:latin typeface="Cambria Math" panose="02040503050406030204" pitchFamily="18" charset="0"/>
                          <a:ea typeface="微软雅黑" panose="020B0503020204020204" pitchFamily="34" charset="-122"/>
                          <a:cs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cs typeface="Arial" panose="020B0604020202020204" pitchFamily="34" charset="0"/>
                            </a:rPr>
                          </m:ctrlPr>
                        </m:sSubPr>
                        <m:e>
                          <m:r>
                            <a:rPr lang="en-US" altLang="zh-CN">
                              <a:latin typeface="Cambria Math" panose="02040503050406030204" pitchFamily="18" charset="0"/>
                              <a:ea typeface="微软雅黑" panose="020B0503020204020204" pitchFamily="34" charset="-122"/>
                              <a:cs typeface="Arial" panose="020B0604020202020204" pitchFamily="34" charset="0"/>
                            </a:rPr>
                            <m:t>𝑥</m:t>
                          </m:r>
                        </m:e>
                        <m:sub>
                          <m:r>
                            <a:rPr lang="en-US" altLang="zh-CN">
                              <a:latin typeface="Cambria Math" panose="02040503050406030204" pitchFamily="18" charset="0"/>
                              <a:ea typeface="微软雅黑" panose="020B0503020204020204" pitchFamily="34" charset="-122"/>
                              <a:cs typeface="Arial" panose="020B0604020202020204" pitchFamily="34" charset="0"/>
                            </a:rPr>
                            <m:t>1</m:t>
                          </m:r>
                        </m:sub>
                      </m:sSub>
                      <m:r>
                        <a:rPr lang="en-US" altLang="zh-CN">
                          <a:latin typeface="Cambria Math" panose="02040503050406030204" pitchFamily="18" charset="0"/>
                          <a:ea typeface="微软雅黑" panose="020B0503020204020204" pitchFamily="34" charset="-122"/>
                          <a:cs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cs typeface="Arial" panose="020B0604020202020204" pitchFamily="34" charset="0"/>
                            </a:rPr>
                          </m:ctrlPr>
                        </m:sSubPr>
                        <m:e>
                          <m:r>
                            <a:rPr lang="en-US" altLang="zh-CN">
                              <a:latin typeface="Cambria Math" panose="02040503050406030204" pitchFamily="18" charset="0"/>
                              <a:ea typeface="微软雅黑" panose="020B0503020204020204" pitchFamily="34" charset="-122"/>
                              <a:cs typeface="Arial" panose="020B0604020202020204" pitchFamily="34" charset="0"/>
                            </a:rPr>
                            <m:t>𝑥</m:t>
                          </m:r>
                        </m:e>
                        <m:sub>
                          <m:r>
                            <a:rPr lang="en-US" altLang="zh-CN">
                              <a:latin typeface="Cambria Math" panose="02040503050406030204" pitchFamily="18" charset="0"/>
                              <a:ea typeface="微软雅黑" panose="020B0503020204020204" pitchFamily="34" charset="-122"/>
                              <a:cs typeface="Arial" panose="020B0604020202020204" pitchFamily="34" charset="0"/>
                            </a:rPr>
                            <m:t>𝑛</m:t>
                          </m:r>
                        </m:sub>
                      </m:sSub>
                      <m:r>
                        <a:rPr lang="en-US" altLang="zh-CN">
                          <a:latin typeface="Cambria Math" panose="02040503050406030204" pitchFamily="18" charset="0"/>
                          <a:ea typeface="微软雅黑" panose="020B0503020204020204" pitchFamily="34" charset="-122"/>
                          <a:cs typeface="Arial" panose="020B0604020202020204" pitchFamily="34" charset="0"/>
                        </a:rPr>
                        <m:t>)∈</m:t>
                      </m:r>
                      <m:sSup>
                        <m:sSupPr>
                          <m:ctrlPr>
                            <a:rPr lang="en-US" altLang="zh-CN" i="1">
                              <a:latin typeface="Cambria Math" panose="02040503050406030204" pitchFamily="18" charset="0"/>
                              <a:ea typeface="微软雅黑" panose="020B0503020204020204" pitchFamily="34" charset="-122"/>
                              <a:cs typeface="Arial" panose="020B0604020202020204" pitchFamily="34" charset="0"/>
                            </a:rPr>
                          </m:ctrlPr>
                        </m:sSupPr>
                        <m:e>
                          <m:r>
                            <a:rPr lang="en-US" altLang="zh-CN">
                              <a:latin typeface="Cambria Math" panose="02040503050406030204" pitchFamily="18" charset="0"/>
                              <a:ea typeface="微软雅黑" panose="020B0503020204020204" pitchFamily="34" charset="-122"/>
                              <a:cs typeface="Arial" panose="020B0604020202020204" pitchFamily="34" charset="0"/>
                            </a:rPr>
                            <m:t>ℝ</m:t>
                          </m:r>
                        </m:e>
                        <m:sup>
                          <m:r>
                            <a:rPr lang="en-US" altLang="zh-CN">
                              <a:latin typeface="Cambria Math" panose="02040503050406030204" pitchFamily="18" charset="0"/>
                              <a:ea typeface="微软雅黑" panose="020B0503020204020204" pitchFamily="34" charset="-122"/>
                              <a:cs typeface="Arial" panose="020B0604020202020204" pitchFamily="34" charset="0"/>
                            </a:rPr>
                            <m:t>𝑛</m:t>
                          </m:r>
                        </m:sup>
                      </m:sSup>
                      <m:r>
                        <a:rPr lang="en-US" altLang="zh-CN" dirty="0">
                          <a:latin typeface="Cambria Math" panose="02040503050406030204" pitchFamily="18" charset="0"/>
                          <a:ea typeface="微软雅黑" panose="020B0503020204020204" pitchFamily="34" charset="-122"/>
                          <a:cs typeface="Arial" panose="020B0604020202020204" pitchFamily="34" charset="0"/>
                        </a:rPr>
                        <m:t>→</m:t>
                      </m:r>
                      <m:r>
                        <a:rPr lang="en-US" altLang="zh-CN" dirty="0">
                          <a:latin typeface="Cambria Math" panose="02040503050406030204" pitchFamily="18" charset="0"/>
                          <a:ea typeface="微软雅黑" panose="020B0503020204020204" pitchFamily="34" charset="-122"/>
                          <a:cs typeface="Arial" panose="020B0604020202020204" pitchFamily="34" charset="0"/>
                        </a:rPr>
                        <m:t>𝑦</m:t>
                      </m:r>
                      <m:r>
                        <a:rPr lang="en-US" altLang="zh-CN">
                          <a:latin typeface="Cambria Math" panose="02040503050406030204" pitchFamily="18" charset="0"/>
                          <a:ea typeface="微软雅黑" panose="020B0503020204020204" pitchFamily="34" charset="-122"/>
                          <a:cs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cs typeface="Arial" panose="020B0604020202020204" pitchFamily="34" charset="0"/>
                            </a:rPr>
                          </m:ctrlPr>
                        </m:sSubPr>
                        <m:e>
                          <m:r>
                            <a:rPr lang="en-US" altLang="zh-CN">
                              <a:latin typeface="Cambria Math" panose="02040503050406030204" pitchFamily="18" charset="0"/>
                              <a:ea typeface="微软雅黑" panose="020B0503020204020204" pitchFamily="34" charset="-122"/>
                              <a:cs typeface="Arial" panose="020B0604020202020204" pitchFamily="34" charset="0"/>
                            </a:rPr>
                            <m:t>𝑦</m:t>
                          </m:r>
                        </m:e>
                        <m:sub>
                          <m:r>
                            <a:rPr lang="en-US" altLang="zh-CN">
                              <a:latin typeface="Cambria Math" panose="02040503050406030204" pitchFamily="18" charset="0"/>
                              <a:ea typeface="微软雅黑" panose="020B0503020204020204" pitchFamily="34" charset="-122"/>
                              <a:cs typeface="Arial" panose="020B0604020202020204" pitchFamily="34" charset="0"/>
                            </a:rPr>
                            <m:t>1</m:t>
                          </m:r>
                        </m:sub>
                      </m:sSub>
                      <m:r>
                        <a:rPr lang="en-US" altLang="zh-CN">
                          <a:latin typeface="Cambria Math" panose="02040503050406030204" pitchFamily="18" charset="0"/>
                          <a:ea typeface="微软雅黑" panose="020B0503020204020204" pitchFamily="34" charset="-122"/>
                          <a:cs typeface="Arial" panose="020B0604020202020204" pitchFamily="34" charset="0"/>
                        </a:rPr>
                        <m:t>,…,</m:t>
                      </m:r>
                      <m:sSub>
                        <m:sSubPr>
                          <m:ctrlPr>
                            <a:rPr lang="en-US" altLang="zh-CN" i="1">
                              <a:latin typeface="Cambria Math" panose="02040503050406030204" pitchFamily="18" charset="0"/>
                              <a:ea typeface="微软雅黑" panose="020B0503020204020204" pitchFamily="34" charset="-122"/>
                              <a:cs typeface="Arial" panose="020B0604020202020204" pitchFamily="34" charset="0"/>
                            </a:rPr>
                          </m:ctrlPr>
                        </m:sSubPr>
                        <m:e>
                          <m:r>
                            <a:rPr lang="en-US" altLang="zh-CN">
                              <a:latin typeface="Cambria Math" panose="02040503050406030204" pitchFamily="18" charset="0"/>
                              <a:ea typeface="微软雅黑" panose="020B0503020204020204" pitchFamily="34" charset="-122"/>
                              <a:cs typeface="Arial" panose="020B0604020202020204" pitchFamily="34" charset="0"/>
                            </a:rPr>
                            <m:t>𝑦</m:t>
                          </m:r>
                        </m:e>
                        <m:sub>
                          <m:r>
                            <a:rPr lang="en-US" altLang="zh-CN">
                              <a:latin typeface="Cambria Math" panose="02040503050406030204" pitchFamily="18" charset="0"/>
                              <a:ea typeface="微软雅黑" panose="020B0503020204020204" pitchFamily="34" charset="-122"/>
                              <a:cs typeface="Arial" panose="020B0604020202020204" pitchFamily="34" charset="0"/>
                            </a:rPr>
                            <m:t>𝐾</m:t>
                          </m:r>
                        </m:sub>
                      </m:sSub>
                      <m:r>
                        <a:rPr lang="en-US" altLang="zh-CN">
                          <a:latin typeface="Cambria Math" panose="02040503050406030204" pitchFamily="18" charset="0"/>
                          <a:ea typeface="微软雅黑" panose="020B0503020204020204" pitchFamily="34" charset="-122"/>
                          <a:cs typeface="Arial" panose="020B0604020202020204" pitchFamily="34" charset="0"/>
                        </a:rPr>
                        <m:t>)</m:t>
                      </m:r>
                    </m:oMath>
                  </m:oMathPara>
                </a14:m>
                <a:endParaRPr lang="zh-CN" altLang="en-US" dirty="0">
                  <a:latin typeface="Times New Roman" panose="02020603050405020304" pitchFamily="18" charset="0"/>
                  <a:ea typeface="微软雅黑" panose="020B0503020204020204" pitchFamily="34" charset="-122"/>
                  <a:cs typeface="Arial" panose="020B0604020202020204" pitchFamily="34" charset="0"/>
                </a:endParaRPr>
              </a:p>
            </p:txBody>
          </p:sp>
        </mc:Choice>
        <mc:Fallback xmlns="">
          <p:sp>
            <p:nvSpPr>
              <p:cNvPr id="28" name="矩形 27">
                <a:extLst>
                  <a:ext uri="{FF2B5EF4-FFF2-40B4-BE49-F238E27FC236}">
                    <a16:creationId xmlns:a16="http://schemas.microsoft.com/office/drawing/2014/main" id="{10E0B289-7EB1-4A0B-A615-EFE4F42B532B}"/>
                  </a:ext>
                </a:extLst>
              </p:cNvPr>
              <p:cNvSpPr>
                <a:spLocks noRot="1" noChangeAspect="1" noMove="1" noResize="1" noEditPoints="1" noAdjustHandles="1" noChangeArrowheads="1" noChangeShapeType="1" noTextEdit="1"/>
              </p:cNvSpPr>
              <p:nvPr/>
            </p:nvSpPr>
            <p:spPr>
              <a:xfrm>
                <a:off x="4431254" y="1982578"/>
                <a:ext cx="4101186" cy="446276"/>
              </a:xfrm>
              <a:prstGeom prst="rect">
                <a:avLst/>
              </a:prstGeom>
              <a:blipFill>
                <a:blip r:embed="rId4"/>
                <a:stretch>
                  <a:fillRect/>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153003FB-E1D7-4C83-8F8C-8437CAD9E3CB}"/>
              </a:ext>
            </a:extLst>
          </p:cNvPr>
          <p:cNvGrpSpPr/>
          <p:nvPr/>
        </p:nvGrpSpPr>
        <p:grpSpPr>
          <a:xfrm>
            <a:off x="827584" y="3637748"/>
            <a:ext cx="7538853" cy="2781344"/>
            <a:chOff x="827584" y="3637748"/>
            <a:chExt cx="7538853" cy="2781344"/>
          </a:xfrm>
        </p:grpSpPr>
        <p:pic>
          <p:nvPicPr>
            <p:cNvPr id="20" name="图片 19">
              <a:extLst>
                <a:ext uri="{FF2B5EF4-FFF2-40B4-BE49-F238E27FC236}">
                  <a16:creationId xmlns:a16="http://schemas.microsoft.com/office/drawing/2014/main" id="{B80E54C0-E95D-405C-9807-FB8C045153D1}"/>
                </a:ext>
              </a:extLst>
            </p:cNvPr>
            <p:cNvPicPr>
              <a:picLocks noChangeAspect="1"/>
            </p:cNvPicPr>
            <p:nvPr/>
          </p:nvPicPr>
          <p:blipFill rotWithShape="1">
            <a:blip r:embed="rId5"/>
            <a:srcRect l="34644" r="21182" b="3326"/>
            <a:stretch/>
          </p:blipFill>
          <p:spPr>
            <a:xfrm>
              <a:off x="3001562" y="3637748"/>
              <a:ext cx="3341099" cy="2777343"/>
            </a:xfrm>
            <a:prstGeom prst="rect">
              <a:avLst/>
            </a:prstGeom>
          </p:spPr>
        </p:pic>
        <p:pic>
          <p:nvPicPr>
            <p:cNvPr id="21" name="图片 20">
              <a:extLst>
                <a:ext uri="{FF2B5EF4-FFF2-40B4-BE49-F238E27FC236}">
                  <a16:creationId xmlns:a16="http://schemas.microsoft.com/office/drawing/2014/main" id="{3DA34A9E-C507-42C0-B6D0-0B26FAFBE31B}"/>
                </a:ext>
              </a:extLst>
            </p:cNvPr>
            <p:cNvPicPr>
              <a:picLocks noChangeAspect="1"/>
            </p:cNvPicPr>
            <p:nvPr/>
          </p:nvPicPr>
          <p:blipFill rotWithShape="1">
            <a:blip r:embed="rId5"/>
            <a:srcRect l="674" r="70037" b="3326"/>
            <a:stretch/>
          </p:blipFill>
          <p:spPr>
            <a:xfrm>
              <a:off x="827584" y="3641749"/>
              <a:ext cx="2215253" cy="2777343"/>
            </a:xfrm>
            <a:prstGeom prst="rect">
              <a:avLst/>
            </a:prstGeom>
          </p:spPr>
        </p:pic>
        <p:pic>
          <p:nvPicPr>
            <p:cNvPr id="22" name="图片 21">
              <a:extLst>
                <a:ext uri="{FF2B5EF4-FFF2-40B4-BE49-F238E27FC236}">
                  <a16:creationId xmlns:a16="http://schemas.microsoft.com/office/drawing/2014/main" id="{8D4B426B-1670-4F04-822E-C4608CCB8ECC}"/>
                </a:ext>
              </a:extLst>
            </p:cNvPr>
            <p:cNvPicPr>
              <a:picLocks noChangeAspect="1"/>
            </p:cNvPicPr>
            <p:nvPr/>
          </p:nvPicPr>
          <p:blipFill rotWithShape="1">
            <a:blip r:embed="rId5"/>
            <a:srcRect l="79501" t="14174" r="-3191" b="7183"/>
            <a:stretch/>
          </p:blipFill>
          <p:spPr>
            <a:xfrm>
              <a:off x="5519840" y="4048676"/>
              <a:ext cx="1791815" cy="2259312"/>
            </a:xfrm>
            <a:prstGeom prst="rect">
              <a:avLst/>
            </a:prstGeom>
          </p:spPr>
        </p:pic>
        <p:sp>
          <p:nvSpPr>
            <p:cNvPr id="7" name="矩形 6">
              <a:extLst>
                <a:ext uri="{FF2B5EF4-FFF2-40B4-BE49-F238E27FC236}">
                  <a16:creationId xmlns:a16="http://schemas.microsoft.com/office/drawing/2014/main" id="{14ACAFBC-75F0-4CEF-9D5E-4B9ED7C54F05}"/>
                </a:ext>
              </a:extLst>
            </p:cNvPr>
            <p:cNvSpPr/>
            <p:nvPr/>
          </p:nvSpPr>
          <p:spPr>
            <a:xfrm>
              <a:off x="2322757" y="6103807"/>
              <a:ext cx="1606116"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3" name="矩形 22">
              <a:extLst>
                <a:ext uri="{FF2B5EF4-FFF2-40B4-BE49-F238E27FC236}">
                  <a16:creationId xmlns:a16="http://schemas.microsoft.com/office/drawing/2014/main" id="{D5FCACAA-4F61-47E0-90C8-AFDC58EFCE48}"/>
                </a:ext>
              </a:extLst>
            </p:cNvPr>
            <p:cNvSpPr/>
            <p:nvPr/>
          </p:nvSpPr>
          <p:spPr>
            <a:xfrm>
              <a:off x="4414245" y="3902914"/>
              <a:ext cx="745555"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4" name="矩形 23">
              <a:extLst>
                <a:ext uri="{FF2B5EF4-FFF2-40B4-BE49-F238E27FC236}">
                  <a16:creationId xmlns:a16="http://schemas.microsoft.com/office/drawing/2014/main" id="{3F2E6960-5792-48A9-BD58-F6C9848C1F98}"/>
                </a:ext>
              </a:extLst>
            </p:cNvPr>
            <p:cNvSpPr/>
            <p:nvPr/>
          </p:nvSpPr>
          <p:spPr>
            <a:xfrm>
              <a:off x="5519840" y="4030169"/>
              <a:ext cx="1584176" cy="716468"/>
            </a:xfrm>
            <a:prstGeom prst="rect">
              <a:avLst/>
            </a:prstGeom>
            <a:solidFill>
              <a:srgbClr val="FCFDFE"/>
            </a:solidFill>
            <a:ln>
              <a:noFill/>
            </a:ln>
          </p:spPr>
          <p:txBody>
            <a:bodyPr wrap="square" rtlCol="0" anchor="ctr">
              <a:spAutoFit/>
            </a:bodyPr>
            <a:lstStyle/>
            <a:p>
              <a:pPr algn="l"/>
              <a:endParaRPr lang="en-US" altLang="zh-CN" sz="2000" dirty="0">
                <a:latin typeface="Times New Roman" panose="02020603050405020304" pitchFamily="18" charset="0"/>
                <a:ea typeface="宋体" panose="02010600030101010101" pitchFamily="2" charset="-122"/>
              </a:endParaRPr>
            </a:p>
            <a:p>
              <a:pPr algn="l"/>
              <a:endParaRPr lang="zh-CN" altLang="en-US" sz="2000" dirty="0">
                <a:latin typeface="Times New Roman" panose="02020603050405020304" pitchFamily="18" charset="0"/>
                <a:ea typeface="宋体" panose="02010600030101010101" pitchFamily="2" charset="-122"/>
              </a:endParaRPr>
            </a:p>
          </p:txBody>
        </p:sp>
        <p:sp>
          <p:nvSpPr>
            <p:cNvPr id="25" name="矩形 24">
              <a:extLst>
                <a:ext uri="{FF2B5EF4-FFF2-40B4-BE49-F238E27FC236}">
                  <a16:creationId xmlns:a16="http://schemas.microsoft.com/office/drawing/2014/main" id="{F71DAC7D-A47C-41B3-B4E6-E7F24E0AD574}"/>
                </a:ext>
              </a:extLst>
            </p:cNvPr>
            <p:cNvSpPr/>
            <p:nvPr/>
          </p:nvSpPr>
          <p:spPr>
            <a:xfrm>
              <a:off x="4758485" y="6078921"/>
              <a:ext cx="401315"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6" name="矩形 25">
              <a:extLst>
                <a:ext uri="{FF2B5EF4-FFF2-40B4-BE49-F238E27FC236}">
                  <a16:creationId xmlns:a16="http://schemas.microsoft.com/office/drawing/2014/main" id="{2FD1C7D9-D2D3-42E0-9538-812ABE656383}"/>
                </a:ext>
              </a:extLst>
            </p:cNvPr>
            <p:cNvSpPr/>
            <p:nvPr/>
          </p:nvSpPr>
          <p:spPr>
            <a:xfrm>
              <a:off x="5480898" y="5941098"/>
              <a:ext cx="1080120" cy="404961"/>
            </a:xfrm>
            <a:prstGeom prst="rect">
              <a:avLst/>
            </a:prstGeom>
            <a:solidFill>
              <a:srgbClr val="FCFDFE"/>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cxnSp>
          <p:nvCxnSpPr>
            <p:cNvPr id="8" name="直接连接符 7">
              <a:extLst>
                <a:ext uri="{FF2B5EF4-FFF2-40B4-BE49-F238E27FC236}">
                  <a16:creationId xmlns:a16="http://schemas.microsoft.com/office/drawing/2014/main" id="{887C6E2F-A35E-446A-B16E-4B27DE85C081}"/>
                </a:ext>
              </a:extLst>
            </p:cNvPr>
            <p:cNvCxnSpPr>
              <a:cxnSpLocks/>
            </p:cNvCxnSpPr>
            <p:nvPr/>
          </p:nvCxnSpPr>
          <p:spPr>
            <a:xfrm>
              <a:off x="5480898" y="4058202"/>
              <a:ext cx="2475478" cy="0"/>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F11B4F27-4949-42BB-8A89-978E40D9E6CC}"/>
                </a:ext>
              </a:extLst>
            </p:cNvPr>
            <p:cNvPicPr>
              <a:picLocks noChangeAspect="1"/>
            </p:cNvPicPr>
            <p:nvPr/>
          </p:nvPicPr>
          <p:blipFill rotWithShape="1">
            <a:blip r:embed="rId5"/>
            <a:srcRect l="83681" t="426" r="-372" b="74635"/>
            <a:stretch/>
          </p:blipFill>
          <p:spPr>
            <a:xfrm>
              <a:off x="7104016" y="3654001"/>
              <a:ext cx="1262421" cy="716468"/>
            </a:xfrm>
            <a:prstGeom prst="rect">
              <a:avLst/>
            </a:prstGeom>
          </p:spPr>
        </p:pic>
        <p:sp>
          <p:nvSpPr>
            <p:cNvPr id="11" name="矩形 10">
              <a:extLst>
                <a:ext uri="{FF2B5EF4-FFF2-40B4-BE49-F238E27FC236}">
                  <a16:creationId xmlns:a16="http://schemas.microsoft.com/office/drawing/2014/main" id="{EC086CCE-9CD3-46D2-A065-62FA9AD2D61C}"/>
                </a:ext>
              </a:extLst>
            </p:cNvPr>
            <p:cNvSpPr/>
            <p:nvPr/>
          </p:nvSpPr>
          <p:spPr>
            <a:xfrm>
              <a:off x="5454707" y="4794770"/>
              <a:ext cx="99214" cy="260087"/>
            </a:xfrm>
            <a:prstGeom prst="rect">
              <a:avLst/>
            </a:prstGeom>
            <a:solidFill>
              <a:srgbClr val="FCFDFE"/>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742771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11</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08236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PixelDP DNN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Randomized scoring function of the network that satisfy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𝜖</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𝛿</m:t>
                    </m:r>
                    <m:r>
                      <a:rPr lang="en-US" altLang="zh-CN" sz="2000" i="1" dirty="0">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rPr>
                  <a:t>-PixelDP: </a:t>
                </a:r>
              </a:p>
              <a:p>
                <a:pPr marL="342000" indent="-342000">
                  <a:spcAft>
                    <a:spcPts val="600"/>
                  </a:spcAft>
                </a:pPr>
                <a:r>
                  <a:rPr lang="en-US" altLang="zh-CN" sz="2000" dirty="0">
                    <a:latin typeface="Times New Roman" panose="02020603050405020304" pitchFamily="18" charset="0"/>
                    <a:ea typeface="微软雅黑" panose="020B0503020204020204" pitchFamily="34" charset="-122"/>
                    <a:cs typeface="Arial" panose="020B0604020202020204" pitchFamily="34" charset="0"/>
                  </a:rPr>
                  <a:t>	</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𝐴</m:t>
                        </m:r>
                      </m:e>
                      <m:sub>
                        <m:r>
                          <a:rPr lang="en-US" altLang="zh-CN" sz="2000" b="0" i="1" smtClean="0">
                            <a:latin typeface="Cambria Math" panose="02040503050406030204" pitchFamily="18" charset="0"/>
                            <a:ea typeface="微软雅黑" panose="020B0503020204020204" pitchFamily="34" charset="-122"/>
                          </a:rPr>
                          <m:t>𝑄</m:t>
                        </m:r>
                      </m:sub>
                    </m:sSub>
                    <m:d>
                      <m:dPr>
                        <m:ctrlPr>
                          <a:rPr lang="en-US" altLang="zh-CN" sz="2000" i="1">
                            <a:latin typeface="Cambria Math" panose="02040503050406030204" pitchFamily="18" charset="0"/>
                            <a:cs typeface="Arial" panose="020B0604020202020204" pitchFamily="34" charset="0"/>
                          </a:rPr>
                        </m:ctrlPr>
                      </m:dPr>
                      <m:e>
                        <m:r>
                          <a:rPr lang="en-US" altLang="zh-CN" sz="2000" i="1">
                            <a:latin typeface="Cambria Math" panose="02040503050406030204" pitchFamily="18" charset="0"/>
                            <a:cs typeface="Arial" panose="020B0604020202020204" pitchFamily="34" charset="0"/>
                          </a:rPr>
                          <m:t>𝑥</m:t>
                        </m:r>
                      </m:e>
                    </m:d>
                    <m:r>
                      <a:rPr lang="en-US" altLang="zh-CN" sz="2000" i="1">
                        <a:latin typeface="Cambria Math" panose="02040503050406030204" pitchFamily="18" charset="0"/>
                        <a:cs typeface="Arial" panose="020B0604020202020204" pitchFamily="34" charset="0"/>
                      </a:rPr>
                      <m:t>=</m:t>
                    </m:r>
                    <m:d>
                      <m:dPr>
                        <m:ctrlPr>
                          <a:rPr lang="en-US" altLang="zh-CN" sz="2000" i="1">
                            <a:latin typeface="Cambria Math" panose="02040503050406030204" pitchFamily="18" charset="0"/>
                            <a:cs typeface="Arial" panose="020B0604020202020204" pitchFamily="34" charset="0"/>
                          </a:rPr>
                        </m:ctrlPr>
                      </m:dPr>
                      <m:e>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𝑦</m:t>
                            </m:r>
                          </m:e>
                          <m:sub>
                            <m:r>
                              <a:rPr lang="en-US" altLang="zh-CN" sz="2000" i="1">
                                <a:latin typeface="Cambria Math" panose="02040503050406030204" pitchFamily="18" charset="0"/>
                                <a:cs typeface="Arial" panose="020B0604020202020204" pitchFamily="34" charset="0"/>
                              </a:rPr>
                              <m:t>1</m:t>
                            </m:r>
                          </m:sub>
                        </m:sSub>
                        <m:d>
                          <m:dPr>
                            <m:ctrlPr>
                              <a:rPr lang="en-US" altLang="zh-CN" sz="2000" i="1">
                                <a:latin typeface="Cambria Math" panose="02040503050406030204" pitchFamily="18" charset="0"/>
                                <a:cs typeface="Arial" panose="020B0604020202020204" pitchFamily="34" charset="0"/>
                              </a:rPr>
                            </m:ctrlPr>
                          </m:dPr>
                          <m:e>
                            <m:r>
                              <a:rPr lang="en-US" altLang="zh-CN" sz="2000" i="1">
                                <a:latin typeface="Cambria Math" panose="02040503050406030204" pitchFamily="18" charset="0"/>
                                <a:cs typeface="Arial" panose="020B0604020202020204" pitchFamily="34" charset="0"/>
                              </a:rPr>
                              <m:t>𝑥</m:t>
                            </m:r>
                          </m:e>
                        </m:d>
                        <m:r>
                          <a:rPr lang="en-US" altLang="zh-CN" sz="2000" i="1">
                            <a:latin typeface="Cambria Math" panose="02040503050406030204" pitchFamily="18" charset="0"/>
                            <a:cs typeface="Arial" panose="020B0604020202020204" pitchFamily="34" charset="0"/>
                          </a:rPr>
                          <m:t>,…,</m:t>
                        </m:r>
                        <m:sSub>
                          <m:sSubPr>
                            <m:ctrlPr>
                              <a:rPr lang="en-US" altLang="zh-CN" sz="2000" i="1">
                                <a:latin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cs typeface="Arial" panose="020B0604020202020204" pitchFamily="34" charset="0"/>
                              </a:rPr>
                              <m:t>𝑦</m:t>
                            </m:r>
                          </m:e>
                          <m:sub>
                            <m:r>
                              <a:rPr lang="en-US" altLang="zh-CN" sz="2000" i="1">
                                <a:latin typeface="Cambria Math" panose="02040503050406030204" pitchFamily="18" charset="0"/>
                                <a:cs typeface="Arial" panose="020B0604020202020204" pitchFamily="34" charset="0"/>
                              </a:rPr>
                              <m:t>𝐾</m:t>
                            </m:r>
                          </m:sub>
                        </m:sSub>
                        <m:d>
                          <m:dPr>
                            <m:ctrlPr>
                              <a:rPr lang="en-US" altLang="zh-CN" sz="2000" i="1">
                                <a:latin typeface="Cambria Math" panose="02040503050406030204" pitchFamily="18" charset="0"/>
                                <a:cs typeface="Arial" panose="020B0604020202020204" pitchFamily="34" charset="0"/>
                              </a:rPr>
                            </m:ctrlPr>
                          </m:dPr>
                          <m:e>
                            <m:r>
                              <a:rPr lang="en-US" altLang="zh-CN" sz="2000" i="1">
                                <a:latin typeface="Cambria Math" panose="02040503050406030204" pitchFamily="18" charset="0"/>
                                <a:cs typeface="Arial" panose="020B0604020202020204" pitchFamily="34" charset="0"/>
                              </a:rPr>
                              <m:t>𝑥</m:t>
                            </m:r>
                          </m:e>
                        </m:d>
                      </m:e>
                    </m:d>
                  </m:oMath>
                </a14:m>
                <a:r>
                  <a:rPr lang="en-US" altLang="zh-CN" sz="2000" dirty="0">
                    <a:latin typeface="Times New Roman" panose="02020603050405020304" pitchFamily="18" charset="0"/>
                    <a:cs typeface="Arial" panose="020B0604020202020204" pitchFamily="34" charset="0"/>
                  </a:rPr>
                  <a:t>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The expected output </a:t>
                </a:r>
                <a14:m>
                  <m:oMath xmlns:m="http://schemas.openxmlformats.org/officeDocument/2006/math">
                    <m:r>
                      <a:rPr lang="zh-CN" altLang="en-US" sz="2000" i="1">
                        <a:latin typeface="Cambria Math" panose="02040503050406030204" pitchFamily="18" charset="0"/>
                      </a:rPr>
                      <m:t>𝔼</m:t>
                    </m:r>
                    <m:d>
                      <m:dPr>
                        <m:ctrlPr>
                          <a:rPr lang="en-US" altLang="zh-CN" sz="2000" i="1">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b="0" i="1" smtClean="0">
                                <a:latin typeface="Cambria Math" panose="02040503050406030204" pitchFamily="18" charset="0"/>
                              </a:rPr>
                              <m:t>𝑄</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e>
                    </m:d>
                    <m:r>
                      <a:rPr lang="en-US" altLang="zh-CN" sz="2000" i="1">
                        <a:latin typeface="Cambria Math" panose="02040503050406030204" pitchFamily="18" charset="0"/>
                      </a:rPr>
                      <m:t> </m:t>
                    </m:r>
                  </m:oMath>
                </a14:m>
                <a:r>
                  <a:rPr lang="en-US" altLang="zh-CN" sz="2000" dirty="0">
                    <a:latin typeface="Times New Roman" panose="02020603050405020304" pitchFamily="18" charset="0"/>
                    <a:ea typeface="微软雅黑" panose="020B0503020204020204" pitchFamily="34" charset="-122"/>
                  </a:rPr>
                  <a:t>of </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𝐴</m:t>
                        </m:r>
                      </m:e>
                      <m:sub>
                        <m:r>
                          <a:rPr lang="en-US" altLang="zh-CN" sz="2000" i="1">
                            <a:latin typeface="Cambria Math" panose="02040503050406030204" pitchFamily="18" charset="0"/>
                            <a:ea typeface="微软雅黑" panose="020B0503020204020204" pitchFamily="34" charset="-122"/>
                          </a:rPr>
                          <m:t>𝑄</m:t>
                        </m:r>
                      </m:sub>
                    </m:sSub>
                    <m:d>
                      <m:dPr>
                        <m:ctrlPr>
                          <a:rPr lang="en-US" altLang="zh-CN" sz="2000" i="1">
                            <a:latin typeface="Cambria Math" panose="02040503050406030204" pitchFamily="18" charset="0"/>
                            <a:cs typeface="Arial" panose="020B0604020202020204" pitchFamily="34" charset="0"/>
                          </a:rPr>
                        </m:ctrlPr>
                      </m:dPr>
                      <m:e>
                        <m:r>
                          <a:rPr lang="en-US" altLang="zh-CN" sz="2000" i="1">
                            <a:latin typeface="Cambria Math" panose="02040503050406030204" pitchFamily="18" charset="0"/>
                            <a:cs typeface="Arial" panose="020B0604020202020204" pitchFamily="34" charset="0"/>
                          </a:rPr>
                          <m:t>𝑥</m:t>
                        </m:r>
                      </m:e>
                    </m:d>
                    <m:r>
                      <a:rPr lang="en-US" altLang="zh-CN" sz="2000" i="1">
                        <a:latin typeface="Cambria Math" panose="02040503050406030204" pitchFamily="18" charset="0"/>
                        <a:cs typeface="Arial" panose="020B0604020202020204" pitchFamily="34" charset="0"/>
                      </a:rPr>
                      <m:t> </m:t>
                    </m:r>
                  </m:oMath>
                </a14:m>
                <a:r>
                  <a:rPr lang="en-US" altLang="zh-CN" sz="2000" dirty="0">
                    <a:latin typeface="Times New Roman" panose="02020603050405020304" pitchFamily="18" charset="0"/>
                    <a:ea typeface="微软雅黑" panose="020B0503020204020204" pitchFamily="34" charset="-122"/>
                  </a:rPr>
                  <a:t>will have bounded sensitivity to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𝑙</m:t>
                        </m:r>
                      </m:e>
                      <m:sub>
                        <m:r>
                          <a:rPr lang="en-US" altLang="zh-CN" sz="2000" i="1" dirty="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changes 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082365"/>
              </a:xfrm>
              <a:prstGeom prst="rect">
                <a:avLst/>
              </a:prstGeom>
              <a:blipFill>
                <a:blip r:embed="rId3"/>
                <a:stretch>
                  <a:fillRect l="-689" t="-1462" r="-459" b="-2924"/>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pic>
        <p:nvPicPr>
          <p:cNvPr id="39" name="图片 38">
            <a:extLst>
              <a:ext uri="{FF2B5EF4-FFF2-40B4-BE49-F238E27FC236}">
                <a16:creationId xmlns:a16="http://schemas.microsoft.com/office/drawing/2014/main" id="{1D0DD849-3E95-4D0A-924E-6DC895E2283C}"/>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40" name="矩形 39">
            <a:extLst>
              <a:ext uri="{FF2B5EF4-FFF2-40B4-BE49-F238E27FC236}">
                <a16:creationId xmlns:a16="http://schemas.microsoft.com/office/drawing/2014/main" id="{A4020641-51C8-4331-A248-B9989B2F5EAA}"/>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1" name="矩形 40">
            <a:extLst>
              <a:ext uri="{FF2B5EF4-FFF2-40B4-BE49-F238E27FC236}">
                <a16:creationId xmlns:a16="http://schemas.microsoft.com/office/drawing/2014/main" id="{C572E827-E337-4844-8892-4D860A8BB975}"/>
              </a:ext>
            </a:extLst>
          </p:cNvPr>
          <p:cNvSpPr/>
          <p:nvPr/>
        </p:nvSpPr>
        <p:spPr>
          <a:xfrm>
            <a:off x="1907704" y="6129054"/>
            <a:ext cx="800472"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2" name="矩形 41">
            <a:extLst>
              <a:ext uri="{FF2B5EF4-FFF2-40B4-BE49-F238E27FC236}">
                <a16:creationId xmlns:a16="http://schemas.microsoft.com/office/drawing/2014/main" id="{0AFB928C-9D83-44E2-8D05-6A0A5A755B2F}"/>
              </a:ext>
            </a:extLst>
          </p:cNvPr>
          <p:cNvSpPr/>
          <p:nvPr/>
        </p:nvSpPr>
        <p:spPr>
          <a:xfrm>
            <a:off x="3796927" y="6113224"/>
            <a:ext cx="1448546"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3" name="矩形 42">
            <a:extLst>
              <a:ext uri="{FF2B5EF4-FFF2-40B4-BE49-F238E27FC236}">
                <a16:creationId xmlns:a16="http://schemas.microsoft.com/office/drawing/2014/main" id="{437C5369-953A-48F9-9950-1B0A81AE808A}"/>
              </a:ext>
            </a:extLst>
          </p:cNvPr>
          <p:cNvSpPr/>
          <p:nvPr/>
        </p:nvSpPr>
        <p:spPr>
          <a:xfrm>
            <a:off x="6084293" y="6074246"/>
            <a:ext cx="791963" cy="338554"/>
          </a:xfrm>
          <a:prstGeom prst="rect">
            <a:avLst/>
          </a:prstGeom>
          <a:solidFill>
            <a:srgbClr val="FCFDFE"/>
          </a:solidFill>
          <a:ln>
            <a:solidFill>
              <a:srgbClr val="FCFDFE"/>
            </a:solidFill>
          </a:ln>
        </p:spPr>
        <p:txBody>
          <a:bodyPr wrap="square" rtlCol="0" anchor="ctr">
            <a:spAutoFit/>
          </a:bodyPr>
          <a:lstStyle/>
          <a:p>
            <a:pPr algn="l"/>
            <a:endParaRPr lang="en-US" altLang="zh-CN" sz="800" dirty="0">
              <a:latin typeface="Times New Roman" panose="02020603050405020304" pitchFamily="18" charset="0"/>
              <a:ea typeface="宋体" panose="02010600030101010101" pitchFamily="2" charset="-122"/>
            </a:endParaRPr>
          </a:p>
          <a:p>
            <a:pPr algn="l"/>
            <a:endParaRPr lang="zh-CN" altLang="en-US" sz="800" dirty="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CB54027-451C-4E84-8A1B-FC2002556E69}"/>
                  </a:ext>
                </a:extLst>
              </p:cNvPr>
              <p:cNvSpPr/>
              <p:nvPr/>
            </p:nvSpPr>
            <p:spPr>
              <a:xfrm>
                <a:off x="5970262" y="6001668"/>
                <a:ext cx="1020023" cy="414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b="1" i="1">
                          <a:latin typeface="Cambria Math" panose="02040503050406030204" pitchFamily="18" charset="0"/>
                        </a:rPr>
                        <m:t>𝔼</m:t>
                      </m:r>
                      <m:d>
                        <m:dPr>
                          <m:ctrlPr>
                            <a:rPr lang="en-US" altLang="zh-CN" sz="1400" b="1" i="1">
                              <a:latin typeface="Cambria Math" panose="02040503050406030204" pitchFamily="18" charset="0"/>
                            </a:rPr>
                          </m:ctrlPr>
                        </m:dPr>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𝑨</m:t>
                              </m:r>
                            </m:e>
                            <m:sub>
                              <m:r>
                                <a:rPr lang="en-US" altLang="zh-CN" sz="1400" b="1" i="1">
                                  <a:latin typeface="Cambria Math" panose="02040503050406030204" pitchFamily="18" charset="0"/>
                                </a:rPr>
                                <m:t>𝑸</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e>
                      </m:d>
                    </m:oMath>
                  </m:oMathPara>
                </a14:m>
                <a:endParaRPr lang="zh-CN" altLang="en-US" sz="1400" b="1" dirty="0"/>
              </a:p>
            </p:txBody>
          </p:sp>
        </mc:Choice>
        <mc:Fallback xmlns="">
          <p:sp>
            <p:nvSpPr>
              <p:cNvPr id="6" name="矩形 5">
                <a:extLst>
                  <a:ext uri="{FF2B5EF4-FFF2-40B4-BE49-F238E27FC236}">
                    <a16:creationId xmlns:a16="http://schemas.microsoft.com/office/drawing/2014/main" id="{DCB54027-451C-4E84-8A1B-FC2002556E69}"/>
                  </a:ext>
                </a:extLst>
              </p:cNvPr>
              <p:cNvSpPr>
                <a:spLocks noRot="1" noChangeAspect="1" noMove="1" noResize="1" noEditPoints="1" noAdjustHandles="1" noChangeArrowheads="1" noChangeShapeType="1" noTextEdit="1"/>
              </p:cNvSpPr>
              <p:nvPr/>
            </p:nvSpPr>
            <p:spPr>
              <a:xfrm>
                <a:off x="5970262" y="6001668"/>
                <a:ext cx="1020023" cy="41472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011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12</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50098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Training Procedure</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1 </a:t>
                </a:r>
                <a:r>
                  <a:rPr lang="en-US" altLang="zh-CN" sz="2000" dirty="0">
                    <a:latin typeface="Times New Roman" panose="02020603050405020304" pitchFamily="18" charset="0"/>
                    <a:ea typeface="微软雅黑" panose="020B0503020204020204" pitchFamily="34" charset="-122"/>
                  </a:rPr>
                  <a:t>Transform </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ea typeface="微软雅黑" panose="020B0503020204020204" pitchFamily="34" charset="-122"/>
                  </a:rPr>
                  <a:t> into another function </a:t>
                </a:r>
                <a14:m>
                  <m:oMath xmlns:m="http://schemas.openxmlformats.org/officeDocument/2006/math">
                    <m:acc>
                      <m:accPr>
                        <m:chr m:val="̃"/>
                        <m:ctrlPr>
                          <a:rPr lang="en-US" altLang="zh-CN" sz="2000" i="1" dirty="0">
                            <a:latin typeface="Cambria Math" panose="02040503050406030204" pitchFamily="18" charset="0"/>
                            <a:ea typeface="微软雅黑" panose="020B0503020204020204" pitchFamily="34" charset="-122"/>
                          </a:rPr>
                        </m:ctrlPr>
                      </m:accPr>
                      <m:e>
                        <m:r>
                          <a:rPr lang="zh-CN" altLang="en-US" sz="2000" i="1" dirty="0">
                            <a:latin typeface="Cambria Math" panose="02040503050406030204" pitchFamily="18" charset="0"/>
                            <a:ea typeface="微软雅黑" panose="020B0503020204020204" pitchFamily="34" charset="-122"/>
                          </a:rPr>
                          <m:t>𝑔</m:t>
                        </m:r>
                      </m:e>
                    </m:acc>
                  </m:oMath>
                </a14:m>
                <a:r>
                  <a:rPr lang="en-US" altLang="zh-CN" sz="2000" dirty="0">
                    <a:latin typeface="Times New Roman" panose="02020603050405020304" pitchFamily="18" charset="0"/>
                    <a:ea typeface="微软雅黑" panose="020B0503020204020204" pitchFamily="34" charset="-122"/>
                  </a:rPr>
                  <a:t> that has a </a:t>
                </a:r>
                <a:r>
                  <a:rPr lang="en-US" altLang="zh-CN" sz="2000" dirty="0">
                    <a:solidFill>
                      <a:srgbClr val="C00000"/>
                    </a:solidFill>
                    <a:latin typeface="Times New Roman" panose="02020603050405020304" pitchFamily="18" charset="0"/>
                    <a:ea typeface="微软雅黑" panose="020B0503020204020204" pitchFamily="34" charset="-122"/>
                  </a:rPr>
                  <a:t>fixed sensitivity </a:t>
                </a:r>
                <a14:m>
                  <m:oMath xmlns:m="http://schemas.openxmlformats.org/officeDocument/2006/math">
                    <m:r>
                      <m:rPr>
                        <m:sty m:val="p"/>
                      </m:rPr>
                      <a:rPr lang="en-US" altLang="zh-CN" sz="2000" dirty="0">
                        <a:latin typeface="Cambria Math" panose="02040503050406030204" pitchFamily="18" charset="0"/>
                        <a:ea typeface="微软雅黑" panose="020B0503020204020204" pitchFamily="34" charset="-122"/>
                      </a:rPr>
                      <m:t>Δ</m:t>
                    </m:r>
                    <m:r>
                      <a:rPr lang="en-US" altLang="zh-CN" sz="2000" i="1" dirty="0">
                        <a:latin typeface="Cambria Math" panose="02040503050406030204" pitchFamily="18" charset="0"/>
                        <a:ea typeface="微软雅黑" panose="020B0503020204020204" pitchFamily="34" charset="-122"/>
                      </a:rPr>
                      <m:t>≤1</m:t>
                    </m:r>
                  </m:oMath>
                </a14:m>
                <a:r>
                  <a:rPr lang="en-US" altLang="zh-CN" sz="2000" dirty="0">
                    <a:latin typeface="Times New Roman" panose="02020603050405020304" pitchFamily="18" charset="0"/>
                    <a:ea typeface="微软雅黑" panose="020B0503020204020204" pitchFamily="34" charset="-122"/>
                  </a:rPr>
                  <a:t> to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𝑙</m:t>
                        </m:r>
                      </m:e>
                      <m:sub>
                        <m:r>
                          <a:rPr lang="en-US" altLang="zh-CN" sz="2000" i="1" dirty="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changes 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500988"/>
              </a:xfrm>
              <a:prstGeom prst="rect">
                <a:avLst/>
              </a:prstGeom>
              <a:blipFill>
                <a:blip r:embed="rId3"/>
                <a:stretch>
                  <a:fillRect l="-689" t="-2024"/>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7" name="组合 6">
            <a:extLst>
              <a:ext uri="{FF2B5EF4-FFF2-40B4-BE49-F238E27FC236}">
                <a16:creationId xmlns:a16="http://schemas.microsoft.com/office/drawing/2014/main" id="{0F22A257-5648-44B0-93AC-820F2E905A8E}"/>
              </a:ext>
            </a:extLst>
          </p:cNvPr>
          <p:cNvGrpSpPr/>
          <p:nvPr/>
        </p:nvGrpSpPr>
        <p:grpSpPr>
          <a:xfrm>
            <a:off x="755576" y="3641749"/>
            <a:ext cx="7649939" cy="2804558"/>
            <a:chOff x="755576" y="3641749"/>
            <a:chExt cx="7649939" cy="2804558"/>
          </a:xfrm>
        </p:grpSpPr>
        <p:pic>
          <p:nvPicPr>
            <p:cNvPr id="39" name="图片 38">
              <a:extLst>
                <a:ext uri="{FF2B5EF4-FFF2-40B4-BE49-F238E27FC236}">
                  <a16:creationId xmlns:a16="http://schemas.microsoft.com/office/drawing/2014/main" id="{1D0DD849-3E95-4D0A-924E-6DC895E2283C}"/>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40" name="矩形 39">
              <a:extLst>
                <a:ext uri="{FF2B5EF4-FFF2-40B4-BE49-F238E27FC236}">
                  <a16:creationId xmlns:a16="http://schemas.microsoft.com/office/drawing/2014/main" id="{A4020641-51C8-4331-A248-B9989B2F5EAA}"/>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3" name="矩形 42">
              <a:extLst>
                <a:ext uri="{FF2B5EF4-FFF2-40B4-BE49-F238E27FC236}">
                  <a16:creationId xmlns:a16="http://schemas.microsoft.com/office/drawing/2014/main" id="{437C5369-953A-48F9-9950-1B0A81AE808A}"/>
                </a:ext>
              </a:extLst>
            </p:cNvPr>
            <p:cNvSpPr/>
            <p:nvPr/>
          </p:nvSpPr>
          <p:spPr>
            <a:xfrm>
              <a:off x="6084293" y="6074246"/>
              <a:ext cx="791963" cy="338554"/>
            </a:xfrm>
            <a:prstGeom prst="rect">
              <a:avLst/>
            </a:prstGeom>
            <a:solidFill>
              <a:srgbClr val="FCFDFE"/>
            </a:solidFill>
            <a:ln>
              <a:solidFill>
                <a:srgbClr val="FCFDFE"/>
              </a:solidFill>
            </a:ln>
          </p:spPr>
          <p:txBody>
            <a:bodyPr wrap="square" rtlCol="0" anchor="ctr">
              <a:spAutoFit/>
            </a:bodyPr>
            <a:lstStyle/>
            <a:p>
              <a:pPr algn="l"/>
              <a:endParaRPr lang="en-US" altLang="zh-CN" sz="800" dirty="0">
                <a:latin typeface="Times New Roman" panose="02020603050405020304" pitchFamily="18" charset="0"/>
                <a:ea typeface="宋体" panose="02010600030101010101" pitchFamily="2" charset="-122"/>
              </a:endParaRPr>
            </a:p>
            <a:p>
              <a:pPr algn="l"/>
              <a:endParaRPr lang="zh-CN" altLang="en-US" sz="800" dirty="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CB54027-451C-4E84-8A1B-FC2002556E69}"/>
                    </a:ext>
                  </a:extLst>
                </p:cNvPr>
                <p:cNvSpPr/>
                <p:nvPr/>
              </p:nvSpPr>
              <p:spPr>
                <a:xfrm>
                  <a:off x="5813230" y="4104392"/>
                  <a:ext cx="2592285" cy="2082365"/>
                </a:xfrm>
                <a:prstGeom prst="rect">
                  <a:avLst/>
                </a:prstGeom>
                <a:solidFill>
                  <a:srgbClr val="FCFDFE"/>
                </a:solidFill>
                <a:ln>
                  <a:noFill/>
                </a:ln>
              </p:spPr>
              <p:txBody>
                <a:bodyPr wrap="none">
                  <a:no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 </m:t>
                        </m:r>
                      </m:oMath>
                    </m:oMathPara>
                  </a14:m>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b="1" dirty="0"/>
                </a:p>
              </p:txBody>
            </p:sp>
          </mc:Choice>
          <mc:Fallback xmlns="">
            <p:sp>
              <p:nvSpPr>
                <p:cNvPr id="6" name="矩形 5">
                  <a:extLst>
                    <a:ext uri="{FF2B5EF4-FFF2-40B4-BE49-F238E27FC236}">
                      <a16:creationId xmlns:a16="http://schemas.microsoft.com/office/drawing/2014/main" id="{DCB54027-451C-4E84-8A1B-FC2002556E69}"/>
                    </a:ext>
                  </a:extLst>
                </p:cNvPr>
                <p:cNvSpPr>
                  <a:spLocks noRot="1" noChangeAspect="1" noMove="1" noResize="1" noEditPoints="1" noAdjustHandles="1" noChangeArrowheads="1" noChangeShapeType="1" noTextEdit="1"/>
                </p:cNvSpPr>
                <p:nvPr/>
              </p:nvSpPr>
              <p:spPr>
                <a:xfrm>
                  <a:off x="5813230" y="4104392"/>
                  <a:ext cx="2592285" cy="2082365"/>
                </a:xfrm>
                <a:prstGeom prst="rect">
                  <a:avLst/>
                </a:prstGeom>
                <a:blipFill>
                  <a:blip r:embed="rId5"/>
                  <a:stretch>
                    <a:fillRect/>
                  </a:stretch>
                </a:blipFill>
                <a:ln>
                  <a:noFill/>
                </a:ln>
              </p:spPr>
              <p:txBody>
                <a:bodyPr/>
                <a:lstStyle/>
                <a:p>
                  <a:r>
                    <a:rPr lang="zh-CN" altLang="en-US">
                      <a:noFill/>
                    </a:rPr>
                    <a:t> </a:t>
                  </a:r>
                </a:p>
              </p:txBody>
            </p:sp>
          </mc:Fallback>
        </mc:AlternateContent>
      </p:grpSp>
      <p:sp>
        <p:nvSpPr>
          <p:cNvPr id="18" name="对话气泡: 圆角矩形 17">
            <a:extLst>
              <a:ext uri="{FF2B5EF4-FFF2-40B4-BE49-F238E27FC236}">
                <a16:creationId xmlns:a16="http://schemas.microsoft.com/office/drawing/2014/main" id="{F4CB70BC-ED96-4A27-AD31-AC76C534A830}"/>
              </a:ext>
            </a:extLst>
          </p:cNvPr>
          <p:cNvSpPr/>
          <p:nvPr/>
        </p:nvSpPr>
        <p:spPr>
          <a:xfrm>
            <a:off x="564617" y="5784805"/>
            <a:ext cx="1161468" cy="578882"/>
          </a:xfrm>
          <a:prstGeom prst="wedgeRoundRectCallout">
            <a:avLst>
              <a:gd name="adj1" fmla="val 103563"/>
              <a:gd name="adj2" fmla="val 26174"/>
              <a:gd name="adj3" fmla="val 16667"/>
            </a:avLst>
          </a:prstGeom>
          <a:solidFill>
            <a:srgbClr val="FFC000"/>
          </a:solidFill>
          <a:ln>
            <a:noFill/>
          </a:ln>
        </p:spPr>
        <p:txBody>
          <a:bodyPr wrap="square" rtlCol="0" anchor="ctr">
            <a:spAutoFit/>
          </a:bodyPr>
          <a:lstStyle/>
          <a:p>
            <a:r>
              <a:rPr lang="en-US" altLang="zh-CN" sz="1400" dirty="0">
                <a:latin typeface="Times New Roman" panose="02020603050405020304" pitchFamily="18" charset="0"/>
              </a:rPr>
              <a:t>Pre-noise </a:t>
            </a:r>
          </a:p>
          <a:p>
            <a:r>
              <a:rPr lang="en-US" altLang="zh-CN" sz="1400" dirty="0">
                <a:latin typeface="Times New Roman" panose="02020603050405020304" pitchFamily="18" charset="0"/>
              </a:rPr>
              <a:t>computation</a:t>
            </a:r>
          </a:p>
        </p:txBody>
      </p:sp>
      <p:sp>
        <p:nvSpPr>
          <p:cNvPr id="11" name="矩形 10">
            <a:extLst>
              <a:ext uri="{FF2B5EF4-FFF2-40B4-BE49-F238E27FC236}">
                <a16:creationId xmlns:a16="http://schemas.microsoft.com/office/drawing/2014/main" id="{8569920D-DC97-4F1A-997B-FC17C8155BDC}"/>
              </a:ext>
            </a:extLst>
          </p:cNvPr>
          <p:cNvSpPr/>
          <p:nvPr/>
        </p:nvSpPr>
        <p:spPr>
          <a:xfrm>
            <a:off x="1931984" y="4316911"/>
            <a:ext cx="1127848" cy="1781150"/>
          </a:xfrm>
          <a:prstGeom prst="rect">
            <a:avLst/>
          </a:prstGeom>
          <a:solidFill>
            <a:schemeClr val="accent6">
              <a:alpha val="20000"/>
            </a:scheme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5164AE8D-B5EB-4402-992A-FC96E9F2DCAF}"/>
              </a:ext>
            </a:extLst>
          </p:cNvPr>
          <p:cNvSpPr/>
          <p:nvPr/>
        </p:nvSpPr>
        <p:spPr>
          <a:xfrm>
            <a:off x="3563888" y="4315873"/>
            <a:ext cx="1152127" cy="178115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902D4BD2-77A6-40BC-BFBB-41DBCD8E8DFA}"/>
              </a:ext>
            </a:extLst>
          </p:cNvPr>
          <p:cNvSpPr/>
          <p:nvPr/>
        </p:nvSpPr>
        <p:spPr>
          <a:xfrm>
            <a:off x="4987077" y="6097023"/>
            <a:ext cx="258395" cy="214967"/>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3" name="对话气泡: 圆角矩形 22">
            <a:extLst>
              <a:ext uri="{FF2B5EF4-FFF2-40B4-BE49-F238E27FC236}">
                <a16:creationId xmlns:a16="http://schemas.microsoft.com/office/drawing/2014/main" id="{4FA4B440-5EE0-4DBC-A8B9-8D3F9E731C83}"/>
              </a:ext>
            </a:extLst>
          </p:cNvPr>
          <p:cNvSpPr/>
          <p:nvPr/>
        </p:nvSpPr>
        <p:spPr>
          <a:xfrm>
            <a:off x="5813230" y="5784805"/>
            <a:ext cx="1161468" cy="578882"/>
          </a:xfrm>
          <a:prstGeom prst="wedgeRoundRectCallout">
            <a:avLst>
              <a:gd name="adj1" fmla="val -183389"/>
              <a:gd name="adj2" fmla="val 27650"/>
              <a:gd name="adj3" fmla="val 16667"/>
            </a:avLst>
          </a:prstGeom>
          <a:solidFill>
            <a:srgbClr val="FFC000"/>
          </a:solidFill>
          <a:ln>
            <a:noFill/>
          </a:ln>
        </p:spPr>
        <p:txBody>
          <a:bodyPr wrap="square" rtlCol="0" anchor="ctr">
            <a:spAutoFit/>
          </a:bodyPr>
          <a:lstStyle/>
          <a:p>
            <a:r>
              <a:rPr lang="en-US" altLang="zh-CN" sz="1400" dirty="0">
                <a:latin typeface="Times New Roman" panose="02020603050405020304" pitchFamily="18" charset="0"/>
              </a:rPr>
              <a:t>Subsequent computation</a:t>
            </a:r>
          </a:p>
        </p:txBody>
      </p:sp>
      <p:pic>
        <p:nvPicPr>
          <p:cNvPr id="26" name="图片 25">
            <a:extLst>
              <a:ext uri="{FF2B5EF4-FFF2-40B4-BE49-F238E27FC236}">
                <a16:creationId xmlns:a16="http://schemas.microsoft.com/office/drawing/2014/main" id="{0AA08FB1-DF76-49DA-9750-C3D13A6149BC}"/>
              </a:ext>
            </a:extLst>
          </p:cNvPr>
          <p:cNvPicPr>
            <a:picLocks noChangeAspect="1"/>
          </p:cNvPicPr>
          <p:nvPr/>
        </p:nvPicPr>
        <p:blipFill rotWithShape="1">
          <a:blip r:embed="rId4"/>
          <a:srcRect l="59178" t="84816" r="37659" b="6150"/>
          <a:stretch/>
        </p:blipFill>
        <p:spPr>
          <a:xfrm>
            <a:off x="5254387" y="6077426"/>
            <a:ext cx="239213" cy="259550"/>
          </a:xfrm>
          <a:prstGeom prst="rect">
            <a:avLst/>
          </a:prstGeom>
        </p:spPr>
      </p:pic>
      <mc:AlternateContent xmlns:mc="http://schemas.openxmlformats.org/markup-compatibility/2006" xmlns:a14="http://schemas.microsoft.com/office/drawing/2010/main">
        <mc:Choice Requires="a14">
          <p:sp>
            <p:nvSpPr>
              <p:cNvPr id="25" name="对话气泡: 圆角矩形 24">
                <a:extLst>
                  <a:ext uri="{FF2B5EF4-FFF2-40B4-BE49-F238E27FC236}">
                    <a16:creationId xmlns:a16="http://schemas.microsoft.com/office/drawing/2014/main" id="{20ECF2E8-77C3-4A66-AF77-292038270F48}"/>
                  </a:ext>
                </a:extLst>
              </p:cNvPr>
              <p:cNvSpPr/>
              <p:nvPr/>
            </p:nvSpPr>
            <p:spPr>
              <a:xfrm>
                <a:off x="5821775" y="4717335"/>
                <a:ext cx="2781093" cy="413376"/>
              </a:xfrm>
              <a:prstGeom prst="wedgeRoundRectCallout">
                <a:avLst>
                  <a:gd name="adj1" fmla="val -65795"/>
                  <a:gd name="adj2" fmla="val 187757"/>
                  <a:gd name="adj3" fmla="val 16667"/>
                </a:avLst>
              </a:prstGeom>
              <a:solidFill>
                <a:srgbClr val="FFC000"/>
              </a:solidFill>
              <a:ln>
                <a:noFill/>
              </a:ln>
            </p:spPr>
            <p:txBody>
              <a:bodyPr wrap="squar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𝐴</m:t>
                          </m:r>
                        </m:e>
                        <m:sub>
                          <m:r>
                            <a:rPr lang="en-US" altLang="zh-CN" sz="1600" i="1">
                              <a:latin typeface="Cambria Math" panose="02040503050406030204" pitchFamily="18" charset="0"/>
                              <a:ea typeface="微软雅黑" panose="020B0503020204020204" pitchFamily="34" charset="-122"/>
                            </a:rPr>
                            <m:t>𝑄</m:t>
                          </m:r>
                        </m:sub>
                      </m:sSub>
                      <m:d>
                        <m:dPr>
                          <m:ctrlPr>
                            <a:rPr lang="en-US" altLang="zh-CN" sz="1600" i="1">
                              <a:latin typeface="Cambria Math" panose="02040503050406030204" pitchFamily="18" charset="0"/>
                              <a:cs typeface="Arial" panose="020B0604020202020204" pitchFamily="34" charset="0"/>
                            </a:rPr>
                          </m:ctrlPr>
                        </m:dPr>
                        <m:e>
                          <m:r>
                            <a:rPr lang="en-US" altLang="zh-CN" sz="1600" i="1">
                              <a:latin typeface="Cambria Math" panose="02040503050406030204" pitchFamily="18" charset="0"/>
                              <a:cs typeface="Arial" panose="020B0604020202020204" pitchFamily="34" charset="0"/>
                            </a:rPr>
                            <m:t>𝑥</m:t>
                          </m:r>
                        </m:e>
                      </m:d>
                      <m:r>
                        <a:rPr lang="pt-BR" altLang="zh-CN" sz="1600" i="1" dirty="0">
                          <a:latin typeface="Cambria Math" panose="02040503050406030204" pitchFamily="18" charset="0"/>
                          <a:ea typeface="微软雅黑" panose="020B0503020204020204" pitchFamily="34" charset="-122"/>
                        </a:rPr>
                        <m:t>=</m:t>
                      </m:r>
                      <m:r>
                        <a:rPr lang="pt-BR" altLang="zh-CN" sz="1600" i="1" dirty="0">
                          <a:latin typeface="Cambria Math" panose="02040503050406030204" pitchFamily="18" charset="0"/>
                          <a:ea typeface="微软雅黑" panose="020B0503020204020204" pitchFamily="34" charset="-122"/>
                        </a:rPr>
                        <m:t>h</m:t>
                      </m:r>
                      <m:r>
                        <a:rPr lang="pt-BR"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𝑔</m:t>
                      </m:r>
                      <m:d>
                        <m:dPr>
                          <m:ctrlPr>
                            <a:rPr lang="en-US" altLang="zh-CN" sz="1600" i="1" dirty="0">
                              <a:latin typeface="Cambria Math" panose="02040503050406030204" pitchFamily="18" charset="0"/>
                              <a:ea typeface="Cambria Math" panose="02040503050406030204" pitchFamily="18" charset="0"/>
                            </a:rPr>
                          </m:ctrlPr>
                        </m:dPr>
                        <m:e>
                          <m:r>
                            <a:rPr lang="en-US" altLang="zh-CN" sz="1600" i="1" dirty="0">
                              <a:latin typeface="Cambria Math" panose="02040503050406030204" pitchFamily="18" charset="0"/>
                              <a:ea typeface="Cambria Math" panose="02040503050406030204" pitchFamily="18" charset="0"/>
                            </a:rPr>
                            <m:t>𝑥</m:t>
                          </m:r>
                        </m:e>
                      </m:d>
                      <m:r>
                        <a:rPr lang="en-US" altLang="zh-CN" sz="1600" i="1" dirty="0">
                          <a:latin typeface="Cambria Math" panose="02040503050406030204" pitchFamily="18" charset="0"/>
                          <a:ea typeface="Cambria Math" panose="02040503050406030204" pitchFamily="18" charset="0"/>
                        </a:rPr>
                        <m:t>=</m:t>
                      </m:r>
                      <m:r>
                        <a:rPr lang="pt-BR" altLang="zh-CN" sz="1600" i="1" dirty="0">
                          <a:latin typeface="Cambria Math" panose="02040503050406030204" pitchFamily="18" charset="0"/>
                          <a:ea typeface="微软雅黑" panose="020B0503020204020204" pitchFamily="34" charset="-122"/>
                        </a:rPr>
                        <m:t>h</m:t>
                      </m:r>
                      <m:d>
                        <m:dPr>
                          <m:ctrlPr>
                            <a:rPr lang="pt-BR" altLang="zh-CN" sz="1600" i="1" dirty="0">
                              <a:latin typeface="Cambria Math" panose="02040503050406030204" pitchFamily="18" charset="0"/>
                              <a:ea typeface="微软雅黑" panose="020B0503020204020204" pitchFamily="34" charset="-122"/>
                            </a:rPr>
                          </m:ctrlPr>
                        </m:dPr>
                        <m:e>
                          <m:r>
                            <a:rPr lang="pt-BR" altLang="zh-CN" sz="1600" i="1" dirty="0">
                              <a:latin typeface="Cambria Math" panose="02040503050406030204" pitchFamily="18" charset="0"/>
                              <a:ea typeface="微软雅黑" panose="020B0503020204020204" pitchFamily="34" charset="-122"/>
                            </a:rPr>
                            <m:t>𝑔</m:t>
                          </m:r>
                          <m:d>
                            <m:dPr>
                              <m:ctrlPr>
                                <a:rPr lang="pt-BR" altLang="zh-CN" sz="1600" i="1" dirty="0">
                                  <a:latin typeface="Cambria Math" panose="02040503050406030204" pitchFamily="18" charset="0"/>
                                  <a:ea typeface="微软雅黑" panose="020B0503020204020204" pitchFamily="34" charset="-122"/>
                                </a:rPr>
                              </m:ctrlPr>
                            </m:dPr>
                            <m:e>
                              <m:r>
                                <a:rPr lang="pt-BR" altLang="zh-CN" sz="1600" i="1" dirty="0">
                                  <a:latin typeface="Cambria Math" panose="02040503050406030204" pitchFamily="18" charset="0"/>
                                  <a:ea typeface="微软雅黑" panose="020B0503020204020204" pitchFamily="34" charset="-122"/>
                                </a:rPr>
                                <m:t>𝑥</m:t>
                              </m:r>
                            </m:e>
                          </m:d>
                        </m:e>
                      </m:d>
                    </m:oMath>
                  </m:oMathPara>
                </a14:m>
                <a:endParaRPr lang="zh-CN" altLang="en-US" sz="1600" dirty="0"/>
              </a:p>
            </p:txBody>
          </p:sp>
        </mc:Choice>
        <mc:Fallback xmlns="">
          <p:sp>
            <p:nvSpPr>
              <p:cNvPr id="25" name="对话气泡: 圆角矩形 24">
                <a:extLst>
                  <a:ext uri="{FF2B5EF4-FFF2-40B4-BE49-F238E27FC236}">
                    <a16:creationId xmlns:a16="http://schemas.microsoft.com/office/drawing/2014/main" id="{20ECF2E8-77C3-4A66-AF77-292038270F48}"/>
                  </a:ext>
                </a:extLst>
              </p:cNvPr>
              <p:cNvSpPr>
                <a:spLocks noRot="1" noChangeAspect="1" noMove="1" noResize="1" noEditPoints="1" noAdjustHandles="1" noChangeArrowheads="1" noChangeShapeType="1" noTextEdit="1"/>
              </p:cNvSpPr>
              <p:nvPr/>
            </p:nvSpPr>
            <p:spPr>
              <a:xfrm>
                <a:off x="5821775" y="4717335"/>
                <a:ext cx="2781093" cy="413376"/>
              </a:xfrm>
              <a:prstGeom prst="wedgeRoundRectCallout">
                <a:avLst>
                  <a:gd name="adj1" fmla="val -65795"/>
                  <a:gd name="adj2" fmla="val 187757"/>
                  <a:gd name="adj3" fmla="val 16667"/>
                </a:avLst>
              </a:prstGeom>
              <a:blipFill>
                <a:blip r:embed="rId7"/>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646760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13</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50098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Training Procedure</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1 </a:t>
                </a:r>
                <a:r>
                  <a:rPr lang="en-US" altLang="zh-CN" sz="2000" dirty="0">
                    <a:latin typeface="Times New Roman" panose="02020603050405020304" pitchFamily="18" charset="0"/>
                    <a:ea typeface="微软雅黑" panose="020B0503020204020204" pitchFamily="34" charset="-122"/>
                  </a:rPr>
                  <a:t>Transform </a:t>
                </a:r>
                <a14:m>
                  <m:oMath xmlns:m="http://schemas.openxmlformats.org/officeDocument/2006/math">
                    <m:r>
                      <a:rPr lang="zh-CN" altLang="en-US" sz="2000" i="1" dirty="0" smtClean="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ea typeface="微软雅黑" panose="020B0503020204020204" pitchFamily="34" charset="-122"/>
                  </a:rPr>
                  <a:t> into another function </a:t>
                </a:r>
                <a14:m>
                  <m:oMath xmlns:m="http://schemas.openxmlformats.org/officeDocument/2006/math">
                    <m:acc>
                      <m:accPr>
                        <m:chr m:val="̃"/>
                        <m:ctrlPr>
                          <a:rPr lang="en-US" altLang="zh-CN" sz="2000" i="1" dirty="0" smtClean="0">
                            <a:latin typeface="Cambria Math" panose="02040503050406030204" pitchFamily="18" charset="0"/>
                            <a:ea typeface="微软雅黑" panose="020B0503020204020204" pitchFamily="34" charset="-122"/>
                          </a:rPr>
                        </m:ctrlPr>
                      </m:accPr>
                      <m:e>
                        <m:r>
                          <a:rPr lang="zh-CN" altLang="en-US" sz="2000" i="1" dirty="0">
                            <a:latin typeface="Cambria Math" panose="02040503050406030204" pitchFamily="18" charset="0"/>
                            <a:ea typeface="微软雅黑" panose="020B0503020204020204" pitchFamily="34" charset="-122"/>
                          </a:rPr>
                          <m:t>𝑔</m:t>
                        </m:r>
                      </m:e>
                    </m:acc>
                  </m:oMath>
                </a14:m>
                <a:r>
                  <a:rPr lang="en-US" altLang="zh-CN" sz="2000" dirty="0">
                    <a:latin typeface="Times New Roman" panose="02020603050405020304" pitchFamily="18" charset="0"/>
                    <a:ea typeface="微软雅黑" panose="020B0503020204020204" pitchFamily="34" charset="-122"/>
                  </a:rPr>
                  <a:t> that has a </a:t>
                </a:r>
                <a:r>
                  <a:rPr lang="en-US" altLang="zh-CN" sz="2000" dirty="0">
                    <a:solidFill>
                      <a:srgbClr val="C00000"/>
                    </a:solidFill>
                    <a:latin typeface="Times New Roman" panose="02020603050405020304" pitchFamily="18" charset="0"/>
                    <a:ea typeface="微软雅黑" panose="020B0503020204020204" pitchFamily="34" charset="-122"/>
                  </a:rPr>
                  <a:t>fixed sensitivity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rPr>
                      <m:t>Δ</m:t>
                    </m:r>
                    <m:r>
                      <a:rPr lang="en-US" altLang="zh-CN" sz="2000" b="0" i="1" dirty="0" smtClean="0">
                        <a:latin typeface="Cambria Math" panose="02040503050406030204" pitchFamily="18" charset="0"/>
                        <a:ea typeface="微软雅黑" panose="020B0503020204020204" pitchFamily="34" charset="-122"/>
                      </a:rPr>
                      <m:t>≤1</m:t>
                    </m:r>
                  </m:oMath>
                </a14:m>
                <a:r>
                  <a:rPr lang="en-US" altLang="zh-CN" sz="2000" dirty="0">
                    <a:latin typeface="Times New Roman" panose="02020603050405020304" pitchFamily="18" charset="0"/>
                    <a:ea typeface="微软雅黑" panose="020B0503020204020204" pitchFamily="34" charset="-122"/>
                  </a:rPr>
                  <a:t> to </a:t>
                </a:r>
                <a14:m>
                  <m:oMath xmlns:m="http://schemas.openxmlformats.org/officeDocument/2006/math">
                    <m:sSub>
                      <m:sSubPr>
                        <m:ctrlPr>
                          <a:rPr lang="en-US" altLang="zh-CN" sz="2000" i="1" dirty="0" smtClean="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𝑙</m:t>
                        </m:r>
                      </m:e>
                      <m:sub>
                        <m:r>
                          <a:rPr lang="en-US" altLang="zh-CN" sz="2000" i="1" dirty="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changes 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500988"/>
              </a:xfrm>
              <a:prstGeom prst="rect">
                <a:avLst/>
              </a:prstGeom>
              <a:blipFill>
                <a:blip r:embed="rId3"/>
                <a:stretch>
                  <a:fillRect l="-689" t="-2024"/>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7" name="组合 6">
            <a:extLst>
              <a:ext uri="{FF2B5EF4-FFF2-40B4-BE49-F238E27FC236}">
                <a16:creationId xmlns:a16="http://schemas.microsoft.com/office/drawing/2014/main" id="{0F22A257-5648-44B0-93AC-820F2E905A8E}"/>
              </a:ext>
            </a:extLst>
          </p:cNvPr>
          <p:cNvGrpSpPr/>
          <p:nvPr/>
        </p:nvGrpSpPr>
        <p:grpSpPr>
          <a:xfrm>
            <a:off x="755576" y="3641749"/>
            <a:ext cx="7649939" cy="2804558"/>
            <a:chOff x="755576" y="3641749"/>
            <a:chExt cx="7649939" cy="2804558"/>
          </a:xfrm>
        </p:grpSpPr>
        <p:pic>
          <p:nvPicPr>
            <p:cNvPr id="39" name="图片 38">
              <a:extLst>
                <a:ext uri="{FF2B5EF4-FFF2-40B4-BE49-F238E27FC236}">
                  <a16:creationId xmlns:a16="http://schemas.microsoft.com/office/drawing/2014/main" id="{1D0DD849-3E95-4D0A-924E-6DC895E2283C}"/>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40" name="矩形 39">
              <a:extLst>
                <a:ext uri="{FF2B5EF4-FFF2-40B4-BE49-F238E27FC236}">
                  <a16:creationId xmlns:a16="http://schemas.microsoft.com/office/drawing/2014/main" id="{A4020641-51C8-4331-A248-B9989B2F5EAA}"/>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3" name="矩形 42">
              <a:extLst>
                <a:ext uri="{FF2B5EF4-FFF2-40B4-BE49-F238E27FC236}">
                  <a16:creationId xmlns:a16="http://schemas.microsoft.com/office/drawing/2014/main" id="{437C5369-953A-48F9-9950-1B0A81AE808A}"/>
                </a:ext>
              </a:extLst>
            </p:cNvPr>
            <p:cNvSpPr/>
            <p:nvPr/>
          </p:nvSpPr>
          <p:spPr>
            <a:xfrm>
              <a:off x="6084293" y="6074246"/>
              <a:ext cx="791963" cy="338554"/>
            </a:xfrm>
            <a:prstGeom prst="rect">
              <a:avLst/>
            </a:prstGeom>
            <a:solidFill>
              <a:srgbClr val="FCFDFE"/>
            </a:solidFill>
            <a:ln>
              <a:solidFill>
                <a:srgbClr val="FCFDFE"/>
              </a:solidFill>
            </a:ln>
          </p:spPr>
          <p:txBody>
            <a:bodyPr wrap="square" rtlCol="0" anchor="ctr">
              <a:spAutoFit/>
            </a:bodyPr>
            <a:lstStyle/>
            <a:p>
              <a:pPr algn="l"/>
              <a:endParaRPr lang="en-US" altLang="zh-CN" sz="800" dirty="0">
                <a:latin typeface="Times New Roman" panose="02020603050405020304" pitchFamily="18" charset="0"/>
                <a:ea typeface="宋体" panose="02010600030101010101" pitchFamily="2" charset="-122"/>
              </a:endParaRPr>
            </a:p>
            <a:p>
              <a:pPr algn="l"/>
              <a:endParaRPr lang="zh-CN" altLang="en-US" sz="800" dirty="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CB54027-451C-4E84-8A1B-FC2002556E69}"/>
                    </a:ext>
                  </a:extLst>
                </p:cNvPr>
                <p:cNvSpPr/>
                <p:nvPr/>
              </p:nvSpPr>
              <p:spPr>
                <a:xfrm>
                  <a:off x="5813230" y="4104392"/>
                  <a:ext cx="2592285" cy="2082365"/>
                </a:xfrm>
                <a:prstGeom prst="rect">
                  <a:avLst/>
                </a:prstGeom>
                <a:solidFill>
                  <a:srgbClr val="FCFDFE"/>
                </a:solidFill>
                <a:ln>
                  <a:noFill/>
                </a:ln>
              </p:spPr>
              <p:txBody>
                <a:bodyPr wrap="none">
                  <a:no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 </m:t>
                        </m:r>
                      </m:oMath>
                    </m:oMathPara>
                  </a14:m>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b="1" dirty="0"/>
                </a:p>
              </p:txBody>
            </p:sp>
          </mc:Choice>
          <mc:Fallback xmlns="">
            <p:sp>
              <p:nvSpPr>
                <p:cNvPr id="6" name="矩形 5">
                  <a:extLst>
                    <a:ext uri="{FF2B5EF4-FFF2-40B4-BE49-F238E27FC236}">
                      <a16:creationId xmlns:a16="http://schemas.microsoft.com/office/drawing/2014/main" id="{DCB54027-451C-4E84-8A1B-FC2002556E69}"/>
                    </a:ext>
                  </a:extLst>
                </p:cNvPr>
                <p:cNvSpPr>
                  <a:spLocks noRot="1" noChangeAspect="1" noMove="1" noResize="1" noEditPoints="1" noAdjustHandles="1" noChangeArrowheads="1" noChangeShapeType="1" noTextEdit="1"/>
                </p:cNvSpPr>
                <p:nvPr/>
              </p:nvSpPr>
              <p:spPr>
                <a:xfrm>
                  <a:off x="5813230" y="4104392"/>
                  <a:ext cx="2592285" cy="2082365"/>
                </a:xfrm>
                <a:prstGeom prst="rect">
                  <a:avLst/>
                </a:prstGeom>
                <a:blipFill>
                  <a:blip r:embed="rId5"/>
                  <a:stretch>
                    <a:fillRect/>
                  </a:stretch>
                </a:blipFill>
                <a:ln>
                  <a:noFill/>
                </a:ln>
              </p:spPr>
              <p:txBody>
                <a:bodyPr/>
                <a:lstStyle/>
                <a:p>
                  <a:r>
                    <a:rPr lang="zh-CN" altLang="en-US">
                      <a:noFill/>
                    </a:rPr>
                    <a:t> </a:t>
                  </a:r>
                </a:p>
              </p:txBody>
            </p:sp>
          </mc:Fallback>
        </mc:AlternateContent>
      </p:grpSp>
      <p:sp>
        <p:nvSpPr>
          <p:cNvPr id="18" name="对话气泡: 圆角矩形 17">
            <a:extLst>
              <a:ext uri="{FF2B5EF4-FFF2-40B4-BE49-F238E27FC236}">
                <a16:creationId xmlns:a16="http://schemas.microsoft.com/office/drawing/2014/main" id="{F4CB70BC-ED96-4A27-AD31-AC76C534A830}"/>
              </a:ext>
            </a:extLst>
          </p:cNvPr>
          <p:cNvSpPr/>
          <p:nvPr/>
        </p:nvSpPr>
        <p:spPr>
          <a:xfrm>
            <a:off x="564617" y="5784805"/>
            <a:ext cx="1161468" cy="578882"/>
          </a:xfrm>
          <a:prstGeom prst="wedgeRoundRectCallout">
            <a:avLst>
              <a:gd name="adj1" fmla="val 103563"/>
              <a:gd name="adj2" fmla="val 26174"/>
              <a:gd name="adj3" fmla="val 16667"/>
            </a:avLst>
          </a:prstGeom>
          <a:solidFill>
            <a:srgbClr val="FFC000"/>
          </a:solidFill>
          <a:ln>
            <a:noFill/>
          </a:ln>
        </p:spPr>
        <p:txBody>
          <a:bodyPr wrap="square" rtlCol="0" anchor="ctr">
            <a:spAutoFit/>
          </a:bodyPr>
          <a:lstStyle/>
          <a:p>
            <a:r>
              <a:rPr lang="en-US" altLang="zh-CN" sz="1400" dirty="0">
                <a:latin typeface="Times New Roman" panose="02020603050405020304" pitchFamily="18" charset="0"/>
              </a:rPr>
              <a:t>Pre-noise </a:t>
            </a:r>
          </a:p>
          <a:p>
            <a:r>
              <a:rPr lang="en-US" altLang="zh-CN" sz="1400" dirty="0">
                <a:latin typeface="Times New Roman" panose="02020603050405020304" pitchFamily="18" charset="0"/>
              </a:rPr>
              <a:t>computation</a:t>
            </a:r>
          </a:p>
        </p:txBody>
      </p:sp>
      <p:sp>
        <p:nvSpPr>
          <p:cNvPr id="11" name="矩形 10">
            <a:extLst>
              <a:ext uri="{FF2B5EF4-FFF2-40B4-BE49-F238E27FC236}">
                <a16:creationId xmlns:a16="http://schemas.microsoft.com/office/drawing/2014/main" id="{8569920D-DC97-4F1A-997B-FC17C8155BDC}"/>
              </a:ext>
            </a:extLst>
          </p:cNvPr>
          <p:cNvSpPr/>
          <p:nvPr/>
        </p:nvSpPr>
        <p:spPr>
          <a:xfrm>
            <a:off x="1931984" y="4316911"/>
            <a:ext cx="1127848" cy="1781150"/>
          </a:xfrm>
          <a:prstGeom prst="rect">
            <a:avLst/>
          </a:prstGeom>
          <a:solidFill>
            <a:schemeClr val="accent6">
              <a:alpha val="20000"/>
            </a:scheme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5164AE8D-B5EB-4402-992A-FC96E9F2DCAF}"/>
              </a:ext>
            </a:extLst>
          </p:cNvPr>
          <p:cNvSpPr/>
          <p:nvPr/>
        </p:nvSpPr>
        <p:spPr>
          <a:xfrm>
            <a:off x="3563888" y="4315873"/>
            <a:ext cx="1152127" cy="178115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902D4BD2-77A6-40BC-BFBB-41DBCD8E8DFA}"/>
              </a:ext>
            </a:extLst>
          </p:cNvPr>
          <p:cNvSpPr/>
          <p:nvPr/>
        </p:nvSpPr>
        <p:spPr>
          <a:xfrm>
            <a:off x="4987077" y="6097023"/>
            <a:ext cx="258395" cy="214967"/>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3" name="对话气泡: 圆角矩形 22">
            <a:extLst>
              <a:ext uri="{FF2B5EF4-FFF2-40B4-BE49-F238E27FC236}">
                <a16:creationId xmlns:a16="http://schemas.microsoft.com/office/drawing/2014/main" id="{4FA4B440-5EE0-4DBC-A8B9-8D3F9E731C83}"/>
              </a:ext>
            </a:extLst>
          </p:cNvPr>
          <p:cNvSpPr/>
          <p:nvPr/>
        </p:nvSpPr>
        <p:spPr>
          <a:xfrm>
            <a:off x="5813230" y="5784805"/>
            <a:ext cx="1161468" cy="578882"/>
          </a:xfrm>
          <a:prstGeom prst="wedgeRoundRectCallout">
            <a:avLst>
              <a:gd name="adj1" fmla="val -183389"/>
              <a:gd name="adj2" fmla="val 27650"/>
              <a:gd name="adj3" fmla="val 16667"/>
            </a:avLst>
          </a:prstGeom>
          <a:solidFill>
            <a:srgbClr val="FFC000"/>
          </a:solidFill>
          <a:ln>
            <a:noFill/>
          </a:ln>
        </p:spPr>
        <p:txBody>
          <a:bodyPr wrap="square" rtlCol="0" anchor="ctr">
            <a:spAutoFit/>
          </a:bodyPr>
          <a:lstStyle/>
          <a:p>
            <a:r>
              <a:rPr lang="en-US" altLang="zh-CN" sz="1400" dirty="0">
                <a:latin typeface="Times New Roman" panose="02020603050405020304" pitchFamily="18" charset="0"/>
              </a:rPr>
              <a:t>Subsequent computation</a:t>
            </a:r>
          </a:p>
        </p:txBody>
      </p:sp>
      <p:pic>
        <p:nvPicPr>
          <p:cNvPr id="26" name="图片 25">
            <a:extLst>
              <a:ext uri="{FF2B5EF4-FFF2-40B4-BE49-F238E27FC236}">
                <a16:creationId xmlns:a16="http://schemas.microsoft.com/office/drawing/2014/main" id="{0AA08FB1-DF76-49DA-9750-C3D13A6149BC}"/>
              </a:ext>
            </a:extLst>
          </p:cNvPr>
          <p:cNvPicPr>
            <a:picLocks noChangeAspect="1"/>
          </p:cNvPicPr>
          <p:nvPr/>
        </p:nvPicPr>
        <p:blipFill rotWithShape="1">
          <a:blip r:embed="rId4"/>
          <a:srcRect l="59178" t="84816" r="37659" b="6150"/>
          <a:stretch/>
        </p:blipFill>
        <p:spPr>
          <a:xfrm>
            <a:off x="5254387" y="6077426"/>
            <a:ext cx="239213" cy="259550"/>
          </a:xfrm>
          <a:prstGeom prst="rect">
            <a:avLst/>
          </a:prstGeom>
        </p:spPr>
      </p:pic>
      <mc:AlternateContent xmlns:mc="http://schemas.openxmlformats.org/markup-compatibility/2006" xmlns:a14="http://schemas.microsoft.com/office/drawing/2010/main">
        <mc:Choice Requires="a14">
          <p:sp>
            <p:nvSpPr>
              <p:cNvPr id="30" name="对话气泡: 圆角矩形 29">
                <a:extLst>
                  <a:ext uri="{FF2B5EF4-FFF2-40B4-BE49-F238E27FC236}">
                    <a16:creationId xmlns:a16="http://schemas.microsoft.com/office/drawing/2014/main" id="{9714C399-12A7-4C35-9274-5A55F56CBF9A}"/>
                  </a:ext>
                </a:extLst>
              </p:cNvPr>
              <p:cNvSpPr/>
              <p:nvPr/>
            </p:nvSpPr>
            <p:spPr>
              <a:xfrm>
                <a:off x="5372331" y="2492896"/>
                <a:ext cx="3384376" cy="3997474"/>
              </a:xfrm>
              <a:prstGeom prst="wedgeRoundRectCallout">
                <a:avLst>
                  <a:gd name="adj1" fmla="val 22858"/>
                  <a:gd name="adj2" fmla="val -53735"/>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300"/>
                  </a:spcAft>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Sensitivity : the maximum change in output that can be produced by a change in the input.</a:t>
                </a:r>
              </a:p>
              <a:p>
                <a:pPr>
                  <a:spcAft>
                    <a:spcPts val="300"/>
                  </a:spcAft>
                </a:pPr>
                <a14:m>
                  <m:oMathPara xmlns:m="http://schemas.openxmlformats.org/officeDocument/2006/math">
                    <m:oMathParaPr>
                      <m:jc m:val="centerGroup"/>
                    </m:oMathParaPr>
                    <m:oMath xmlns:m="http://schemas.openxmlformats.org/officeDocument/2006/math">
                      <m:sSub>
                        <m:sSubPr>
                          <m:ctrlPr>
                            <a:rPr lang="en-US" altLang="zh-CN" sz="1400" i="1">
                              <a:solidFill>
                                <a:schemeClr val="tx1"/>
                              </a:solidFill>
                              <a:latin typeface="Cambria Math" panose="02040503050406030204" pitchFamily="18" charset="0"/>
                              <a:ea typeface="微软雅黑" panose="020B0503020204020204" pitchFamily="34" charset="-122"/>
                            </a:rPr>
                          </m:ctrlPr>
                        </m:sSubPr>
                        <m:e>
                          <m:r>
                            <m:rPr>
                              <m:nor/>
                            </m:rPr>
                            <a:rPr lang="en-US" altLang="zh-CN" sz="1400" dirty="0">
                              <a:solidFill>
                                <a:schemeClr val="tx1"/>
                              </a:solidFill>
                              <a:latin typeface="Times New Roman" panose="02020603050405020304" pitchFamily="18" charset="0"/>
                              <a:ea typeface="微软雅黑" panose="020B0503020204020204" pitchFamily="34" charset="-122"/>
                            </a:rPr>
                            <m:t>Δ</m:t>
                          </m:r>
                        </m:e>
                        <m:sub>
                          <m:r>
                            <a:rPr lang="en-US" altLang="zh-CN" sz="1400" i="1" dirty="0">
                              <a:solidFill>
                                <a:schemeClr val="tx1"/>
                              </a:solidFill>
                              <a:latin typeface="Cambria Math" panose="02040503050406030204" pitchFamily="18" charset="0"/>
                              <a:ea typeface="微软雅黑" panose="020B0503020204020204" pitchFamily="34" charset="-122"/>
                            </a:rPr>
                            <m:t>𝑝</m:t>
                          </m:r>
                          <m:r>
                            <a:rPr lang="en-US" altLang="zh-CN" sz="1400" i="1" dirty="0">
                              <a:solidFill>
                                <a:schemeClr val="tx1"/>
                              </a:solidFill>
                              <a:latin typeface="Cambria Math" panose="02040503050406030204" pitchFamily="18" charset="0"/>
                              <a:ea typeface="微软雅黑" panose="020B0503020204020204" pitchFamily="34" charset="-122"/>
                            </a:rPr>
                            <m:t>,</m:t>
                          </m:r>
                          <m:r>
                            <a:rPr lang="en-US" altLang="zh-CN" sz="1400" i="1" dirty="0">
                              <a:solidFill>
                                <a:schemeClr val="tx1"/>
                              </a:solidFill>
                              <a:latin typeface="Cambria Math" panose="02040503050406030204" pitchFamily="18" charset="0"/>
                              <a:ea typeface="微软雅黑" panose="020B0503020204020204" pitchFamily="34" charset="-122"/>
                            </a:rPr>
                            <m:t>𝑞</m:t>
                          </m:r>
                        </m:sub>
                      </m:sSub>
                      <m:r>
                        <a:rPr lang="en-US" altLang="zh-CN" sz="1400" i="1" dirty="0">
                          <a:solidFill>
                            <a:schemeClr val="tx1"/>
                          </a:solidFill>
                          <a:latin typeface="Cambria Math" panose="02040503050406030204" pitchFamily="18" charset="0"/>
                          <a:ea typeface="微软雅黑" panose="020B0503020204020204" pitchFamily="34" charset="-122"/>
                        </a:rPr>
                        <m:t>=</m:t>
                      </m:r>
                      <m:func>
                        <m:funcPr>
                          <m:ctrlPr>
                            <a:rPr lang="en-US" altLang="zh-CN" sz="1400" i="1">
                              <a:solidFill>
                                <a:schemeClr val="tx1"/>
                              </a:solidFill>
                              <a:latin typeface="Cambria Math" panose="02040503050406030204" pitchFamily="18" charset="0"/>
                            </a:rPr>
                          </m:ctrlPr>
                        </m:funcPr>
                        <m:fName>
                          <m:limLow>
                            <m:limLowPr>
                              <m:ctrlPr>
                                <a:rPr lang="en-US" altLang="zh-CN" sz="1400" i="1">
                                  <a:solidFill>
                                    <a:schemeClr val="tx1"/>
                                  </a:solidFill>
                                  <a:latin typeface="Cambria Math" panose="02040503050406030204" pitchFamily="18" charset="0"/>
                                </a:rPr>
                              </m:ctrlPr>
                            </m:limLowPr>
                            <m:e>
                              <m:r>
                                <m:rPr>
                                  <m:sty m:val="p"/>
                                </m:rPr>
                                <a:rPr lang="en-US" altLang="zh-CN" sz="1400">
                                  <a:solidFill>
                                    <a:schemeClr val="tx1"/>
                                  </a:solidFill>
                                  <a:latin typeface="Cambria Math" panose="02040503050406030204" pitchFamily="18" charset="0"/>
                                </a:rPr>
                                <m:t>max</m:t>
                              </m:r>
                            </m:e>
                            <m:lim>
                              <m:r>
                                <a:rPr lang="en-US" altLang="zh-CN" sz="1400" b="0" i="1" smtClean="0">
                                  <a:solidFill>
                                    <a:schemeClr val="tx1"/>
                                  </a:solidFill>
                                  <a:latin typeface="Cambria Math" panose="02040503050406030204" pitchFamily="18" charset="0"/>
                                </a:rPr>
                                <m:t>𝑆</m:t>
                              </m:r>
                              <m:r>
                                <a:rPr lang="en-US" altLang="zh-CN" sz="1400" i="1" smtClean="0">
                                  <a:solidFill>
                                    <a:schemeClr val="tx1"/>
                                  </a:solidFill>
                                  <a:latin typeface="Cambria Math" panose="02040503050406030204" pitchFamily="18" charset="0"/>
                                </a:rPr>
                                <m:t>𝑥</m:t>
                              </m:r>
                              <m:r>
                                <a:rPr lang="en-US" altLang="zh-CN" sz="1400" i="1" smtClean="0">
                                  <a:solidFill>
                                    <a:schemeClr val="tx1"/>
                                  </a:solidFill>
                                  <a:latin typeface="Cambria Math" panose="02040503050406030204" pitchFamily="18" charset="0"/>
                                </a:rPr>
                                <m:t>,</m:t>
                              </m:r>
                              <m:sSup>
                                <m:sSupPr>
                                  <m:ctrlPr>
                                    <a:rPr lang="en-US" altLang="zh-CN" sz="1400" i="1" smtClean="0">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rPr>
                                    <m:t>𝑥</m:t>
                                  </m:r>
                                </m:e>
                                <m:sup>
                                  <m:r>
                                    <a:rPr lang="en-US" altLang="zh-CN" sz="1400" i="1">
                                      <a:solidFill>
                                        <a:schemeClr val="tx1"/>
                                      </a:solidFill>
                                      <a:latin typeface="Cambria Math" panose="02040503050406030204" pitchFamily="18" charset="0"/>
                                    </a:rPr>
                                    <m:t>′</m:t>
                                  </m:r>
                                </m:sup>
                              </m:sSup>
                              <m:r>
                                <a:rPr lang="en-US" altLang="zh-CN" sz="140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r>
                                <a:rPr lang="en-US" altLang="zh-CN" sz="1400" i="1">
                                  <a:solidFill>
                                    <a:schemeClr val="tx1"/>
                                  </a:solidFill>
                                  <a:latin typeface="Cambria Math" panose="02040503050406030204" pitchFamily="18" charset="0"/>
                                  <a:ea typeface="Cambria Math" panose="02040503050406030204" pitchFamily="18" charset="0"/>
                                </a:rPr>
                                <m:t>≠</m:t>
                              </m:r>
                              <m:sSup>
                                <m:sSupPr>
                                  <m:ctrlPr>
                                    <a:rPr lang="en-US" altLang="zh-CN" sz="1400" i="1">
                                      <a:solidFill>
                                        <a:schemeClr val="tx1"/>
                                      </a:solidFill>
                                      <a:latin typeface="Cambria Math" panose="02040503050406030204" pitchFamily="18" charset="0"/>
                                      <a:ea typeface="Cambria Math" panose="02040503050406030204" pitchFamily="18" charset="0"/>
                                    </a:rPr>
                                  </m:ctrlPr>
                                </m:sSupPr>
                                <m:e>
                                  <m:r>
                                    <a:rPr lang="en-US" altLang="zh-CN" sz="1400" i="1">
                                      <a:solidFill>
                                        <a:schemeClr val="tx1"/>
                                      </a:solidFill>
                                      <a:latin typeface="Cambria Math" panose="02040503050406030204" pitchFamily="18" charset="0"/>
                                      <a:ea typeface="Cambria Math" panose="02040503050406030204" pitchFamily="18" charset="0"/>
                                    </a:rPr>
                                    <m:t>𝑥</m:t>
                                  </m:r>
                                </m:e>
                                <m:sup>
                                  <m:r>
                                    <a:rPr lang="en-US" altLang="zh-CN" sz="1400" i="1">
                                      <a:solidFill>
                                        <a:schemeClr val="tx1"/>
                                      </a:solidFill>
                                      <a:latin typeface="Cambria Math" panose="02040503050406030204" pitchFamily="18" charset="0"/>
                                      <a:ea typeface="Cambria Math" panose="02040503050406030204" pitchFamily="18" charset="0"/>
                                    </a:rPr>
                                    <m:t>′</m:t>
                                  </m:r>
                                </m:sup>
                              </m:sSup>
                            </m:lim>
                          </m:limLow>
                        </m:fName>
                        <m:e>
                          <m:f>
                            <m:fPr>
                              <m:ctrlPr>
                                <a:rPr lang="en-US" altLang="zh-CN" sz="1400" i="1">
                                  <a:solidFill>
                                    <a:schemeClr val="tx1"/>
                                  </a:solidFill>
                                  <a:latin typeface="Cambria Math" panose="02040503050406030204" pitchFamily="18" charset="0"/>
                                </a:rPr>
                              </m:ctrlPr>
                            </m:fPr>
                            <m:num>
                              <m:sSub>
                                <m:sSubPr>
                                  <m:ctrlPr>
                                    <a:rPr lang="en-US" altLang="zh-CN" sz="1400" i="1">
                                      <a:solidFill>
                                        <a:schemeClr val="tx1"/>
                                      </a:solidFill>
                                      <a:latin typeface="Cambria Math" panose="02040503050406030204" pitchFamily="18" charset="0"/>
                                    </a:rPr>
                                  </m:ctrlPr>
                                </m:sSubPr>
                                <m:e>
                                  <m:d>
                                    <m:dPr>
                                      <m:begChr m:val="|"/>
                                      <m:endChr m:val="|"/>
                                      <m:ctrlPr>
                                        <a:rPr lang="en-US" altLang="zh-CN" sz="1400" i="1">
                                          <a:solidFill>
                                            <a:schemeClr val="tx1"/>
                                          </a:solidFill>
                                          <a:latin typeface="Cambria Math" panose="02040503050406030204" pitchFamily="18" charset="0"/>
                                        </a:rPr>
                                      </m:ctrlPr>
                                    </m:dPr>
                                    <m:e>
                                      <m:d>
                                        <m:dPr>
                                          <m:begChr m:val="|"/>
                                          <m:endChr m:val="|"/>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𝑔</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𝑥</m:t>
                                              </m:r>
                                            </m:e>
                                          </m:d>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𝑔</m:t>
                                          </m:r>
                                          <m:d>
                                            <m:dPr>
                                              <m:ctrlPr>
                                                <a:rPr lang="en-US" altLang="zh-CN" sz="1400" i="1">
                                                  <a:solidFill>
                                                    <a:schemeClr val="tx1"/>
                                                  </a:solidFill>
                                                  <a:latin typeface="Cambria Math" panose="02040503050406030204" pitchFamily="18" charset="0"/>
                                                </a:rPr>
                                              </m:ctrlPr>
                                            </m:dPr>
                                            <m:e>
                                              <m:sSup>
                                                <m:sSupPr>
                                                  <m:ctrlPr>
                                                    <a:rPr lang="en-US" altLang="zh-CN" sz="1400" i="1">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rPr>
                                                    <m:t>𝑥</m:t>
                                                  </m:r>
                                                </m:e>
                                                <m:sup>
                                                  <m:r>
                                                    <a:rPr lang="en-US" altLang="zh-CN" sz="1400" i="1">
                                                      <a:solidFill>
                                                        <a:schemeClr val="tx1"/>
                                                      </a:solidFill>
                                                      <a:latin typeface="Cambria Math" panose="02040503050406030204" pitchFamily="18" charset="0"/>
                                                    </a:rPr>
                                                    <m:t>′</m:t>
                                                  </m:r>
                                                </m:sup>
                                              </m:sSup>
                                            </m:e>
                                          </m:d>
                                        </m:e>
                                      </m:d>
                                    </m:e>
                                  </m:d>
                                </m:e>
                                <m:sub>
                                  <m:r>
                                    <a:rPr lang="en-US" altLang="zh-CN" sz="1400" i="1">
                                      <a:solidFill>
                                        <a:schemeClr val="tx1"/>
                                      </a:solidFill>
                                      <a:latin typeface="Cambria Math" panose="02040503050406030204" pitchFamily="18" charset="0"/>
                                    </a:rPr>
                                    <m:t>𝑞</m:t>
                                  </m:r>
                                </m:sub>
                              </m:sSub>
                            </m:num>
                            <m:den>
                              <m:sSub>
                                <m:sSubPr>
                                  <m:ctrlPr>
                                    <a:rPr lang="en-US" altLang="zh-CN" sz="1400" i="1">
                                      <a:solidFill>
                                        <a:schemeClr val="tx1"/>
                                      </a:solidFill>
                                      <a:latin typeface="Cambria Math" panose="02040503050406030204" pitchFamily="18" charset="0"/>
                                    </a:rPr>
                                  </m:ctrlPr>
                                </m:sSubPr>
                                <m:e>
                                  <m:d>
                                    <m:dPr>
                                      <m:begChr m:val="|"/>
                                      <m:endChr m:val="|"/>
                                      <m:ctrlPr>
                                        <a:rPr lang="en-US" altLang="zh-CN" sz="1400" i="1">
                                          <a:solidFill>
                                            <a:schemeClr val="tx1"/>
                                          </a:solidFill>
                                          <a:latin typeface="Cambria Math" panose="02040503050406030204" pitchFamily="18" charset="0"/>
                                        </a:rPr>
                                      </m:ctrlPr>
                                    </m:dPr>
                                    <m:e>
                                      <m:d>
                                        <m:dPr>
                                          <m:begChr m:val="|"/>
                                          <m:endChr m:val="|"/>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𝑥</m:t>
                                          </m:r>
                                          <m:r>
                                            <a:rPr lang="en-US" altLang="zh-CN" sz="1400" i="1">
                                              <a:solidFill>
                                                <a:schemeClr val="tx1"/>
                                              </a:solidFill>
                                              <a:latin typeface="Cambria Math" panose="02040503050406030204" pitchFamily="18" charset="0"/>
                                            </a:rPr>
                                            <m:t>−</m:t>
                                          </m:r>
                                          <m:sSup>
                                            <m:sSupPr>
                                              <m:ctrlPr>
                                                <a:rPr lang="en-US" altLang="zh-CN" sz="1400" i="1">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rPr>
                                                <m:t>𝑥</m:t>
                                              </m:r>
                                            </m:e>
                                            <m:sup>
                                              <m:r>
                                                <a:rPr lang="en-US" altLang="zh-CN" sz="1400" i="1">
                                                  <a:solidFill>
                                                    <a:schemeClr val="tx1"/>
                                                  </a:solidFill>
                                                  <a:latin typeface="Cambria Math" panose="02040503050406030204" pitchFamily="18" charset="0"/>
                                                </a:rPr>
                                                <m:t>′</m:t>
                                              </m:r>
                                            </m:sup>
                                          </m:sSup>
                                        </m:e>
                                      </m:d>
                                    </m:e>
                                  </m:d>
                                </m:e>
                                <m:sub>
                                  <m:r>
                                    <a:rPr lang="en-US" altLang="zh-CN" sz="1400" i="1">
                                      <a:solidFill>
                                        <a:schemeClr val="tx1"/>
                                      </a:solidFill>
                                      <a:latin typeface="Cambria Math" panose="02040503050406030204" pitchFamily="18" charset="0"/>
                                    </a:rPr>
                                    <m:t>𝑝</m:t>
                                  </m:r>
                                </m:sub>
                              </m:sSub>
                            </m:den>
                          </m:f>
                        </m:e>
                      </m:func>
                    </m:oMath>
                  </m:oMathPara>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spcAft>
                    <a:spcPts val="300"/>
                  </a:spcAft>
                  <a:buFont typeface="Wingdings" panose="05000000000000000000" pitchFamily="2" charset="2"/>
                  <a:buChar char="ü"/>
                </a:pPr>
                <a:r>
                  <a:rPr lang="en-US" altLang="zh-CN" sz="1400" dirty="0">
                    <a:solidFill>
                      <a:schemeClr val="tx1"/>
                    </a:solidFill>
                    <a:latin typeface="Times New Roman" panose="02020603050405020304" pitchFamily="18" charset="0"/>
                    <a:ea typeface="微软雅黑" panose="020B0503020204020204" pitchFamily="34" charset="-122"/>
                  </a:rPr>
                  <a:t>Transform </a:t>
                </a:r>
                <a:r>
                  <a:rPr lang="en-US" altLang="zh-CN" sz="1400" dirty="0">
                    <a:solidFill>
                      <a:schemeClr val="tx1"/>
                    </a:solidFill>
                    <a:latin typeface="Times New Roman" panose="02020603050405020304" pitchFamily="18" charset="0"/>
                    <a:cs typeface="Times New Roman" panose="02020603050405020304" pitchFamily="18" charset="0"/>
                  </a:rPr>
                  <a:t>Reason: </a:t>
                </a:r>
              </a:p>
              <a:p>
                <a:pPr marL="284400" indent="-284400">
                  <a:spcAft>
                    <a:spcPts val="300"/>
                  </a:spcAft>
                </a:pPr>
                <a:r>
                  <a:rPr lang="en-US" altLang="zh-CN" sz="1400" dirty="0">
                    <a:solidFill>
                      <a:schemeClr val="tx1"/>
                    </a:solidFill>
                    <a:latin typeface="Times New Roman" panose="02020603050405020304" pitchFamily="18" charset="0"/>
                    <a:cs typeface="Times New Roman" panose="02020603050405020304" pitchFamily="18" charset="0"/>
                  </a:rPr>
                  <a:t>	Training procedure will enlarge the sensitivity </a:t>
                </a:r>
                <a14:m>
                  <m:oMath xmlns:m="http://schemas.openxmlformats.org/officeDocument/2006/math">
                    <m:sSub>
                      <m:sSubPr>
                        <m:ctrlPr>
                          <a:rPr lang="en-US" altLang="zh-CN" sz="1400" i="1" smtClean="0">
                            <a:solidFill>
                              <a:schemeClr val="tx1"/>
                            </a:solidFill>
                            <a:latin typeface="Cambria Math" panose="02040503050406030204" pitchFamily="18" charset="0"/>
                            <a:ea typeface="微软雅黑" panose="020B0503020204020204" pitchFamily="34" charset="-122"/>
                          </a:rPr>
                        </m:ctrlPr>
                      </m:sSubPr>
                      <m:e>
                        <m:r>
                          <m:rPr>
                            <m:nor/>
                          </m:rPr>
                          <a:rPr lang="en-US" altLang="zh-CN" sz="1400" dirty="0">
                            <a:solidFill>
                              <a:schemeClr val="tx1"/>
                            </a:solidFill>
                            <a:latin typeface="Times New Roman" panose="02020603050405020304" pitchFamily="18" charset="0"/>
                            <a:ea typeface="微软雅黑" panose="020B0503020204020204" pitchFamily="34" charset="-122"/>
                          </a:rPr>
                          <m:t>Δ</m:t>
                        </m:r>
                      </m:e>
                      <m:sub>
                        <m:r>
                          <a:rPr lang="en-US" altLang="zh-CN" sz="1400" b="0" i="1" dirty="0" smtClean="0">
                            <a:solidFill>
                              <a:schemeClr val="tx1"/>
                            </a:solidFill>
                            <a:latin typeface="Cambria Math" panose="02040503050406030204" pitchFamily="18" charset="0"/>
                            <a:ea typeface="微软雅黑" panose="020B0503020204020204" pitchFamily="34" charset="-122"/>
                          </a:rPr>
                          <m:t>𝑝</m:t>
                        </m:r>
                        <m:r>
                          <a:rPr lang="en-US" altLang="zh-CN" sz="1400" b="0" i="1" dirty="0" smtClean="0">
                            <a:solidFill>
                              <a:schemeClr val="tx1"/>
                            </a:solidFill>
                            <a:latin typeface="Cambria Math" panose="02040503050406030204" pitchFamily="18" charset="0"/>
                            <a:ea typeface="微软雅黑" panose="020B0503020204020204" pitchFamily="34" charset="-122"/>
                          </a:rPr>
                          <m:t>,</m:t>
                        </m:r>
                        <m:r>
                          <a:rPr lang="en-US" altLang="zh-CN" sz="1400" b="0" i="1" dirty="0" smtClean="0">
                            <a:solidFill>
                              <a:schemeClr val="tx1"/>
                            </a:solidFill>
                            <a:latin typeface="Cambria Math" panose="02040503050406030204" pitchFamily="18" charset="0"/>
                            <a:ea typeface="微软雅黑" panose="020B0503020204020204" pitchFamily="34" charset="-122"/>
                          </a:rPr>
                          <m:t>𝑞</m:t>
                        </m:r>
                      </m:sub>
                    </m:sSub>
                    <m:r>
                      <a:rPr lang="en-US" altLang="zh-CN" sz="1400" i="1">
                        <a:solidFill>
                          <a:schemeClr val="tx1"/>
                        </a:solidFill>
                        <a:latin typeface="Cambria Math" panose="02040503050406030204" pitchFamily="18" charset="0"/>
                        <a:ea typeface="微软雅黑" panose="020B0503020204020204" pitchFamily="34" charset="-122"/>
                      </a:rPr>
                      <m:t> </m:t>
                    </m:r>
                  </m:oMath>
                </a14:m>
                <a:r>
                  <a:rPr lang="en-US" altLang="zh-CN" sz="1400" dirty="0">
                    <a:solidFill>
                      <a:schemeClr val="tx1"/>
                    </a:solidFill>
                    <a:latin typeface="Times New Roman" panose="02020603050405020304" pitchFamily="18" charset="0"/>
                    <a:cs typeface="Times New Roman" panose="02020603050405020304" pitchFamily="18" charset="0"/>
                  </a:rPr>
                  <a:t>of the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𝑔</m:t>
                    </m:r>
                  </m:oMath>
                </a14:m>
                <a:r>
                  <a:rPr lang="en-US" altLang="zh-CN" sz="1400" dirty="0">
                    <a:solidFill>
                      <a:schemeClr val="tx1"/>
                    </a:solidFill>
                    <a:latin typeface="Times New Roman" panose="02020603050405020304" pitchFamily="18" charset="0"/>
                    <a:cs typeface="Times New Roman" panose="02020603050405020304" pitchFamily="18" charset="0"/>
                  </a:rPr>
                  <a:t>, voiding the DP guarantees.</a:t>
                </a:r>
              </a:p>
              <a:p>
                <a:pPr marL="285750" indent="-285750">
                  <a:spcAft>
                    <a:spcPts val="300"/>
                  </a:spcAft>
                  <a:buFont typeface="Wingdings" panose="05000000000000000000" pitchFamily="2" charset="2"/>
                  <a:buChar char="ü"/>
                </a:pPr>
                <a:r>
                  <a:rPr lang="en-US" altLang="zh-CN" sz="1400" dirty="0">
                    <a:solidFill>
                      <a:schemeClr val="tx1"/>
                    </a:solidFill>
                    <a:latin typeface="Times New Roman" panose="02020603050405020304" pitchFamily="18" charset="0"/>
                    <a:ea typeface="微软雅黑" panose="020B0503020204020204" pitchFamily="34" charset="-122"/>
                  </a:rPr>
                  <a:t>Transform </a:t>
                </a:r>
                <a:r>
                  <a:rPr lang="en-US" altLang="zh-CN" sz="1400" dirty="0">
                    <a:solidFill>
                      <a:schemeClr val="tx1"/>
                    </a:solidFill>
                    <a:latin typeface="Times New Roman" panose="02020603050405020304" pitchFamily="18" charset="0"/>
                    <a:cs typeface="Times New Roman" panose="02020603050405020304" pitchFamily="18" charset="0"/>
                  </a:rPr>
                  <a:t>Purpose: </a:t>
                </a:r>
              </a:p>
              <a:p>
                <a:pPr marL="284400" indent="-284400">
                  <a:spcAft>
                    <a:spcPts val="300"/>
                  </a:spcAft>
                </a:pPr>
                <a:r>
                  <a:rPr lang="en-US" altLang="zh-CN" sz="1400" dirty="0">
                    <a:solidFill>
                      <a:schemeClr val="tx1"/>
                    </a:solidFill>
                    <a:latin typeface="Times New Roman" panose="02020603050405020304" pitchFamily="18" charset="0"/>
                    <a:cs typeface="Times New Roman" panose="02020603050405020304" pitchFamily="18" charset="0"/>
                  </a:rPr>
                  <a:t>	Keep </a:t>
                </a:r>
                <a14:m>
                  <m:oMath xmlns:m="http://schemas.openxmlformats.org/officeDocument/2006/math">
                    <m:r>
                      <a:rPr lang="en-US" altLang="zh-CN" sz="1400" dirty="0">
                        <a:solidFill>
                          <a:schemeClr val="tx1"/>
                        </a:solidFill>
                        <a:latin typeface="Cambria Math" panose="02040503050406030204" pitchFamily="18" charset="0"/>
                        <a:cs typeface="Times New Roman" panose="02020603050405020304" pitchFamily="18" charset="0"/>
                      </a:rPr>
                      <m:t>𝑔</m:t>
                    </m:r>
                  </m:oMath>
                </a14:m>
                <a:r>
                  <a:rPr lang="en-US" altLang="zh-CN" sz="1400" dirty="0">
                    <a:solidFill>
                      <a:schemeClr val="tx1"/>
                    </a:solidFill>
                    <a:latin typeface="Times New Roman" panose="02020603050405020304" pitchFamily="18" charset="0"/>
                    <a:cs typeface="Times New Roman" panose="02020603050405020304" pitchFamily="18" charset="0"/>
                  </a:rPr>
                  <a:t>’s sensitivity </a:t>
                </a:r>
                <a14:m>
                  <m:oMath xmlns:m="http://schemas.openxmlformats.org/officeDocument/2006/math">
                    <m:sSub>
                      <m:sSubPr>
                        <m:ctrlPr>
                          <a:rPr lang="en-US" altLang="zh-CN" sz="1400" i="1" smtClean="0">
                            <a:solidFill>
                              <a:schemeClr val="tx1"/>
                            </a:solidFill>
                            <a:latin typeface="Cambria Math" panose="02040503050406030204" pitchFamily="18" charset="0"/>
                            <a:ea typeface="微软雅黑" panose="020B0503020204020204" pitchFamily="34" charset="-122"/>
                          </a:rPr>
                        </m:ctrlPr>
                      </m:sSubPr>
                      <m:e>
                        <m:r>
                          <m:rPr>
                            <m:nor/>
                          </m:rPr>
                          <a:rPr lang="en-US" altLang="zh-CN" sz="1400" dirty="0">
                            <a:solidFill>
                              <a:schemeClr val="tx1"/>
                            </a:solidFill>
                            <a:latin typeface="Times New Roman" panose="02020603050405020304" pitchFamily="18" charset="0"/>
                            <a:ea typeface="微软雅黑" panose="020B0503020204020204" pitchFamily="34" charset="-122"/>
                          </a:rPr>
                          <m:t>Δ</m:t>
                        </m:r>
                      </m:e>
                      <m:sub>
                        <m:r>
                          <a:rPr lang="en-US" altLang="zh-CN" sz="1400" i="1" dirty="0">
                            <a:solidFill>
                              <a:schemeClr val="tx1"/>
                            </a:solidFill>
                            <a:latin typeface="Cambria Math" panose="02040503050406030204" pitchFamily="18" charset="0"/>
                            <a:ea typeface="微软雅黑" panose="020B0503020204020204" pitchFamily="34" charset="-122"/>
                          </a:rPr>
                          <m:t>𝑝</m:t>
                        </m:r>
                        <m:r>
                          <a:rPr lang="en-US" altLang="zh-CN" sz="1400" i="1" dirty="0">
                            <a:solidFill>
                              <a:schemeClr val="tx1"/>
                            </a:solidFill>
                            <a:latin typeface="Cambria Math" panose="02040503050406030204" pitchFamily="18" charset="0"/>
                            <a:ea typeface="微软雅黑" panose="020B0503020204020204" pitchFamily="34" charset="-122"/>
                          </a:rPr>
                          <m:t>,</m:t>
                        </m:r>
                        <m:r>
                          <a:rPr lang="en-US" altLang="zh-CN" sz="1400" i="1" dirty="0">
                            <a:solidFill>
                              <a:schemeClr val="tx1"/>
                            </a:solidFill>
                            <a:latin typeface="Cambria Math" panose="02040503050406030204" pitchFamily="18" charset="0"/>
                            <a:ea typeface="微软雅黑" panose="020B0503020204020204" pitchFamily="34" charset="-122"/>
                          </a:rPr>
                          <m:t>𝑞</m:t>
                        </m:r>
                      </m:sub>
                    </m:sSub>
                  </m:oMath>
                </a14:m>
                <a:r>
                  <a:rPr lang="en-US" altLang="zh-CN" sz="1400" dirty="0">
                    <a:solidFill>
                      <a:schemeClr val="tx1"/>
                    </a:solidFill>
                    <a:latin typeface="Times New Roman" panose="02020603050405020304" pitchFamily="18" charset="0"/>
                    <a:cs typeface="Times New Roman" panose="02020603050405020304" pitchFamily="18" charset="0"/>
                  </a:rPr>
                  <a:t> constant (eg. </a:t>
                </a:r>
                <a14:m>
                  <m:oMath xmlns:m="http://schemas.openxmlformats.org/officeDocument/2006/math">
                    <m:r>
                      <m:rPr>
                        <m:sty m:val="p"/>
                      </m:rPr>
                      <a:rPr lang="en-US" altLang="zh-CN" sz="1400" dirty="0">
                        <a:solidFill>
                          <a:schemeClr val="tx1"/>
                        </a:solidFill>
                        <a:latin typeface="Cambria Math" panose="02040503050406030204" pitchFamily="18" charset="0"/>
                        <a:ea typeface="微软雅黑" panose="020B0503020204020204" pitchFamily="34" charset="-122"/>
                      </a:rPr>
                      <m:t>Δ</m:t>
                    </m:r>
                    <m:r>
                      <a:rPr lang="en-US" altLang="zh-CN" sz="1400" i="1" dirty="0">
                        <a:solidFill>
                          <a:schemeClr val="tx1"/>
                        </a:solidFill>
                        <a:latin typeface="Cambria Math" panose="02040503050406030204" pitchFamily="18" charset="0"/>
                        <a:ea typeface="微软雅黑" panose="020B0503020204020204" pitchFamily="34" charset="-122"/>
                      </a:rPr>
                      <m:t>≤1</m:t>
                    </m:r>
                  </m:oMath>
                </a14:m>
                <a:r>
                  <a:rPr lang="en-US" altLang="zh-CN" sz="1400" dirty="0">
                    <a:solidFill>
                      <a:schemeClr val="tx1"/>
                    </a:solidFill>
                    <a:latin typeface="Times New Roman" panose="02020603050405020304" pitchFamily="18" charset="0"/>
                    <a:cs typeface="Times New Roman" panose="02020603050405020304" pitchFamily="18" charset="0"/>
                  </a:rPr>
                  <a:t>) during training.  </a:t>
                </a:r>
              </a:p>
              <a:p>
                <a:pPr marL="285750" indent="-285750">
                  <a:spcAft>
                    <a:spcPts val="300"/>
                  </a:spcAft>
                  <a:buFont typeface="Wingdings" panose="05000000000000000000" pitchFamily="2" charset="2"/>
                  <a:buChar char="ü"/>
                </a:pPr>
                <a:r>
                  <a:rPr lang="en-US" altLang="zh-CN" sz="1400" dirty="0">
                    <a:solidFill>
                      <a:schemeClr val="tx1"/>
                    </a:solidFill>
                    <a:latin typeface="Times New Roman" panose="02020603050405020304" pitchFamily="18" charset="0"/>
                    <a:ea typeface="微软雅黑" panose="020B0503020204020204" pitchFamily="34" charset="-122"/>
                  </a:rPr>
                  <a:t>Transform </a:t>
                </a:r>
                <a:r>
                  <a:rPr lang="en-US" altLang="zh-CN" sz="1400" dirty="0">
                    <a:solidFill>
                      <a:schemeClr val="tx1"/>
                    </a:solidFill>
                    <a:latin typeface="Times New Roman" panose="02020603050405020304" pitchFamily="18" charset="0"/>
                    <a:cs typeface="Times New Roman" panose="02020603050405020304" pitchFamily="18" charset="0"/>
                  </a:rPr>
                  <a:t>Ways:</a:t>
                </a:r>
              </a:p>
              <a:p>
                <a:pPr marL="342900" indent="-342900">
                  <a:spcAft>
                    <a:spcPts val="300"/>
                  </a:spcAft>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panose="020B0503020204020204" pitchFamily="34" charset="-122"/>
                  </a:rPr>
                  <a:t>For </a:t>
                </a:r>
                <a14:m>
                  <m:oMath xmlns:m="http://schemas.openxmlformats.org/officeDocument/2006/math">
                    <m:sSub>
                      <m:sSubPr>
                        <m:ctrlPr>
                          <a:rPr lang="en-US" altLang="zh-CN" sz="1400" i="1">
                            <a:solidFill>
                              <a:schemeClr val="tx1"/>
                            </a:solidFill>
                            <a:latin typeface="Cambria Math" panose="02040503050406030204" pitchFamily="18" charset="0"/>
                            <a:ea typeface="微软雅黑" panose="020B0503020204020204" pitchFamily="34" charset="-122"/>
                          </a:rPr>
                        </m:ctrlPr>
                      </m:sSubPr>
                      <m:e>
                        <m:r>
                          <m:rPr>
                            <m:nor/>
                          </m:rPr>
                          <a:rPr lang="en-US" altLang="zh-CN" sz="1400" dirty="0">
                            <a:solidFill>
                              <a:schemeClr val="tx1"/>
                            </a:solidFill>
                            <a:latin typeface="Times New Roman" panose="02020603050405020304" pitchFamily="18" charset="0"/>
                            <a:ea typeface="微软雅黑" panose="020B0503020204020204" pitchFamily="34" charset="-122"/>
                          </a:rPr>
                          <m:t>Δ</m:t>
                        </m:r>
                      </m:e>
                      <m:sub>
                        <m:r>
                          <a:rPr lang="en-US" altLang="zh-CN" sz="1400" i="1" dirty="0">
                            <a:solidFill>
                              <a:schemeClr val="tx1"/>
                            </a:solidFill>
                            <a:latin typeface="Cambria Math" panose="02040503050406030204" pitchFamily="18" charset="0"/>
                            <a:ea typeface="微软雅黑" panose="020B0503020204020204" pitchFamily="34" charset="-122"/>
                          </a:rPr>
                          <m:t>1</m:t>
                        </m:r>
                        <m:r>
                          <a:rPr lang="en-US" altLang="zh-CN" sz="1400" i="1">
                            <a:solidFill>
                              <a:schemeClr val="tx1"/>
                            </a:solidFill>
                            <a:latin typeface="Cambria Math" panose="02040503050406030204" pitchFamily="18" charset="0"/>
                            <a:ea typeface="微软雅黑" panose="020B0503020204020204" pitchFamily="34" charset="-122"/>
                          </a:rPr>
                          <m:t>,1</m:t>
                        </m:r>
                      </m:sub>
                    </m:sSub>
                    <m:r>
                      <a:rPr lang="en-US" altLang="zh-CN" sz="1400" i="1">
                        <a:solidFill>
                          <a:schemeClr val="tx1"/>
                        </a:solidFill>
                        <a:latin typeface="Cambria Math" panose="02040503050406030204" pitchFamily="18" charset="0"/>
                        <a:ea typeface="微软雅黑" panose="020B0503020204020204" pitchFamily="34" charset="-122"/>
                      </a:rPr>
                      <m:t>,</m:t>
                    </m:r>
                    <m:sSub>
                      <m:sSubPr>
                        <m:ctrlPr>
                          <a:rPr lang="en-US" altLang="zh-CN" sz="1400" i="1">
                            <a:solidFill>
                              <a:schemeClr val="tx1"/>
                            </a:solidFill>
                            <a:latin typeface="Cambria Math" panose="02040503050406030204" pitchFamily="18" charset="0"/>
                            <a:ea typeface="微软雅黑" panose="020B0503020204020204" pitchFamily="34" charset="-122"/>
                          </a:rPr>
                        </m:ctrlPr>
                      </m:sSubPr>
                      <m:e>
                        <m:r>
                          <m:rPr>
                            <m:nor/>
                          </m:rPr>
                          <a:rPr lang="en-US" altLang="zh-CN" sz="1400" dirty="0">
                            <a:solidFill>
                              <a:schemeClr val="tx1"/>
                            </a:solidFill>
                            <a:latin typeface="Times New Roman" panose="02020603050405020304" pitchFamily="18" charset="0"/>
                            <a:ea typeface="微软雅黑" panose="020B0503020204020204" pitchFamily="34" charset="-122"/>
                          </a:rPr>
                          <m:t>Δ</m:t>
                        </m:r>
                      </m:e>
                      <m:sub>
                        <m:r>
                          <a:rPr lang="en-US" altLang="zh-CN" sz="1400" i="1" dirty="0">
                            <a:solidFill>
                              <a:schemeClr val="tx1"/>
                            </a:solidFill>
                            <a:latin typeface="Cambria Math" panose="02040503050406030204" pitchFamily="18" charset="0"/>
                            <a:ea typeface="微软雅黑" panose="020B0503020204020204" pitchFamily="34" charset="-122"/>
                          </a:rPr>
                          <m:t>1</m:t>
                        </m:r>
                        <m:r>
                          <a:rPr lang="en-US" altLang="zh-CN" sz="1400" i="1">
                            <a:solidFill>
                              <a:schemeClr val="tx1"/>
                            </a:solidFill>
                            <a:latin typeface="Cambria Math" panose="02040503050406030204" pitchFamily="18" charset="0"/>
                            <a:ea typeface="微软雅黑" panose="020B0503020204020204" pitchFamily="34" charset="-122"/>
                          </a:rPr>
                          <m:t>,2</m:t>
                        </m:r>
                      </m:sub>
                    </m:sSub>
                    <m:r>
                      <a:rPr lang="en-US" altLang="zh-CN" sz="1400" i="1">
                        <a:solidFill>
                          <a:schemeClr val="tx1"/>
                        </a:solidFill>
                        <a:latin typeface="Cambria Math" panose="02040503050406030204" pitchFamily="18" charset="0"/>
                        <a:ea typeface="微软雅黑" panose="020B0503020204020204" pitchFamily="34" charset="-122"/>
                      </a:rPr>
                      <m:t>,</m:t>
                    </m:r>
                    <m:sSub>
                      <m:sSubPr>
                        <m:ctrlPr>
                          <a:rPr lang="en-US" altLang="zh-CN" sz="1400" i="1">
                            <a:solidFill>
                              <a:schemeClr val="tx1"/>
                            </a:solidFill>
                            <a:latin typeface="Cambria Math" panose="02040503050406030204" pitchFamily="18" charset="0"/>
                            <a:ea typeface="微软雅黑" panose="020B0503020204020204" pitchFamily="34" charset="-122"/>
                          </a:rPr>
                        </m:ctrlPr>
                      </m:sSubPr>
                      <m:e>
                        <m:r>
                          <m:rPr>
                            <m:nor/>
                          </m:rPr>
                          <a:rPr lang="en-US" altLang="zh-CN" sz="1400" dirty="0">
                            <a:solidFill>
                              <a:schemeClr val="tx1"/>
                            </a:solidFill>
                            <a:latin typeface="Times New Roman" panose="02020603050405020304" pitchFamily="18" charset="0"/>
                            <a:ea typeface="微软雅黑" panose="020B0503020204020204" pitchFamily="34" charset="-122"/>
                          </a:rPr>
                          <m:t>Δ</m:t>
                        </m:r>
                      </m:e>
                      <m:sub>
                        <m:r>
                          <a:rPr lang="en-US" altLang="zh-CN" sz="1400" i="1" dirty="0">
                            <a:solidFill>
                              <a:schemeClr val="tx1"/>
                            </a:solidFill>
                            <a:latin typeface="Cambria Math" panose="02040503050406030204" pitchFamily="18" charset="0"/>
                            <a:ea typeface="微软雅黑" panose="020B0503020204020204" pitchFamily="34" charset="-122"/>
                          </a:rPr>
                          <m:t>∞</m:t>
                        </m:r>
                        <m:r>
                          <a:rPr lang="en-US" altLang="zh-CN" sz="1400" i="1">
                            <a:solidFill>
                              <a:schemeClr val="tx1"/>
                            </a:solidFill>
                            <a:latin typeface="Cambria Math" panose="02040503050406030204" pitchFamily="18" charset="0"/>
                            <a:ea typeface="微软雅黑" panose="020B0503020204020204" pitchFamily="34" charset="-122"/>
                          </a:rPr>
                          <m:t>,∞</m:t>
                        </m:r>
                      </m:sub>
                    </m:sSub>
                  </m:oMath>
                </a14:m>
                <a:r>
                  <a:rPr lang="en-US" altLang="zh-CN" sz="1400" dirty="0">
                    <a:solidFill>
                      <a:schemeClr val="tx1"/>
                    </a:solidFill>
                    <a:latin typeface="Times New Roman" panose="02020603050405020304" pitchFamily="18" charset="0"/>
                    <a:ea typeface="微软雅黑" panose="020B0503020204020204" pitchFamily="34" charset="-122"/>
                  </a:rPr>
                  <a:t>:	SGD.</a:t>
                </a:r>
              </a:p>
              <a:p>
                <a:pPr marL="342900" indent="-342900">
                  <a:spcAft>
                    <a:spcPts val="300"/>
                  </a:spcAft>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panose="020B0503020204020204" pitchFamily="34" charset="-122"/>
                  </a:rPr>
                  <a:t>For </a:t>
                </a:r>
                <a14:m>
                  <m:oMath xmlns:m="http://schemas.openxmlformats.org/officeDocument/2006/math">
                    <m:sSub>
                      <m:sSubPr>
                        <m:ctrlPr>
                          <a:rPr lang="en-US" altLang="zh-CN" sz="1400" i="1">
                            <a:solidFill>
                              <a:schemeClr val="tx1"/>
                            </a:solidFill>
                            <a:latin typeface="Cambria Math" panose="02040503050406030204" pitchFamily="18" charset="0"/>
                            <a:ea typeface="微软雅黑" panose="020B0503020204020204" pitchFamily="34" charset="-122"/>
                          </a:rPr>
                        </m:ctrlPr>
                      </m:sSubPr>
                      <m:e>
                        <m:r>
                          <m:rPr>
                            <m:nor/>
                          </m:rPr>
                          <a:rPr lang="en-US" altLang="zh-CN" sz="1400" dirty="0">
                            <a:solidFill>
                              <a:schemeClr val="tx1"/>
                            </a:solidFill>
                            <a:latin typeface="Times New Roman" panose="02020603050405020304" pitchFamily="18" charset="0"/>
                            <a:ea typeface="微软雅黑" panose="020B0503020204020204" pitchFamily="34" charset="-122"/>
                          </a:rPr>
                          <m:t>Δ</m:t>
                        </m:r>
                      </m:e>
                      <m:sub>
                        <m:r>
                          <a:rPr lang="en-US" altLang="zh-CN" sz="1400" i="1" dirty="0">
                            <a:solidFill>
                              <a:schemeClr val="tx1"/>
                            </a:solidFill>
                            <a:latin typeface="Cambria Math" panose="02040503050406030204" pitchFamily="18" charset="0"/>
                            <a:ea typeface="微软雅黑" panose="020B0503020204020204" pitchFamily="34" charset="-122"/>
                          </a:rPr>
                          <m:t>2</m:t>
                        </m:r>
                        <m:r>
                          <a:rPr lang="en-US" altLang="zh-CN" sz="1400" i="1">
                            <a:solidFill>
                              <a:schemeClr val="tx1"/>
                            </a:solidFill>
                            <a:latin typeface="Cambria Math" panose="02040503050406030204" pitchFamily="18" charset="0"/>
                            <a:ea typeface="微软雅黑" panose="020B0503020204020204" pitchFamily="34" charset="-122"/>
                          </a:rPr>
                          <m:t>,2</m:t>
                        </m:r>
                      </m:sub>
                    </m:sSub>
                    <m:r>
                      <a:rPr lang="en-US" altLang="zh-CN" sz="1400" i="1">
                        <a:solidFill>
                          <a:schemeClr val="tx1"/>
                        </a:solidFill>
                        <a:latin typeface="Cambria Math" panose="02040503050406030204" pitchFamily="18" charset="0"/>
                        <a:ea typeface="微软雅黑" panose="020B0503020204020204" pitchFamily="34" charset="-122"/>
                      </a:rPr>
                      <m:t> </m:t>
                    </m:r>
                  </m:oMath>
                </a14:m>
                <a:r>
                  <a:rPr lang="en-US" altLang="zh-CN" sz="1400" dirty="0">
                    <a:solidFill>
                      <a:schemeClr val="tx1"/>
                    </a:solidFill>
                    <a:latin typeface="Times New Roman" panose="02020603050405020304" pitchFamily="18" charset="0"/>
                    <a:ea typeface="微软雅黑" panose="020B0503020204020204" pitchFamily="34" charset="-122"/>
                  </a:rPr>
                  <a:t>: projection after SGD.</a:t>
                </a:r>
                <a:endParaRPr lang="zh-CN"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0" name="对话气泡: 圆角矩形 29">
                <a:extLst>
                  <a:ext uri="{FF2B5EF4-FFF2-40B4-BE49-F238E27FC236}">
                    <a16:creationId xmlns:a16="http://schemas.microsoft.com/office/drawing/2014/main" id="{9714C399-12A7-4C35-9274-5A55F56CBF9A}"/>
                  </a:ext>
                </a:extLst>
              </p:cNvPr>
              <p:cNvSpPr>
                <a:spLocks noRot="1" noChangeAspect="1" noMove="1" noResize="1" noEditPoints="1" noAdjustHandles="1" noChangeArrowheads="1" noChangeShapeType="1" noTextEdit="1"/>
              </p:cNvSpPr>
              <p:nvPr/>
            </p:nvSpPr>
            <p:spPr>
              <a:xfrm>
                <a:off x="5372331" y="2492896"/>
                <a:ext cx="3384376" cy="3997474"/>
              </a:xfrm>
              <a:prstGeom prst="wedgeRoundRectCallout">
                <a:avLst>
                  <a:gd name="adj1" fmla="val 22858"/>
                  <a:gd name="adj2" fmla="val -53735"/>
                  <a:gd name="adj3" fmla="val 16667"/>
                </a:avLst>
              </a:prstGeom>
              <a:blipFill>
                <a:blip r:embed="rId6"/>
                <a:stretch>
                  <a:fillRect b="-146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171950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14</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21714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Training Procedure</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1 </a:t>
                </a:r>
                <a:r>
                  <a:rPr lang="en-US" altLang="zh-CN" sz="2000" dirty="0">
                    <a:latin typeface="Times New Roman" panose="02020603050405020304" pitchFamily="18" charset="0"/>
                    <a:ea typeface="微软雅黑" panose="020B0503020204020204" pitchFamily="34" charset="-122"/>
                  </a:rPr>
                  <a:t>Transform </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ea typeface="微软雅黑" panose="020B0503020204020204" pitchFamily="34" charset="-122"/>
                  </a:rPr>
                  <a:t> into another function </a:t>
                </a:r>
                <a14:m>
                  <m:oMath xmlns:m="http://schemas.openxmlformats.org/officeDocument/2006/math">
                    <m:acc>
                      <m:accPr>
                        <m:chr m:val="̃"/>
                        <m:ctrlPr>
                          <a:rPr lang="en-US" altLang="zh-CN" sz="2000" i="1" dirty="0">
                            <a:latin typeface="Cambria Math" panose="02040503050406030204" pitchFamily="18" charset="0"/>
                            <a:ea typeface="微软雅黑" panose="020B0503020204020204" pitchFamily="34" charset="-122"/>
                          </a:rPr>
                        </m:ctrlPr>
                      </m:accPr>
                      <m:e>
                        <m:r>
                          <a:rPr lang="zh-CN" altLang="en-US" sz="2000" i="1" dirty="0">
                            <a:latin typeface="Cambria Math" panose="02040503050406030204" pitchFamily="18" charset="0"/>
                            <a:ea typeface="微软雅黑" panose="020B0503020204020204" pitchFamily="34" charset="-122"/>
                          </a:rPr>
                          <m:t>𝑔</m:t>
                        </m:r>
                      </m:e>
                    </m:acc>
                  </m:oMath>
                </a14:m>
                <a:r>
                  <a:rPr lang="en-US" altLang="zh-CN" sz="2000" dirty="0">
                    <a:latin typeface="Times New Roman" panose="02020603050405020304" pitchFamily="18" charset="0"/>
                    <a:ea typeface="微软雅黑" panose="020B0503020204020204" pitchFamily="34" charset="-122"/>
                  </a:rPr>
                  <a:t> that has a </a:t>
                </a:r>
                <a:r>
                  <a:rPr lang="en-US" altLang="zh-CN" sz="2000" dirty="0">
                    <a:solidFill>
                      <a:srgbClr val="C00000"/>
                    </a:solidFill>
                    <a:latin typeface="Times New Roman" panose="02020603050405020304" pitchFamily="18" charset="0"/>
                    <a:ea typeface="微软雅黑" panose="020B0503020204020204" pitchFamily="34" charset="-122"/>
                  </a:rPr>
                  <a:t>fixed sensitivity </a:t>
                </a:r>
                <a14:m>
                  <m:oMath xmlns:m="http://schemas.openxmlformats.org/officeDocument/2006/math">
                    <m:r>
                      <m:rPr>
                        <m:sty m:val="p"/>
                      </m:rPr>
                      <a:rPr lang="en-US" altLang="zh-CN" sz="2000" dirty="0">
                        <a:latin typeface="Cambria Math" panose="02040503050406030204" pitchFamily="18" charset="0"/>
                        <a:ea typeface="微软雅黑" panose="020B0503020204020204" pitchFamily="34" charset="-122"/>
                      </a:rPr>
                      <m:t>Δ</m:t>
                    </m:r>
                    <m:r>
                      <a:rPr lang="en-US" altLang="zh-CN" sz="2000" i="1" dirty="0">
                        <a:latin typeface="Cambria Math" panose="02040503050406030204" pitchFamily="18" charset="0"/>
                        <a:ea typeface="微软雅黑" panose="020B0503020204020204" pitchFamily="34" charset="-122"/>
                      </a:rPr>
                      <m:t>≤1</m:t>
                    </m:r>
                  </m:oMath>
                </a14:m>
                <a:r>
                  <a:rPr lang="en-US" altLang="zh-CN" sz="2000" dirty="0">
                    <a:latin typeface="Times New Roman" panose="02020603050405020304" pitchFamily="18" charset="0"/>
                    <a:ea typeface="微软雅黑" panose="020B0503020204020204" pitchFamily="34" charset="-122"/>
                  </a:rPr>
                  <a:t> to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𝑙</m:t>
                        </m:r>
                      </m:e>
                      <m:sub>
                        <m:r>
                          <a:rPr lang="en-US" altLang="zh-CN" sz="2000" i="1" dirty="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changes 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2 </a:t>
                </a:r>
                <a:r>
                  <a:rPr lang="en-US" altLang="zh-CN" sz="2000" dirty="0">
                    <a:latin typeface="Times New Roman" panose="02020603050405020304" pitchFamily="18" charset="0"/>
                    <a:ea typeface="微软雅黑" panose="020B0503020204020204" pitchFamily="34" charset="-122"/>
                  </a:rPr>
                  <a:t>Add the noise layer to the output of </a:t>
                </a:r>
                <a14:m>
                  <m:oMath xmlns:m="http://schemas.openxmlformats.org/officeDocument/2006/math">
                    <m:acc>
                      <m:accPr>
                        <m:chr m:val="̃"/>
                        <m:ctrlPr>
                          <a:rPr lang="en-US" altLang="zh-CN" sz="2000" i="1" dirty="0">
                            <a:latin typeface="Cambria Math" panose="02040503050406030204" pitchFamily="18" charset="0"/>
                            <a:ea typeface="微软雅黑" panose="020B0503020204020204" pitchFamily="34" charset="-122"/>
                          </a:rPr>
                        </m:ctrlPr>
                      </m:accPr>
                      <m:e>
                        <m:r>
                          <a:rPr lang="zh-CN" altLang="en-US" sz="2000" i="1" dirty="0">
                            <a:latin typeface="Cambria Math" panose="02040503050406030204" pitchFamily="18" charset="0"/>
                            <a:ea typeface="微软雅黑" panose="020B0503020204020204" pitchFamily="34" charset="-122"/>
                          </a:rPr>
                          <m:t>𝑔</m:t>
                        </m:r>
                      </m:e>
                    </m:acc>
                  </m:oMath>
                </a14:m>
                <a:r>
                  <a:rPr lang="en-US" altLang="zh-CN" sz="2000" dirty="0">
                    <a:latin typeface="Times New Roman" panose="02020603050405020304" pitchFamily="18" charset="0"/>
                    <a:ea typeface="微软雅黑" panose="020B0503020204020204" pitchFamily="34" charset="-122"/>
                  </a:rPr>
                  <a:t> with a standard deviation scaled by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rPr>
                      <m:t>Δ</m:t>
                    </m:r>
                  </m:oMath>
                </a14:m>
                <a:r>
                  <a:rPr lang="en-US" altLang="zh-CN" sz="2000" dirty="0">
                    <a:latin typeface="Times New Roman" panose="02020603050405020304" pitchFamily="18" charset="0"/>
                    <a:ea typeface="微软雅黑" panose="020B0503020204020204" pitchFamily="34" charset="-122"/>
                  </a:rPr>
                  <a:t> and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𝐿</m:t>
                    </m:r>
                  </m:oMath>
                </a14:m>
                <a:r>
                  <a:rPr lang="en-US" altLang="zh-CN" sz="2000" dirty="0">
                    <a:latin typeface="Times New Roman" panose="02020603050405020304" pitchFamily="18" charset="0"/>
                    <a:ea typeface="微软雅黑" panose="020B0503020204020204" pitchFamily="34" charset="-122"/>
                  </a:rPr>
                  <a:t> to ensure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𝜖</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𝛿</m:t>
                    </m:r>
                    <m:r>
                      <a:rPr lang="en-US" altLang="zh-CN" sz="2000" i="1" dirty="0">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rPr>
                  <a:t>-PixelDP for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𝑙</m:t>
                        </m:r>
                      </m:e>
                      <m:sub>
                        <m:r>
                          <a:rPr lang="en-US" altLang="zh-CN" sz="2000" i="1" dirty="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changes of </a:t>
                </a:r>
                <a:r>
                  <a:rPr lang="en-US" altLang="zh-CN" sz="2000" dirty="0">
                    <a:solidFill>
                      <a:srgbClr val="0070C0"/>
                    </a:solidFill>
                    <a:latin typeface="Times New Roman" panose="02020603050405020304" pitchFamily="18" charset="0"/>
                    <a:ea typeface="微软雅黑" panose="020B0503020204020204" pitchFamily="34" charset="-122"/>
                  </a:rPr>
                  <a:t>size </a:t>
                </a:r>
                <a14:m>
                  <m:oMath xmlns:m="http://schemas.openxmlformats.org/officeDocument/2006/math">
                    <m:r>
                      <a:rPr lang="en-US" altLang="zh-CN" sz="2000" i="1" dirty="0">
                        <a:solidFill>
                          <a:srgbClr val="0070C0"/>
                        </a:solidFill>
                        <a:latin typeface="Cambria Math" panose="02040503050406030204" pitchFamily="18" charset="0"/>
                        <a:ea typeface="微软雅黑" panose="020B0503020204020204" pitchFamily="34" charset="-122"/>
                      </a:rPr>
                      <m:t>𝐿</m:t>
                    </m:r>
                  </m:oMath>
                </a14:m>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217145"/>
              </a:xfrm>
              <a:prstGeom prst="rect">
                <a:avLst/>
              </a:prstGeom>
              <a:blipFill>
                <a:blip r:embed="rId3"/>
                <a:stretch>
                  <a:fillRect l="-689" t="-1374"/>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7" name="组合 6">
            <a:extLst>
              <a:ext uri="{FF2B5EF4-FFF2-40B4-BE49-F238E27FC236}">
                <a16:creationId xmlns:a16="http://schemas.microsoft.com/office/drawing/2014/main" id="{0F22A257-5648-44B0-93AC-820F2E905A8E}"/>
              </a:ext>
            </a:extLst>
          </p:cNvPr>
          <p:cNvGrpSpPr/>
          <p:nvPr/>
        </p:nvGrpSpPr>
        <p:grpSpPr>
          <a:xfrm>
            <a:off x="755576" y="3641749"/>
            <a:ext cx="7649939" cy="2804558"/>
            <a:chOff x="755576" y="3641749"/>
            <a:chExt cx="7649939" cy="2804558"/>
          </a:xfrm>
        </p:grpSpPr>
        <p:pic>
          <p:nvPicPr>
            <p:cNvPr id="39" name="图片 38">
              <a:extLst>
                <a:ext uri="{FF2B5EF4-FFF2-40B4-BE49-F238E27FC236}">
                  <a16:creationId xmlns:a16="http://schemas.microsoft.com/office/drawing/2014/main" id="{1D0DD849-3E95-4D0A-924E-6DC895E2283C}"/>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40" name="矩形 39">
              <a:extLst>
                <a:ext uri="{FF2B5EF4-FFF2-40B4-BE49-F238E27FC236}">
                  <a16:creationId xmlns:a16="http://schemas.microsoft.com/office/drawing/2014/main" id="{A4020641-51C8-4331-A248-B9989B2F5EAA}"/>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3" name="矩形 42">
              <a:extLst>
                <a:ext uri="{FF2B5EF4-FFF2-40B4-BE49-F238E27FC236}">
                  <a16:creationId xmlns:a16="http://schemas.microsoft.com/office/drawing/2014/main" id="{437C5369-953A-48F9-9950-1B0A81AE808A}"/>
                </a:ext>
              </a:extLst>
            </p:cNvPr>
            <p:cNvSpPr/>
            <p:nvPr/>
          </p:nvSpPr>
          <p:spPr>
            <a:xfrm>
              <a:off x="6084293" y="6074246"/>
              <a:ext cx="791963" cy="338554"/>
            </a:xfrm>
            <a:prstGeom prst="rect">
              <a:avLst/>
            </a:prstGeom>
            <a:solidFill>
              <a:srgbClr val="FCFDFE"/>
            </a:solidFill>
            <a:ln>
              <a:solidFill>
                <a:srgbClr val="FCFDFE"/>
              </a:solidFill>
            </a:ln>
          </p:spPr>
          <p:txBody>
            <a:bodyPr wrap="square" rtlCol="0" anchor="ctr">
              <a:spAutoFit/>
            </a:bodyPr>
            <a:lstStyle/>
            <a:p>
              <a:pPr algn="l"/>
              <a:endParaRPr lang="en-US" altLang="zh-CN" sz="800" dirty="0">
                <a:latin typeface="Times New Roman" panose="02020603050405020304" pitchFamily="18" charset="0"/>
                <a:ea typeface="宋体" panose="02010600030101010101" pitchFamily="2" charset="-122"/>
              </a:endParaRPr>
            </a:p>
            <a:p>
              <a:pPr algn="l"/>
              <a:endParaRPr lang="zh-CN" altLang="en-US" sz="800" dirty="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CB54027-451C-4E84-8A1B-FC2002556E69}"/>
                    </a:ext>
                  </a:extLst>
                </p:cNvPr>
                <p:cNvSpPr/>
                <p:nvPr/>
              </p:nvSpPr>
              <p:spPr>
                <a:xfrm>
                  <a:off x="5813230" y="4104392"/>
                  <a:ext cx="2592285" cy="2082365"/>
                </a:xfrm>
                <a:prstGeom prst="rect">
                  <a:avLst/>
                </a:prstGeom>
                <a:solidFill>
                  <a:srgbClr val="FCFDFE"/>
                </a:solidFill>
                <a:ln>
                  <a:noFill/>
                </a:ln>
              </p:spPr>
              <p:txBody>
                <a:bodyPr wrap="none">
                  <a:no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 </m:t>
                        </m:r>
                      </m:oMath>
                    </m:oMathPara>
                  </a14:m>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b="1" dirty="0"/>
                </a:p>
              </p:txBody>
            </p:sp>
          </mc:Choice>
          <mc:Fallback xmlns="">
            <p:sp>
              <p:nvSpPr>
                <p:cNvPr id="6" name="矩形 5">
                  <a:extLst>
                    <a:ext uri="{FF2B5EF4-FFF2-40B4-BE49-F238E27FC236}">
                      <a16:creationId xmlns:a16="http://schemas.microsoft.com/office/drawing/2014/main" id="{DCB54027-451C-4E84-8A1B-FC2002556E69}"/>
                    </a:ext>
                  </a:extLst>
                </p:cNvPr>
                <p:cNvSpPr>
                  <a:spLocks noRot="1" noChangeAspect="1" noMove="1" noResize="1" noEditPoints="1" noAdjustHandles="1" noChangeArrowheads="1" noChangeShapeType="1" noTextEdit="1"/>
                </p:cNvSpPr>
                <p:nvPr/>
              </p:nvSpPr>
              <p:spPr>
                <a:xfrm>
                  <a:off x="5813230" y="4104392"/>
                  <a:ext cx="2592285" cy="2082365"/>
                </a:xfrm>
                <a:prstGeom prst="rect">
                  <a:avLst/>
                </a:prstGeom>
                <a:blipFill>
                  <a:blip r:embed="rId5"/>
                  <a:stretch>
                    <a:fillRect/>
                  </a:stretch>
                </a:blipFill>
                <a:ln>
                  <a:noFill/>
                </a:ln>
              </p:spPr>
              <p:txBody>
                <a:bodyPr/>
                <a:lstStyle/>
                <a:p>
                  <a:r>
                    <a:rPr lang="zh-CN" altLang="en-US">
                      <a:noFill/>
                    </a:rPr>
                    <a:t> </a:t>
                  </a:r>
                </a:p>
              </p:txBody>
            </p:sp>
          </mc:Fallback>
        </mc:AlternateContent>
      </p:grpSp>
      <p:sp>
        <p:nvSpPr>
          <p:cNvPr id="18" name="对话气泡: 圆角矩形 17">
            <a:extLst>
              <a:ext uri="{FF2B5EF4-FFF2-40B4-BE49-F238E27FC236}">
                <a16:creationId xmlns:a16="http://schemas.microsoft.com/office/drawing/2014/main" id="{F4CB70BC-ED96-4A27-AD31-AC76C534A830}"/>
              </a:ext>
            </a:extLst>
          </p:cNvPr>
          <p:cNvSpPr/>
          <p:nvPr/>
        </p:nvSpPr>
        <p:spPr>
          <a:xfrm>
            <a:off x="564617" y="5784805"/>
            <a:ext cx="1161468" cy="578882"/>
          </a:xfrm>
          <a:prstGeom prst="wedgeRoundRectCallout">
            <a:avLst>
              <a:gd name="adj1" fmla="val 103563"/>
              <a:gd name="adj2" fmla="val 26174"/>
              <a:gd name="adj3" fmla="val 16667"/>
            </a:avLst>
          </a:prstGeom>
          <a:solidFill>
            <a:srgbClr val="FFC000"/>
          </a:solidFill>
          <a:ln>
            <a:noFill/>
          </a:ln>
        </p:spPr>
        <p:txBody>
          <a:bodyPr wrap="square" rtlCol="0" anchor="ctr">
            <a:spAutoFit/>
          </a:bodyPr>
          <a:lstStyle/>
          <a:p>
            <a:r>
              <a:rPr lang="en-US" altLang="zh-CN" sz="1400" dirty="0">
                <a:latin typeface="Times New Roman" panose="02020603050405020304" pitchFamily="18" charset="0"/>
              </a:rPr>
              <a:t>Pre-noise </a:t>
            </a:r>
          </a:p>
          <a:p>
            <a:r>
              <a:rPr lang="en-US" altLang="zh-CN" sz="1400" dirty="0">
                <a:latin typeface="Times New Roman" panose="02020603050405020304" pitchFamily="18" charset="0"/>
              </a:rPr>
              <a:t>computation</a:t>
            </a:r>
          </a:p>
        </p:txBody>
      </p:sp>
      <p:sp>
        <p:nvSpPr>
          <p:cNvPr id="11" name="矩形 10">
            <a:extLst>
              <a:ext uri="{FF2B5EF4-FFF2-40B4-BE49-F238E27FC236}">
                <a16:creationId xmlns:a16="http://schemas.microsoft.com/office/drawing/2014/main" id="{8569920D-DC97-4F1A-997B-FC17C8155BDC}"/>
              </a:ext>
            </a:extLst>
          </p:cNvPr>
          <p:cNvSpPr/>
          <p:nvPr/>
        </p:nvSpPr>
        <p:spPr>
          <a:xfrm>
            <a:off x="1931984" y="4316911"/>
            <a:ext cx="1127848" cy="1781150"/>
          </a:xfrm>
          <a:prstGeom prst="rect">
            <a:avLst/>
          </a:prstGeom>
          <a:solidFill>
            <a:schemeClr val="accent6">
              <a:alpha val="20000"/>
            </a:scheme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5164AE8D-B5EB-4402-992A-FC96E9F2DCAF}"/>
              </a:ext>
            </a:extLst>
          </p:cNvPr>
          <p:cNvSpPr/>
          <p:nvPr/>
        </p:nvSpPr>
        <p:spPr>
          <a:xfrm>
            <a:off x="3563888" y="4315873"/>
            <a:ext cx="1152127" cy="178115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902D4BD2-77A6-40BC-BFBB-41DBCD8E8DFA}"/>
              </a:ext>
            </a:extLst>
          </p:cNvPr>
          <p:cNvSpPr/>
          <p:nvPr/>
        </p:nvSpPr>
        <p:spPr>
          <a:xfrm>
            <a:off x="4987077" y="6097023"/>
            <a:ext cx="258395" cy="214967"/>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3" name="对话气泡: 圆角矩形 22">
            <a:extLst>
              <a:ext uri="{FF2B5EF4-FFF2-40B4-BE49-F238E27FC236}">
                <a16:creationId xmlns:a16="http://schemas.microsoft.com/office/drawing/2014/main" id="{4FA4B440-5EE0-4DBC-A8B9-8D3F9E731C83}"/>
              </a:ext>
            </a:extLst>
          </p:cNvPr>
          <p:cNvSpPr/>
          <p:nvPr/>
        </p:nvSpPr>
        <p:spPr>
          <a:xfrm>
            <a:off x="5813230" y="5784805"/>
            <a:ext cx="1161468" cy="578882"/>
          </a:xfrm>
          <a:prstGeom prst="wedgeRoundRectCallout">
            <a:avLst>
              <a:gd name="adj1" fmla="val -183389"/>
              <a:gd name="adj2" fmla="val 27650"/>
              <a:gd name="adj3" fmla="val 16667"/>
            </a:avLst>
          </a:prstGeom>
          <a:solidFill>
            <a:srgbClr val="FFC000"/>
          </a:solidFill>
          <a:ln>
            <a:noFill/>
          </a:ln>
        </p:spPr>
        <p:txBody>
          <a:bodyPr wrap="square" rtlCol="0" anchor="ctr">
            <a:spAutoFit/>
          </a:bodyPr>
          <a:lstStyle/>
          <a:p>
            <a:r>
              <a:rPr lang="en-US" altLang="zh-CN" sz="1400" dirty="0">
                <a:latin typeface="Times New Roman" panose="02020603050405020304" pitchFamily="18" charset="0"/>
              </a:rPr>
              <a:t>Subsequent computation</a:t>
            </a:r>
          </a:p>
        </p:txBody>
      </p:sp>
      <p:pic>
        <p:nvPicPr>
          <p:cNvPr id="26" name="图片 25">
            <a:extLst>
              <a:ext uri="{FF2B5EF4-FFF2-40B4-BE49-F238E27FC236}">
                <a16:creationId xmlns:a16="http://schemas.microsoft.com/office/drawing/2014/main" id="{0AA08FB1-DF76-49DA-9750-C3D13A6149BC}"/>
              </a:ext>
            </a:extLst>
          </p:cNvPr>
          <p:cNvPicPr>
            <a:picLocks noChangeAspect="1"/>
          </p:cNvPicPr>
          <p:nvPr/>
        </p:nvPicPr>
        <p:blipFill rotWithShape="1">
          <a:blip r:embed="rId4"/>
          <a:srcRect l="59178" t="84816" r="37659" b="6150"/>
          <a:stretch/>
        </p:blipFill>
        <p:spPr>
          <a:xfrm>
            <a:off x="5254387" y="6077426"/>
            <a:ext cx="239213" cy="259550"/>
          </a:xfrm>
          <a:prstGeom prst="rect">
            <a:avLst/>
          </a:prstGeom>
        </p:spPr>
      </p:pic>
      <mc:AlternateContent xmlns:mc="http://schemas.openxmlformats.org/markup-compatibility/2006" xmlns:a14="http://schemas.microsoft.com/office/drawing/2010/main">
        <mc:Choice Requires="a14">
          <p:sp>
            <p:nvSpPr>
              <p:cNvPr id="27" name="对话气泡: 圆角矩形 26">
                <a:extLst>
                  <a:ext uri="{FF2B5EF4-FFF2-40B4-BE49-F238E27FC236}">
                    <a16:creationId xmlns:a16="http://schemas.microsoft.com/office/drawing/2014/main" id="{71C008C2-DFC9-4147-8FA0-A490B006675D}"/>
                  </a:ext>
                </a:extLst>
              </p:cNvPr>
              <p:cNvSpPr/>
              <p:nvPr/>
            </p:nvSpPr>
            <p:spPr>
              <a:xfrm>
                <a:off x="5821775" y="4581128"/>
                <a:ext cx="2781093" cy="685791"/>
              </a:xfrm>
              <a:prstGeom prst="wedgeRoundRectCallout">
                <a:avLst>
                  <a:gd name="adj1" fmla="val -66410"/>
                  <a:gd name="adj2" fmla="val 115401"/>
                  <a:gd name="adj3" fmla="val 16667"/>
                </a:avLst>
              </a:prstGeom>
              <a:solidFill>
                <a:srgbClr val="FFC000"/>
              </a:solidFill>
              <a:ln>
                <a:noFill/>
              </a:ln>
            </p:spPr>
            <p:txBody>
              <a:bodyPr wrap="squar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𝐴</m:t>
                          </m:r>
                        </m:e>
                        <m:sub>
                          <m:r>
                            <a:rPr lang="en-US" altLang="zh-CN" sz="1600" i="1">
                              <a:latin typeface="Cambria Math" panose="02040503050406030204" pitchFamily="18" charset="0"/>
                              <a:ea typeface="微软雅黑" panose="020B0503020204020204" pitchFamily="34" charset="-122"/>
                            </a:rPr>
                            <m:t>𝑄</m:t>
                          </m:r>
                        </m:sub>
                      </m:sSub>
                      <m:d>
                        <m:dPr>
                          <m:ctrlPr>
                            <a:rPr lang="en-US" altLang="zh-CN" sz="1600" i="1">
                              <a:latin typeface="Cambria Math" panose="02040503050406030204" pitchFamily="18" charset="0"/>
                              <a:cs typeface="Arial" panose="020B0604020202020204" pitchFamily="34" charset="0"/>
                            </a:rPr>
                          </m:ctrlPr>
                        </m:dPr>
                        <m:e>
                          <m:r>
                            <a:rPr lang="en-US" altLang="zh-CN" sz="1600" i="1">
                              <a:latin typeface="Cambria Math" panose="02040503050406030204" pitchFamily="18" charset="0"/>
                              <a:cs typeface="Arial" panose="020B0604020202020204" pitchFamily="34" charset="0"/>
                            </a:rPr>
                            <m:t>𝑥</m:t>
                          </m:r>
                        </m:e>
                      </m:d>
                      <m:r>
                        <a:rPr lang="pt-BR" altLang="zh-CN" sz="1600" i="1" dirty="0">
                          <a:latin typeface="Cambria Math" panose="02040503050406030204" pitchFamily="18" charset="0"/>
                          <a:ea typeface="微软雅黑" panose="020B0503020204020204" pitchFamily="34" charset="-122"/>
                        </a:rPr>
                        <m:t>=</m:t>
                      </m:r>
                      <m:r>
                        <a:rPr lang="pt-BR" altLang="zh-CN" sz="1600" i="1" dirty="0">
                          <a:latin typeface="Cambria Math" panose="02040503050406030204" pitchFamily="18" charset="0"/>
                          <a:ea typeface="微软雅黑" panose="020B0503020204020204" pitchFamily="34" charset="-122"/>
                        </a:rPr>
                        <m:t>h</m:t>
                      </m:r>
                      <m:r>
                        <a:rPr lang="pt-BR"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𝑔</m:t>
                      </m:r>
                      <m:d>
                        <m:dPr>
                          <m:ctrlPr>
                            <a:rPr lang="en-US" altLang="zh-CN" sz="1600" i="1" dirty="0">
                              <a:latin typeface="Cambria Math" panose="02040503050406030204" pitchFamily="18" charset="0"/>
                              <a:ea typeface="Cambria Math" panose="02040503050406030204" pitchFamily="18" charset="0"/>
                            </a:rPr>
                          </m:ctrlPr>
                        </m:dPr>
                        <m:e>
                          <m:r>
                            <a:rPr lang="en-US" altLang="zh-CN" sz="1600" i="1" dirty="0">
                              <a:latin typeface="Cambria Math" panose="02040503050406030204" pitchFamily="18" charset="0"/>
                              <a:ea typeface="Cambria Math" panose="02040503050406030204" pitchFamily="18" charset="0"/>
                            </a:rPr>
                            <m:t>𝑥</m:t>
                          </m:r>
                        </m:e>
                      </m:d>
                      <m:r>
                        <a:rPr lang="en-US" altLang="zh-CN" sz="1600" i="1" dirty="0">
                          <a:latin typeface="Cambria Math" panose="02040503050406030204" pitchFamily="18" charset="0"/>
                          <a:ea typeface="Cambria Math" panose="02040503050406030204" pitchFamily="18" charset="0"/>
                        </a:rPr>
                        <m:t>=</m:t>
                      </m:r>
                      <m:r>
                        <a:rPr lang="pt-BR" altLang="zh-CN" sz="1600" i="1" dirty="0">
                          <a:latin typeface="Cambria Math" panose="02040503050406030204" pitchFamily="18" charset="0"/>
                          <a:ea typeface="微软雅黑" panose="020B0503020204020204" pitchFamily="34" charset="-122"/>
                        </a:rPr>
                        <m:t>h</m:t>
                      </m:r>
                      <m:d>
                        <m:dPr>
                          <m:ctrlPr>
                            <a:rPr lang="pt-BR" altLang="zh-CN" sz="1600" i="1" dirty="0">
                              <a:latin typeface="Cambria Math" panose="02040503050406030204" pitchFamily="18" charset="0"/>
                              <a:ea typeface="微软雅黑" panose="020B0503020204020204" pitchFamily="34" charset="-122"/>
                            </a:rPr>
                          </m:ctrlPr>
                        </m:dPr>
                        <m:e>
                          <m:r>
                            <a:rPr lang="pt-BR" altLang="zh-CN" sz="1600" i="1" dirty="0">
                              <a:latin typeface="Cambria Math" panose="02040503050406030204" pitchFamily="18" charset="0"/>
                              <a:ea typeface="微软雅黑" panose="020B0503020204020204" pitchFamily="34" charset="-122"/>
                            </a:rPr>
                            <m:t>𝑔</m:t>
                          </m:r>
                          <m:d>
                            <m:dPr>
                              <m:ctrlPr>
                                <a:rPr lang="pt-BR" altLang="zh-CN" sz="1600" i="1" dirty="0">
                                  <a:latin typeface="Cambria Math" panose="02040503050406030204" pitchFamily="18" charset="0"/>
                                  <a:ea typeface="微软雅黑" panose="020B0503020204020204" pitchFamily="34" charset="-122"/>
                                </a:rPr>
                              </m:ctrlPr>
                            </m:dPr>
                            <m:e>
                              <m:r>
                                <a:rPr lang="pt-BR" altLang="zh-CN" sz="1600" i="1" dirty="0">
                                  <a:latin typeface="Cambria Math" panose="02040503050406030204" pitchFamily="18" charset="0"/>
                                  <a:ea typeface="微软雅黑" panose="020B0503020204020204" pitchFamily="34" charset="-122"/>
                                </a:rPr>
                                <m:t>𝑥</m:t>
                              </m:r>
                            </m:e>
                          </m:d>
                        </m:e>
                      </m:d>
                      <m:r>
                        <a:rPr lang="en-US" altLang="zh-CN" sz="1600" b="0" i="1" dirty="0" smtClean="0">
                          <a:latin typeface="Cambria Math" panose="02040503050406030204" pitchFamily="18" charset="0"/>
                          <a:ea typeface="微软雅黑" panose="020B0503020204020204" pitchFamily="34" charset="-122"/>
                        </a:rPr>
                        <m:t>=</m:t>
                      </m:r>
                      <m:r>
                        <a:rPr lang="pt-BR" altLang="zh-CN" sz="1600" i="1" dirty="0">
                          <a:latin typeface="Cambria Math" panose="02040503050406030204" pitchFamily="18" charset="0"/>
                          <a:ea typeface="微软雅黑" panose="020B0503020204020204" pitchFamily="34" charset="-122"/>
                        </a:rPr>
                        <m:t>h</m:t>
                      </m:r>
                      <m:r>
                        <a:rPr lang="pt-BR" altLang="zh-CN" sz="1600" i="1" dirty="0">
                          <a:latin typeface="Cambria Math" panose="02040503050406030204" pitchFamily="18" charset="0"/>
                          <a:ea typeface="微软雅黑" panose="020B0503020204020204" pitchFamily="34" charset="-122"/>
                        </a:rPr>
                        <m:t>(</m:t>
                      </m:r>
                      <m:acc>
                        <m:accPr>
                          <m:chr m:val="̃"/>
                          <m:ctrlPr>
                            <a:rPr lang="en-US" altLang="zh-CN" sz="1600" i="1">
                              <a:latin typeface="Cambria Math" panose="02040503050406030204" pitchFamily="18" charset="0"/>
                              <a:ea typeface="微软雅黑" panose="020B0503020204020204" pitchFamily="34" charset="-122"/>
                            </a:rPr>
                          </m:ctrlPr>
                        </m:accPr>
                        <m:e>
                          <m:r>
                            <a:rPr lang="en-US" altLang="zh-CN" sz="1600" i="1">
                              <a:latin typeface="Cambria Math" panose="02040503050406030204" pitchFamily="18" charset="0"/>
                              <a:ea typeface="微软雅黑" panose="020B0503020204020204" pitchFamily="34" charset="-122"/>
                            </a:rPr>
                            <m:t>𝑔</m:t>
                          </m:r>
                        </m:e>
                      </m:acc>
                      <m:r>
                        <a:rPr lang="pt-BR" altLang="zh-CN" sz="1600" i="1" dirty="0">
                          <a:latin typeface="Cambria Math" panose="02040503050406030204" pitchFamily="18" charset="0"/>
                          <a:ea typeface="微软雅黑" panose="020B0503020204020204" pitchFamily="34" charset="-122"/>
                        </a:rPr>
                        <m:t>(</m:t>
                      </m:r>
                      <m:r>
                        <a:rPr lang="pt-BR" altLang="zh-CN" sz="1600" i="1" dirty="0">
                          <a:latin typeface="Cambria Math" panose="02040503050406030204" pitchFamily="18" charset="0"/>
                          <a:ea typeface="微软雅黑" panose="020B0503020204020204" pitchFamily="34" charset="-122"/>
                        </a:rPr>
                        <m:t>𝑥</m:t>
                      </m:r>
                      <m:r>
                        <a:rPr lang="pt-BR" altLang="zh-CN" sz="1600" i="1" dirty="0">
                          <a:latin typeface="Cambria Math" panose="02040503050406030204" pitchFamily="18" charset="0"/>
                          <a:ea typeface="微软雅黑" panose="020B0503020204020204" pitchFamily="34" charset="-122"/>
                        </a:rPr>
                        <m:t>)+</m:t>
                      </m:r>
                      <m:r>
                        <a:rPr lang="pt-BR" altLang="zh-CN" sz="1600" i="1" dirty="0">
                          <a:latin typeface="Cambria Math" panose="02040503050406030204" pitchFamily="18" charset="0"/>
                          <a:ea typeface="微软雅黑" panose="020B0503020204020204" pitchFamily="34" charset="-122"/>
                        </a:rPr>
                        <m:t>𝑛𝑜𝑖𝑠𝑒</m:t>
                      </m:r>
                      <m:r>
                        <a:rPr lang="pt-BR" altLang="zh-CN" sz="1600" i="1" dirty="0">
                          <a:latin typeface="Cambria Math" panose="02040503050406030204" pitchFamily="18" charset="0"/>
                          <a:ea typeface="微软雅黑" panose="020B0503020204020204" pitchFamily="34" charset="-122"/>
                        </a:rPr>
                        <m:t>(</m:t>
                      </m:r>
                      <m:r>
                        <m:rPr>
                          <m:sty m:val="p"/>
                        </m:rPr>
                        <a:rPr lang="pt-BR" altLang="zh-CN" sz="1600" dirty="0">
                          <a:latin typeface="Cambria Math" panose="02040503050406030204" pitchFamily="18" charset="0"/>
                          <a:ea typeface="微软雅黑" panose="020B0503020204020204" pitchFamily="34" charset="-122"/>
                        </a:rPr>
                        <m:t>Δ</m:t>
                      </m:r>
                      <m:r>
                        <a:rPr lang="pt-BR" altLang="zh-CN" sz="1600" i="1" dirty="0">
                          <a:latin typeface="Cambria Math" panose="02040503050406030204" pitchFamily="18" charset="0"/>
                          <a:ea typeface="微软雅黑" panose="020B0503020204020204" pitchFamily="34" charset="-122"/>
                        </a:rPr>
                        <m:t>, </m:t>
                      </m:r>
                      <m:r>
                        <a:rPr lang="pt-BR" altLang="zh-CN" sz="1600" i="1" dirty="0">
                          <a:latin typeface="Cambria Math" panose="02040503050406030204" pitchFamily="18" charset="0"/>
                          <a:ea typeface="微软雅黑" panose="020B0503020204020204" pitchFamily="34" charset="-122"/>
                        </a:rPr>
                        <m:t>𝐿</m:t>
                      </m:r>
                      <m:r>
                        <a:rPr lang="pt-BR" altLang="zh-CN" sz="1600" i="1" dirty="0">
                          <a:latin typeface="Cambria Math" panose="02040503050406030204" pitchFamily="18" charset="0"/>
                          <a:ea typeface="微软雅黑" panose="020B0503020204020204" pitchFamily="34" charset="-122"/>
                        </a:rPr>
                        <m:t>, </m:t>
                      </m:r>
                      <m:r>
                        <a:rPr lang="en-US" altLang="zh-CN" sz="1600" i="1" dirty="0">
                          <a:latin typeface="Cambria Math" panose="02040503050406030204" pitchFamily="18" charset="0"/>
                          <a:ea typeface="微软雅黑" panose="020B0503020204020204" pitchFamily="34" charset="-122"/>
                        </a:rPr>
                        <m:t>𝜖</m:t>
                      </m:r>
                      <m:r>
                        <a:rPr lang="pt-BR" altLang="zh-CN" sz="1600" i="1" dirty="0">
                          <a:latin typeface="Cambria Math" panose="02040503050406030204" pitchFamily="18" charset="0"/>
                          <a:ea typeface="微软雅黑" panose="020B0503020204020204" pitchFamily="34" charset="-122"/>
                        </a:rPr>
                        <m:t>, </m:t>
                      </m:r>
                      <m:r>
                        <a:rPr lang="pt-BR" altLang="zh-CN" sz="1600" i="1" dirty="0">
                          <a:latin typeface="Cambria Math" panose="02040503050406030204" pitchFamily="18" charset="0"/>
                          <a:ea typeface="微软雅黑" panose="020B0503020204020204" pitchFamily="34" charset="-122"/>
                        </a:rPr>
                        <m:t>𝛿</m:t>
                      </m:r>
                      <m:r>
                        <a:rPr lang="pt-BR" altLang="zh-CN" sz="1600" i="1" dirty="0">
                          <a:latin typeface="Cambria Math" panose="02040503050406030204" pitchFamily="18" charset="0"/>
                          <a:ea typeface="微软雅黑" panose="020B0503020204020204" pitchFamily="34" charset="-122"/>
                        </a:rPr>
                        <m:t>))</m:t>
                      </m:r>
                    </m:oMath>
                  </m:oMathPara>
                </a14:m>
                <a:endParaRPr lang="zh-CN" altLang="en-US" sz="1600" dirty="0"/>
              </a:p>
            </p:txBody>
          </p:sp>
        </mc:Choice>
        <mc:Fallback xmlns="">
          <p:sp>
            <p:nvSpPr>
              <p:cNvPr id="27" name="对话气泡: 圆角矩形 26">
                <a:extLst>
                  <a:ext uri="{FF2B5EF4-FFF2-40B4-BE49-F238E27FC236}">
                    <a16:creationId xmlns:a16="http://schemas.microsoft.com/office/drawing/2014/main" id="{71C008C2-DFC9-4147-8FA0-A490B006675D}"/>
                  </a:ext>
                </a:extLst>
              </p:cNvPr>
              <p:cNvSpPr>
                <a:spLocks noRot="1" noChangeAspect="1" noMove="1" noResize="1" noEditPoints="1" noAdjustHandles="1" noChangeArrowheads="1" noChangeShapeType="1" noTextEdit="1"/>
              </p:cNvSpPr>
              <p:nvPr/>
            </p:nvSpPr>
            <p:spPr>
              <a:xfrm>
                <a:off x="5821775" y="4581128"/>
                <a:ext cx="2781093" cy="685791"/>
              </a:xfrm>
              <a:prstGeom prst="wedgeRoundRectCallout">
                <a:avLst>
                  <a:gd name="adj1" fmla="val -66410"/>
                  <a:gd name="adj2" fmla="val 115401"/>
                  <a:gd name="adj3" fmla="val 16667"/>
                </a:avLst>
              </a:prstGeom>
              <a:blipFill>
                <a:blip r:embed="rId7"/>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12661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15</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Architecture</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525406"/>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rPr>
                  <a:t>Sample a noise sample </a:t>
                </a:r>
                <a14:m>
                  <m:oMath xmlns:m="http://schemas.openxmlformats.org/officeDocument/2006/math">
                    <m:r>
                      <a:rPr lang="en-US" altLang="zh-CN" sz="2000" i="1" dirty="0">
                        <a:solidFill>
                          <a:srgbClr val="0070C0"/>
                        </a:solidFill>
                        <a:latin typeface="Cambria Math" panose="02040503050406030204" pitchFamily="18" charset="0"/>
                        <a:cs typeface="Times New Roman" panose="02020603050405020304" pitchFamily="18" charset="0"/>
                      </a:rPr>
                      <m:t>𝑍</m:t>
                    </m:r>
                    <m:r>
                      <a:rPr lang="en-US" altLang="zh-CN" sz="2000" i="1" dirty="0">
                        <a:solidFill>
                          <a:srgbClr val="0070C0"/>
                        </a:solidFill>
                        <a:latin typeface="Cambria Math" panose="02040503050406030204" pitchFamily="18" charset="0"/>
                        <a:cs typeface="Times New Roman" panose="02020603050405020304" pitchFamily="18" charset="0"/>
                      </a:rPr>
                      <m:t> </m:t>
                    </m:r>
                  </m:oMath>
                </a14:m>
                <a:r>
                  <a:rPr lang="en-US" altLang="zh-CN" sz="2000" dirty="0">
                    <a:solidFill>
                      <a:srgbClr val="0070C0"/>
                    </a:solidFill>
                    <a:latin typeface="Times New Roman" panose="02020603050405020304" pitchFamily="18" charset="0"/>
                    <a:ea typeface="宋体" panose="02010600030101010101" pitchFamily="2" charset="-122"/>
                  </a:rPr>
                  <a:t>from noise distribution </a:t>
                </a:r>
                <a:r>
                  <a:rPr lang="zh-CN" altLang="en-US" sz="2000" dirty="0">
                    <a:solidFill>
                      <a:srgbClr val="0070C0"/>
                    </a:solidFill>
                    <a:latin typeface="Times New Roman" panose="02020603050405020304" pitchFamily="18" charset="0"/>
                    <a:ea typeface="宋体" panose="02010600030101010101" pitchFamily="2" charset="-122"/>
                  </a:rPr>
                  <a:t>𝑛𝑜𝑖𝑠𝑒</a:t>
                </a:r>
                <a:r>
                  <a:rPr lang="en-US" altLang="zh-CN" sz="2000" dirty="0">
                    <a:solidFill>
                      <a:srgbClr val="0070C0"/>
                    </a:solidFill>
                    <a:latin typeface="Times New Roman" panose="02020603050405020304" pitchFamily="18" charset="0"/>
                    <a:ea typeface="宋体" panose="02010600030101010101" pitchFamily="2" charset="-122"/>
                  </a:rPr>
                  <a:t>(</a:t>
                </a:r>
                <a:r>
                  <a:rPr lang="zh-CN" altLang="en-US" sz="2000" dirty="0">
                    <a:solidFill>
                      <a:srgbClr val="0070C0"/>
                    </a:solidFill>
                    <a:latin typeface="Times New Roman" panose="02020603050405020304" pitchFamily="18" charset="0"/>
                    <a:ea typeface="宋体" panose="02010600030101010101" pitchFamily="2" charset="-122"/>
                  </a:rPr>
                  <a:t>𝛥</a:t>
                </a:r>
                <a:r>
                  <a:rPr lang="en-US" altLang="zh-CN" sz="2000" dirty="0">
                    <a:solidFill>
                      <a:srgbClr val="0070C0"/>
                    </a:solidFill>
                    <a:latin typeface="Times New Roman" panose="02020603050405020304" pitchFamily="18" charset="0"/>
                    <a:ea typeface="宋体" panose="02010600030101010101" pitchFamily="2" charset="-122"/>
                  </a:rPr>
                  <a:t>, </a:t>
                </a:r>
                <a:r>
                  <a:rPr lang="zh-CN" altLang="en-US" sz="2000" dirty="0">
                    <a:solidFill>
                      <a:srgbClr val="0070C0"/>
                    </a:solidFill>
                    <a:latin typeface="Times New Roman" panose="02020603050405020304" pitchFamily="18" charset="0"/>
                    <a:ea typeface="宋体" panose="02010600030101010101" pitchFamily="2" charset="-122"/>
                  </a:rPr>
                  <a:t>𝐿</a:t>
                </a:r>
                <a:r>
                  <a:rPr lang="en-US" altLang="zh-CN" sz="2000" dirty="0">
                    <a:solidFill>
                      <a:srgbClr val="0070C0"/>
                    </a:solidFill>
                    <a:latin typeface="Times New Roman" panose="02020603050405020304" pitchFamily="18" charset="0"/>
                    <a:ea typeface="宋体" panose="02010600030101010101" pitchFamily="2" charset="-122"/>
                  </a:rPr>
                  <a:t>, </a:t>
                </a:r>
                <a:r>
                  <a:rPr lang="zh-CN" altLang="en-US" sz="2000" dirty="0">
                    <a:solidFill>
                      <a:srgbClr val="0070C0"/>
                    </a:solidFill>
                    <a:latin typeface="Times New Roman" panose="02020603050405020304" pitchFamily="18" charset="0"/>
                    <a:ea typeface="宋体" panose="02010600030101010101" pitchFamily="2" charset="-122"/>
                  </a:rPr>
                  <a:t>𝜖</a:t>
                </a:r>
                <a:r>
                  <a:rPr lang="en-US" altLang="zh-CN" sz="2000" dirty="0">
                    <a:solidFill>
                      <a:srgbClr val="0070C0"/>
                    </a:solidFill>
                    <a:latin typeface="Times New Roman" panose="02020603050405020304" pitchFamily="18" charset="0"/>
                    <a:ea typeface="宋体" panose="02010600030101010101" pitchFamily="2" charset="-122"/>
                  </a:rPr>
                  <a:t>, </a:t>
                </a:r>
                <a:r>
                  <a:rPr lang="zh-CN" altLang="en-US" sz="2000" dirty="0">
                    <a:solidFill>
                      <a:srgbClr val="0070C0"/>
                    </a:solidFill>
                    <a:latin typeface="Times New Roman" panose="02020603050405020304" pitchFamily="18" charset="0"/>
                    <a:ea typeface="宋体" panose="02010600030101010101" pitchFamily="2" charset="-122"/>
                  </a:rPr>
                  <a:t>𝛿</a:t>
                </a:r>
                <a:r>
                  <a:rPr lang="en-US" altLang="zh-CN" sz="2000" dirty="0">
                    <a:solidFill>
                      <a:srgbClr val="0070C0"/>
                    </a:solidFill>
                    <a:latin typeface="Times New Roman" panose="02020603050405020304" pitchFamily="18" charset="0"/>
                    <a:ea typeface="宋体" panose="02010600030101010101" pitchFamily="2" charset="-122"/>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Mean: </a:t>
                </a:r>
                <a14:m>
                  <m:oMath xmlns:m="http://schemas.openxmlformats.org/officeDocument/2006/math">
                    <m:r>
                      <a:rPr lang="zh-CN" altLang="en-US" sz="2000" i="1">
                        <a:latin typeface="Cambria Math" panose="02040503050406030204" pitchFamily="18" charset="0"/>
                        <a:ea typeface="微软雅黑" panose="020B0503020204020204" pitchFamily="34" charset="-122"/>
                      </a:rPr>
                      <m:t>𝜇</m:t>
                    </m:r>
                  </m:oMath>
                </a14:m>
                <a:r>
                  <a:rPr lang="en-US" altLang="zh-CN" sz="2000" dirty="0">
                    <a:latin typeface="Times New Roman" panose="02020603050405020304" pitchFamily="18" charset="0"/>
                    <a:ea typeface="宋体" panose="02010600030101010101" pitchFamily="2" charset="-122"/>
                  </a:rPr>
                  <a:t>=0</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Standard deviation: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𝜎</m:t>
                    </m:r>
                  </m:oMath>
                </a14:m>
                <a:r>
                  <a:rPr lang="en-US" altLang="zh-CN" sz="2000" dirty="0">
                    <a:latin typeface="Times New Roman" panose="02020603050405020304" pitchFamily="18" charset="0"/>
                    <a:ea typeface="宋体" panose="02010600030101010101" pitchFamily="2" charset="-122"/>
                  </a:rPr>
                  <a:t> (</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rPr>
                      <m:t>𝑏</m:t>
                    </m:r>
                  </m:oMath>
                </a14:m>
                <a:r>
                  <a:rPr lang="en-US" altLang="zh-CN" sz="2000" dirty="0">
                    <a:latin typeface="Times New Roman" panose="02020603050405020304" pitchFamily="18" charset="0"/>
                    <a:ea typeface="宋体" panose="02010600030101010101" pitchFamily="2" charset="-122"/>
                  </a:rPr>
                  <a:t>) is proportional to </a:t>
                </a:r>
                <a14:m>
                  <m:oMath xmlns:m="http://schemas.openxmlformats.org/officeDocument/2006/math">
                    <m:r>
                      <a:rPr lang="en-US" altLang="zh-CN" sz="2000" i="1">
                        <a:latin typeface="Cambria Math" panose="02040503050406030204" pitchFamily="18" charset="0"/>
                        <a:ea typeface="微软雅黑" panose="020B0503020204020204" pitchFamily="34" charset="-122"/>
                      </a:rPr>
                      <m:t>𝐿</m:t>
                    </m:r>
                  </m:oMath>
                </a14:m>
                <a:r>
                  <a:rPr lang="en-US" altLang="zh-CN" sz="2000" dirty="0">
                    <a:latin typeface="Times New Roman" panose="02020603050405020304" pitchFamily="18" charset="0"/>
                    <a:ea typeface="宋体" panose="02010600030101010101" pitchFamily="2" charset="-122"/>
                  </a:rPr>
                  <a:t> and </a:t>
                </a:r>
                <a14:m>
                  <m:oMath xmlns:m="http://schemas.openxmlformats.org/officeDocument/2006/math">
                    <m:sSub>
                      <m:sSubPr>
                        <m:ctrlPr>
                          <a:rPr lang="en-US" altLang="zh-CN" sz="2000" i="1" dirty="0" smtClean="0">
                            <a:latin typeface="Cambria Math" panose="02040503050406030204" pitchFamily="18" charset="0"/>
                            <a:ea typeface="微软雅黑" panose="020B0503020204020204" pitchFamily="34" charset="-122"/>
                          </a:rPr>
                        </m:ctrlPr>
                      </m:sSubPr>
                      <m:e>
                        <m:r>
                          <m:rPr>
                            <m:sty m:val="p"/>
                          </m:rPr>
                          <a:rPr lang="en-US" altLang="zh-CN" sz="2000" i="0" dirty="0" smtClean="0">
                            <a:latin typeface="Cambria Math" panose="02040503050406030204" pitchFamily="18" charset="0"/>
                            <a:ea typeface="微软雅黑" panose="020B0503020204020204" pitchFamily="34" charset="-122"/>
                          </a:rPr>
                          <m:t>Δ</m:t>
                        </m:r>
                      </m:e>
                      <m:sub>
                        <m:r>
                          <a:rPr lang="en-US" altLang="zh-CN" sz="2000" i="1">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𝑞</m:t>
                        </m:r>
                      </m:sub>
                    </m:sSub>
                  </m:oMath>
                </a14:m>
                <a:r>
                  <a:rPr lang="en-US" altLang="zh-CN" sz="2000" dirty="0">
                    <a:latin typeface="Times New Roman" panose="02020603050405020304" pitchFamily="18" charset="0"/>
                    <a:ea typeface="宋体" panose="02010600030101010101" pitchFamily="2" charset="-122"/>
                  </a:rPr>
                  <a:t>.</a:t>
                </a:r>
              </a:p>
              <a:p>
                <a:pPr marL="342900" indent="-342900">
                  <a:lnSpc>
                    <a:spcPts val="3500"/>
                  </a:lnSpc>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If Gaussian : </a:t>
                </a:r>
              </a:p>
              <a:p>
                <a:pPr marL="342900" indent="-342900">
                  <a:lnSpc>
                    <a:spcPts val="3500"/>
                  </a:lnSpc>
                  <a:spcAft>
                    <a:spcPts val="600"/>
                  </a:spcAft>
                  <a:buFont typeface="Arial" panose="020B0604020202020204" pitchFamily="34" charset="0"/>
                  <a:buChar char="•"/>
                </a:pPr>
                <a:r>
                  <a:rPr lang="en-US" altLang="zh-CN" sz="2000" dirty="0">
                    <a:latin typeface="Times New Roman" panose="02020603050405020304" pitchFamily="18" charset="0"/>
                  </a:rPr>
                  <a:t>PDF of </a:t>
                </a:r>
                <a14:m>
                  <m:oMath xmlns:m="http://schemas.openxmlformats.org/officeDocument/2006/math">
                    <m:r>
                      <a:rPr lang="zh-CN" altLang="en-US" sz="2000" i="1" dirty="0" smtClean="0">
                        <a:latin typeface="Cambria Math" panose="02040503050406030204" pitchFamily="18" charset="0"/>
                      </a:rPr>
                      <m:t>𝑁</m:t>
                    </m:r>
                    <m:r>
                      <a:rPr lang="en-US" altLang="zh-CN" sz="2000" i="1" dirty="0">
                        <a:latin typeface="Cambria Math" panose="02040503050406030204" pitchFamily="18" charset="0"/>
                      </a:rPr>
                      <m:t>(</m:t>
                    </m:r>
                    <m:r>
                      <a:rPr lang="zh-CN" altLang="en-US" sz="2000" i="1" dirty="0">
                        <a:latin typeface="Cambria Math" panose="02040503050406030204" pitchFamily="18" charset="0"/>
                      </a:rPr>
                      <m:t>𝜇</m:t>
                    </m:r>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a:rPr lang="zh-CN" altLang="en-US" sz="2000" i="1" dirty="0">
                            <a:latin typeface="Cambria Math" panose="02040503050406030204" pitchFamily="18" charset="0"/>
                          </a:rPr>
                          <m:t>𝜎</m:t>
                        </m:r>
                      </m:e>
                      <m:sup>
                        <m:r>
                          <a:rPr lang="en-US" altLang="zh-CN" sz="2000" i="1" dirty="0">
                            <a:latin typeface="Cambria Math" panose="02040503050406030204" pitchFamily="18" charset="0"/>
                          </a:rPr>
                          <m:t>2</m:t>
                        </m:r>
                      </m:sup>
                    </m:sSup>
                    <m:r>
                      <a:rPr lang="en-US" altLang="zh-CN" sz="2000" i="1" dirty="0">
                        <a:latin typeface="Cambria Math" panose="02040503050406030204" pitchFamily="18" charset="0"/>
                      </a:rPr>
                      <m:t>) </m:t>
                    </m:r>
                  </m:oMath>
                </a14:m>
                <a:r>
                  <a:rPr lang="en-US" altLang="zh-CN" sz="2000" dirty="0">
                    <a:latin typeface="Times New Roman" panose="02020603050405020304" pitchFamily="18" charset="0"/>
                  </a:rPr>
                  <a:t>:	</a:t>
                </a:r>
                <a:r>
                  <a:rPr lang="en-US" altLang="zh-CN" sz="2000" dirty="0"/>
                  <a:t> </a:t>
                </a:r>
                <a14:m>
                  <m:oMath xmlns:m="http://schemas.openxmlformats.org/officeDocument/2006/math">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zh-CN" altLang="en-US" sz="2000" i="1">
                            <a:latin typeface="Cambria Math" panose="02040503050406030204" pitchFamily="18" charset="0"/>
                            <a:cs typeface="Arial" panose="020B0604020202020204" pitchFamily="34" charset="0"/>
                          </a:rPr>
                          <m:t>𝜎</m:t>
                        </m:r>
                        <m:rad>
                          <m:radPr>
                            <m:degHide m:val="on"/>
                            <m:ctrlPr>
                              <a:rPr lang="en-US" altLang="zh-CN" sz="2000" i="1">
                                <a:latin typeface="Cambria Math" panose="02040503050406030204" pitchFamily="18" charset="0"/>
                              </a:rPr>
                            </m:ctrlPr>
                          </m:radPr>
                          <m:deg/>
                          <m:e>
                            <m:r>
                              <a:rPr lang="en-US" altLang="zh-CN" sz="2000" i="1">
                                <a:latin typeface="Cambria Math" panose="02040503050406030204" pitchFamily="18" charset="0"/>
                              </a:rPr>
                              <m:t>2</m:t>
                            </m:r>
                            <m:r>
                              <a:rPr lang="zh-CN" altLang="en-US" sz="2000" i="1">
                                <a:latin typeface="Cambria Math" panose="02040503050406030204" pitchFamily="18" charset="0"/>
                              </a:rPr>
                              <m:t>𝜋</m:t>
                            </m:r>
                          </m:e>
                        </m:rad>
                      </m:den>
                    </m:f>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 </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2</m:t>
                            </m:r>
                          </m:den>
                        </m:f>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𝑥</m:t>
                                </m:r>
                                <m:r>
                                  <a:rPr lang="en-US" altLang="zh-CN" sz="2000" i="1">
                                    <a:latin typeface="Cambria Math" panose="02040503050406030204" pitchFamily="18" charset="0"/>
                                  </a:rPr>
                                  <m:t>−</m:t>
                                </m:r>
                                <m:r>
                                  <a:rPr lang="zh-CN" altLang="en-US" sz="2000" i="1">
                                    <a:latin typeface="Cambria Math" panose="02040503050406030204" pitchFamily="18" charset="0"/>
                                  </a:rPr>
                                  <m:t>𝜇</m:t>
                                </m:r>
                              </m:num>
                              <m:den>
                                <m:r>
                                  <a:rPr lang="zh-CN" altLang="en-US" sz="2000" i="1">
                                    <a:latin typeface="Cambria Math" panose="02040503050406030204" pitchFamily="18" charset="0"/>
                                  </a:rPr>
                                  <m:t>𝜎</m:t>
                                </m:r>
                              </m:den>
                            </m:f>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sup>
                    </m:sSup>
                    <m:r>
                      <a:rPr lang="en-US" altLang="zh-CN" sz="2000" b="0" i="1" smtClean="0">
                        <a:latin typeface="Cambria Math" panose="02040503050406030204" pitchFamily="18" charset="0"/>
                      </a:rPr>
                      <m:t> </m:t>
                    </m:r>
                  </m:oMath>
                </a14:m>
                <a:endParaRPr lang="en-US" altLang="zh-CN" sz="2000" b="0" i="1" dirty="0">
                  <a:latin typeface="Cambria Math" panose="02040503050406030204" pitchFamily="18" charset="0"/>
                </a:endParaRPr>
              </a:p>
              <a:p>
                <a:pPr marL="342900" indent="-342900">
                  <a:spcAft>
                    <a:spcPts val="600"/>
                  </a:spcAft>
                  <a:buFont typeface="Arial" panose="020B0604020202020204" pitchFamily="34" charset="0"/>
                  <a:buChar char="•"/>
                </a:pP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𝑍</m:t>
                    </m:r>
                    <m:r>
                      <a:rPr lang="en-US" altLang="zh-CN" sz="2000" b="0" i="1" dirty="0" smtClean="0">
                        <a:latin typeface="Cambria Math" panose="02040503050406030204" pitchFamily="18" charset="0"/>
                        <a:cs typeface="Times New Roman" panose="02020603050405020304" pitchFamily="18" charset="0"/>
                      </a:rPr>
                      <m:t>~</m:t>
                    </m:r>
                    <m:r>
                      <a:rPr lang="en-US" altLang="zh-CN" sz="2000" i="1" smtClean="0">
                        <a:latin typeface="Cambria Math" panose="02040503050406030204" pitchFamily="18" charset="0"/>
                        <a:ea typeface="微软雅黑" panose="020B0503020204020204" pitchFamily="34" charset="-122"/>
                      </a:rPr>
                      <m:t>𝑁</m:t>
                    </m:r>
                    <m:d>
                      <m:dPr>
                        <m:ctrlPr>
                          <a:rPr lang="en-US" altLang="zh-CN" sz="2000" i="1">
                            <a:latin typeface="Cambria Math" panose="02040503050406030204" pitchFamily="18" charset="0"/>
                            <a:ea typeface="微软雅黑" panose="020B0503020204020204" pitchFamily="34" charset="-122"/>
                          </a:rPr>
                        </m:ctrlPr>
                      </m:dPr>
                      <m:e>
                        <m:r>
                          <a:rPr lang="zh-CN" altLang="en-US" sz="2000" i="1">
                            <a:latin typeface="Cambria Math" panose="02040503050406030204" pitchFamily="18" charset="0"/>
                            <a:ea typeface="微软雅黑" panose="020B0503020204020204" pitchFamily="34" charset="-122"/>
                          </a:rPr>
                          <m:t>𝜇</m:t>
                        </m:r>
                        <m:r>
                          <a:rPr lang="en-US" altLang="zh-CN" sz="2000" i="1">
                            <a:latin typeface="Cambria Math" panose="02040503050406030204" pitchFamily="18" charset="0"/>
                            <a:ea typeface="微软雅黑" panose="020B0503020204020204" pitchFamily="34" charset="-122"/>
                          </a:rPr>
                          <m:t>,</m:t>
                        </m:r>
                        <m:sSup>
                          <m:sSupPr>
                            <m:ctrlPr>
                              <a:rPr lang="en-US" altLang="zh-CN" sz="2000" i="1" dirty="0">
                                <a:latin typeface="Cambria Math" panose="02040503050406030204" pitchFamily="18" charset="0"/>
                              </a:rPr>
                            </m:ctrlPr>
                          </m:sSupPr>
                          <m:e>
                            <m:r>
                              <a:rPr lang="zh-CN" altLang="en-US" sz="2000" i="1" dirty="0">
                                <a:latin typeface="Cambria Math" panose="02040503050406030204" pitchFamily="18" charset="0"/>
                              </a:rPr>
                              <m:t>𝜎</m:t>
                            </m:r>
                          </m:e>
                          <m:sup>
                            <m:r>
                              <a:rPr lang="en-US" altLang="zh-CN" sz="2000" i="1" dirty="0">
                                <a:latin typeface="Cambria Math" panose="02040503050406030204" pitchFamily="18" charset="0"/>
                              </a:rPr>
                              <m:t>2</m:t>
                            </m:r>
                          </m:sup>
                        </m:sSup>
                      </m:e>
                    </m:d>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𝑁</m:t>
                    </m:r>
                    <m:r>
                      <a:rPr lang="en-US" altLang="zh-CN" sz="2000" i="1">
                        <a:latin typeface="Cambria Math" panose="02040503050406030204" pitchFamily="18" charset="0"/>
                        <a:ea typeface="微软雅黑" panose="020B0503020204020204" pitchFamily="34" charset="-122"/>
                      </a:rPr>
                      <m:t>(0, </m:t>
                    </m:r>
                    <m:rad>
                      <m:radPr>
                        <m:degHide m:val="on"/>
                        <m:ctrlPr>
                          <a:rPr lang="en-US" altLang="zh-CN" sz="2000" i="1" smtClean="0">
                            <a:latin typeface="Cambria Math" panose="02040503050406030204" pitchFamily="18" charset="0"/>
                            <a:ea typeface="微软雅黑" panose="020B0503020204020204" pitchFamily="34" charset="-122"/>
                          </a:rPr>
                        </m:ctrlPr>
                      </m:radPr>
                      <m:deg/>
                      <m:e>
                        <m:r>
                          <a:rPr lang="en-US" altLang="zh-CN" sz="2000" i="1">
                            <a:latin typeface="Cambria Math" panose="02040503050406030204" pitchFamily="18" charset="0"/>
                            <a:ea typeface="微软雅黑" panose="020B0503020204020204" pitchFamily="34" charset="-122"/>
                          </a:rPr>
                          <m:t>2</m:t>
                        </m:r>
                        <m:func>
                          <m:funcPr>
                            <m:ctrlPr>
                              <a:rPr lang="en-US" altLang="zh-CN" sz="2000" i="1">
                                <a:latin typeface="Cambria Math" panose="02040503050406030204" pitchFamily="18" charset="0"/>
                                <a:ea typeface="微软雅黑" panose="020B0503020204020204" pitchFamily="34" charset="-122"/>
                              </a:rPr>
                            </m:ctrlPr>
                          </m:funcPr>
                          <m:fName>
                            <m:r>
                              <m:rPr>
                                <m:sty m:val="p"/>
                              </m:rPr>
                              <a:rPr lang="en-US" altLang="zh-CN" sz="2000">
                                <a:latin typeface="Cambria Math" panose="02040503050406030204" pitchFamily="18" charset="0"/>
                                <a:ea typeface="微软雅黑" panose="020B0503020204020204" pitchFamily="34" charset="-122"/>
                              </a:rPr>
                              <m:t>ln</m:t>
                            </m:r>
                          </m:fName>
                          <m:e>
                            <m:d>
                              <m:dPr>
                                <m:ctrlPr>
                                  <a:rPr lang="en-US" altLang="zh-CN" sz="2000" i="1">
                                    <a:latin typeface="Cambria Math" panose="02040503050406030204" pitchFamily="18" charset="0"/>
                                    <a:ea typeface="微软雅黑" panose="020B0503020204020204" pitchFamily="34" charset="-122"/>
                                  </a:rPr>
                                </m:ctrlPr>
                              </m:dPr>
                              <m:e>
                                <m:f>
                                  <m:fPr>
                                    <m:ctrlPr>
                                      <a:rPr lang="en-US" altLang="zh-CN" sz="2000" i="1">
                                        <a:latin typeface="Cambria Math" panose="02040503050406030204" pitchFamily="18" charset="0"/>
                                        <a:ea typeface="微软雅黑" panose="020B0503020204020204" pitchFamily="34" charset="-122"/>
                                      </a:rPr>
                                    </m:ctrlPr>
                                  </m:fPr>
                                  <m:num>
                                    <m:r>
                                      <a:rPr lang="en-US" altLang="zh-CN" sz="2000" i="1">
                                        <a:latin typeface="Cambria Math" panose="02040503050406030204" pitchFamily="18" charset="0"/>
                                        <a:ea typeface="微软雅黑" panose="020B0503020204020204" pitchFamily="34" charset="-122"/>
                                      </a:rPr>
                                      <m:t>1.25</m:t>
                                    </m:r>
                                  </m:num>
                                  <m:den>
                                    <m:r>
                                      <a:rPr lang="en-US" altLang="zh-CN" sz="2000" i="1" smtClean="0">
                                        <a:solidFill>
                                          <a:srgbClr val="0070C0"/>
                                        </a:solidFill>
                                        <a:latin typeface="Cambria Math" panose="02040503050406030204" pitchFamily="18" charset="0"/>
                                        <a:ea typeface="微软雅黑" panose="020B0503020204020204" pitchFamily="34" charset="-122"/>
                                      </a:rPr>
                                      <m:t>𝛿</m:t>
                                    </m:r>
                                  </m:den>
                                </m:f>
                              </m:e>
                            </m:d>
                          </m:e>
                        </m:func>
                      </m:e>
                    </m:rad>
                    <m:r>
                      <a:rPr lang="en-US" altLang="zh-CN" sz="2000" i="1" smtClean="0">
                        <a:latin typeface="Cambria Math" panose="02040503050406030204" pitchFamily="18" charset="0"/>
                        <a:ea typeface="Cambria Math" panose="02040503050406030204" pitchFamily="18" charset="0"/>
                      </a:rPr>
                      <m:t>∙</m:t>
                    </m:r>
                    <m:sSub>
                      <m:sSubPr>
                        <m:ctrlPr>
                          <a:rPr lang="en-US" altLang="zh-CN" sz="2000" i="1" smtClean="0">
                            <a:solidFill>
                              <a:srgbClr val="C00000"/>
                            </a:solidFill>
                            <a:latin typeface="Cambria Math" panose="02040503050406030204" pitchFamily="18" charset="0"/>
                            <a:ea typeface="微软雅黑" panose="020B0503020204020204" pitchFamily="34" charset="-122"/>
                          </a:rPr>
                        </m:ctrlPr>
                      </m:sSubPr>
                      <m:e>
                        <m:r>
                          <m:rPr>
                            <m:nor/>
                          </m:rPr>
                          <a:rPr lang="en-US" altLang="zh-CN" sz="2000" dirty="0" smtClean="0">
                            <a:solidFill>
                              <a:srgbClr val="C00000"/>
                            </a:solidFill>
                            <a:latin typeface="Times New Roman" panose="02020603050405020304" pitchFamily="18" charset="0"/>
                            <a:ea typeface="宋体" panose="02010600030101010101" pitchFamily="2" charset="-122"/>
                          </a:rPr>
                          <m:t>Δ</m:t>
                        </m:r>
                      </m:e>
                      <m:sub>
                        <m:r>
                          <a:rPr lang="en-US" altLang="zh-CN" sz="2000" i="1" smtClean="0">
                            <a:solidFill>
                              <a:srgbClr val="C00000"/>
                            </a:solidFill>
                            <a:latin typeface="Cambria Math" panose="02040503050406030204" pitchFamily="18" charset="0"/>
                            <a:ea typeface="微软雅黑" panose="020B0503020204020204" pitchFamily="34" charset="-122"/>
                          </a:rPr>
                          <m:t>𝑝</m:t>
                        </m:r>
                        <m:r>
                          <a:rPr lang="en-US" altLang="zh-CN" sz="2000" i="1" smtClean="0">
                            <a:solidFill>
                              <a:srgbClr val="C00000"/>
                            </a:solidFill>
                            <a:latin typeface="Cambria Math" panose="02040503050406030204" pitchFamily="18" charset="0"/>
                            <a:ea typeface="微软雅黑" panose="020B0503020204020204" pitchFamily="34" charset="-122"/>
                          </a:rPr>
                          <m:t>,2</m:t>
                        </m:r>
                      </m:sub>
                    </m:sSub>
                    <m:r>
                      <a:rPr lang="en-US" altLang="zh-CN" sz="200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微软雅黑" panose="020B0503020204020204" pitchFamily="34" charset="-122"/>
                          </a:rPr>
                        </m:ctrlPr>
                      </m:fPr>
                      <m:num>
                        <m:r>
                          <a:rPr lang="en-US" altLang="zh-CN" sz="2000" i="1" smtClean="0">
                            <a:solidFill>
                              <a:srgbClr val="C00000"/>
                            </a:solidFill>
                            <a:latin typeface="Cambria Math" panose="02040503050406030204" pitchFamily="18" charset="0"/>
                            <a:ea typeface="微软雅黑" panose="020B0503020204020204" pitchFamily="34" charset="-122"/>
                          </a:rPr>
                          <m:t>𝐿</m:t>
                        </m:r>
                      </m:num>
                      <m:den>
                        <m:r>
                          <a:rPr lang="en-US" altLang="zh-CN" sz="2000" i="1" smtClean="0">
                            <a:solidFill>
                              <a:srgbClr val="0070C0"/>
                            </a:solidFill>
                            <a:latin typeface="Cambria Math" panose="02040503050406030204" pitchFamily="18" charset="0"/>
                            <a:ea typeface="微软雅黑" panose="020B0503020204020204" pitchFamily="34" charset="-122"/>
                          </a:rPr>
                          <m:t>𝜖</m:t>
                        </m:r>
                      </m:den>
                    </m:f>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宋体" panose="02010600030101010101" pitchFamily="2" charset="-122"/>
                </a:endParaRPr>
              </a:p>
              <a:p>
                <a:pPr marL="342900" indent="-342900">
                  <a:lnSpc>
                    <a:spcPts val="3500"/>
                  </a:lnSpc>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If Laplace : </a:t>
                </a:r>
              </a:p>
              <a:p>
                <a:pPr marL="342900" indent="-342900">
                  <a:lnSpc>
                    <a:spcPts val="3500"/>
                  </a:lnSpc>
                  <a:spcAft>
                    <a:spcPts val="600"/>
                  </a:spcAft>
                  <a:buFont typeface="Arial" panose="020B0604020202020204" pitchFamily="34" charset="0"/>
                  <a:buChar char="•"/>
                </a:pPr>
                <a:r>
                  <a:rPr lang="en-US" altLang="zh-CN" sz="2000" dirty="0">
                    <a:latin typeface="Times New Roman" panose="02020603050405020304" pitchFamily="18" charset="0"/>
                  </a:rPr>
                  <a:t>PDF of </a:t>
                </a:r>
                <a14:m>
                  <m:oMath xmlns:m="http://schemas.openxmlformats.org/officeDocument/2006/math">
                    <m:r>
                      <a:rPr lang="en-US" altLang="zh-CN" sz="2000">
                        <a:latin typeface="Cambria Math" panose="02040503050406030204" pitchFamily="18" charset="0"/>
                        <a:ea typeface="微软雅黑" panose="020B0503020204020204" pitchFamily="34" charset="-122"/>
                      </a:rPr>
                      <m:t>𝐿</m:t>
                    </m:r>
                    <m:d>
                      <m:dPr>
                        <m:ctrlPr>
                          <a:rPr lang="en-US" altLang="zh-CN" sz="2000" i="1">
                            <a:latin typeface="Cambria Math" panose="02040503050406030204" pitchFamily="18" charset="0"/>
                            <a:ea typeface="微软雅黑" panose="020B0503020204020204" pitchFamily="34" charset="-122"/>
                          </a:rPr>
                        </m:ctrlPr>
                      </m:dPr>
                      <m:e>
                        <m:r>
                          <a:rPr lang="zh-CN" altLang="en-US" sz="2000">
                            <a:latin typeface="Cambria Math" panose="02040503050406030204" pitchFamily="18" charset="0"/>
                            <a:ea typeface="微软雅黑" panose="020B0503020204020204" pitchFamily="34" charset="-122"/>
                          </a:rPr>
                          <m:t>𝜇</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𝑏</m:t>
                        </m:r>
                      </m:e>
                    </m:d>
                  </m:oMath>
                </a14:m>
                <a:r>
                  <a:rPr lang="en-US" altLang="zh-CN" sz="2000" dirty="0">
                    <a:ea typeface="微软雅黑" panose="020B0503020204020204" pitchFamily="34" charset="-122"/>
                  </a:rPr>
                  <a:t>:	</a:t>
                </a:r>
                <a:r>
                  <a:rPr lang="en-US" altLang="zh-CN" sz="2000" dirty="0"/>
                  <a:t> </a:t>
                </a:r>
                <a14:m>
                  <m:oMath xmlns:m="http://schemas.openxmlformats.org/officeDocument/2006/math">
                    <m:r>
                      <a:rPr lang="en-US" altLang="zh-CN" sz="2000" i="1" dirty="0" smtClean="0">
                        <a:latin typeface="Cambria Math" panose="02040503050406030204" pitchFamily="18" charset="0"/>
                      </a:rPr>
                      <m:t>𝑓</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f>
                      <m:fPr>
                        <m:ctrlPr>
                          <a:rPr lang="en-US" altLang="zh-CN" sz="2000" i="1" dirty="0" smtClean="0">
                            <a:latin typeface="Cambria Math" panose="02040503050406030204" pitchFamily="18" charset="0"/>
                          </a:rPr>
                        </m:ctrlPr>
                      </m:fPr>
                      <m:num>
                        <m:r>
                          <a:rPr lang="en-US" altLang="zh-CN" sz="2000" i="1" dirty="0" smtClean="0">
                            <a:latin typeface="Cambria Math" panose="02040503050406030204" pitchFamily="18" charset="0"/>
                            <a:ea typeface="微软雅黑" panose="020B0503020204020204" pitchFamily="34" charset="-122"/>
                          </a:rPr>
                          <m:t>1</m:t>
                        </m:r>
                      </m:num>
                      <m:den>
                        <m:r>
                          <a:rPr lang="en-US" altLang="zh-CN" sz="2000" i="1" dirty="0" smtClean="0">
                            <a:latin typeface="Cambria Math" panose="02040503050406030204" pitchFamily="18" charset="0"/>
                            <a:ea typeface="微软雅黑" panose="020B0503020204020204" pitchFamily="34" charset="-122"/>
                          </a:rPr>
                          <m:t>2</m:t>
                        </m:r>
                        <m:r>
                          <a:rPr lang="en-US" altLang="zh-CN" sz="2000" b="0" i="1" dirty="0" smtClean="0">
                            <a:latin typeface="Cambria Math" panose="02040503050406030204" pitchFamily="18" charset="0"/>
                            <a:ea typeface="微软雅黑" panose="020B0503020204020204" pitchFamily="34" charset="-122"/>
                          </a:rPr>
                          <m:t>𝑏</m:t>
                        </m:r>
                      </m:den>
                    </m:f>
                  </m:oMath>
                </a14:m>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m:t>
                    </m:r>
                    <m:sSup>
                      <m:sSupPr>
                        <m:ctrlPr>
                          <a:rPr lang="en-US" altLang="zh-CN" sz="2000" i="1" dirty="0" smtClean="0">
                            <a:latin typeface="Cambria Math" panose="02040503050406030204" pitchFamily="18" charset="0"/>
                            <a:ea typeface="微软雅黑" panose="020B0503020204020204" pitchFamily="34" charset="-122"/>
                          </a:rPr>
                        </m:ctrlPr>
                      </m:sSupPr>
                      <m:e>
                        <m:r>
                          <a:rPr lang="en-US" altLang="zh-CN" sz="2000" i="1" dirty="0" smtClean="0">
                            <a:latin typeface="Cambria Math" panose="02040503050406030204" pitchFamily="18" charset="0"/>
                            <a:ea typeface="微软雅黑" panose="020B0503020204020204" pitchFamily="34" charset="-122"/>
                          </a:rPr>
                          <m:t>𝑒</m:t>
                        </m:r>
                      </m:e>
                      <m:sup>
                        <m:r>
                          <a:rPr lang="en-US" altLang="zh-CN" sz="2000" b="0" i="1" dirty="0" smtClean="0">
                            <a:latin typeface="Cambria Math" panose="02040503050406030204" pitchFamily="18" charset="0"/>
                            <a:ea typeface="微软雅黑" panose="020B0503020204020204" pitchFamily="34" charset="-122"/>
                          </a:rPr>
                          <m:t>− </m:t>
                        </m:r>
                        <m:f>
                          <m:fPr>
                            <m:ctrlPr>
                              <a:rPr lang="en-US" altLang="zh-CN" sz="2000" b="0" i="1" dirty="0" smtClean="0">
                                <a:latin typeface="Cambria Math" panose="02040503050406030204" pitchFamily="18" charset="0"/>
                                <a:ea typeface="微软雅黑" panose="020B0503020204020204" pitchFamily="34" charset="-122"/>
                              </a:rPr>
                            </m:ctrlPr>
                          </m:fPr>
                          <m:num>
                            <m:d>
                              <m:dPr>
                                <m:begChr m:val="|"/>
                                <m:endChr m:val="|"/>
                                <m:ctrlPr>
                                  <a:rPr lang="en-US" altLang="zh-CN" sz="2000" b="0" i="1" dirty="0" smtClean="0">
                                    <a:latin typeface="Cambria Math" panose="02040503050406030204" pitchFamily="18" charset="0"/>
                                    <a:ea typeface="微软雅黑" panose="020B0503020204020204" pitchFamily="34" charset="-122"/>
                                  </a:rPr>
                                </m:ctrlPr>
                              </m:dPr>
                              <m:e>
                                <m:r>
                                  <a:rPr lang="en-US" altLang="zh-CN" sz="2000" b="0" i="1" dirty="0" smtClean="0">
                                    <a:latin typeface="Cambria Math" panose="02040503050406030204" pitchFamily="18" charset="0"/>
                                    <a:ea typeface="微软雅黑" panose="020B0503020204020204" pitchFamily="34" charset="-122"/>
                                  </a:rPr>
                                  <m:t>𝑥</m:t>
                                </m:r>
                                <m:r>
                                  <a:rPr lang="en-US" altLang="zh-CN" sz="2000" b="0" i="1" dirty="0" smtClean="0">
                                    <a:latin typeface="Cambria Math" panose="02040503050406030204" pitchFamily="18" charset="0"/>
                                    <a:ea typeface="微软雅黑" panose="020B0503020204020204" pitchFamily="34" charset="-122"/>
                                  </a:rPr>
                                  <m:t>−</m:t>
                                </m:r>
                                <m:r>
                                  <a:rPr lang="zh-CN" altLang="en-US" sz="2000">
                                    <a:latin typeface="Cambria Math" panose="02040503050406030204" pitchFamily="18" charset="0"/>
                                    <a:ea typeface="微软雅黑" panose="020B0503020204020204" pitchFamily="34" charset="-122"/>
                                  </a:rPr>
                                  <m:t>𝜇</m:t>
                                </m:r>
                                <m:r>
                                  <m:rPr>
                                    <m:lit/>
                                  </m:rPr>
                                  <a:rPr lang="en-US" altLang="zh-CN" sz="2000" b="0" i="1" dirty="0" smtClean="0">
                                    <a:latin typeface="Cambria Math" panose="02040503050406030204" pitchFamily="18" charset="0"/>
                                    <a:ea typeface="微软雅黑" panose="020B0503020204020204" pitchFamily="34" charset="-122"/>
                                  </a:rPr>
                                  <m:t> </m:t>
                                </m:r>
                              </m:e>
                            </m:d>
                          </m:num>
                          <m:den>
                            <m:r>
                              <a:rPr lang="en-US" altLang="zh-CN" sz="2000" b="0" i="1" dirty="0" smtClean="0">
                                <a:latin typeface="Cambria Math" panose="02040503050406030204" pitchFamily="18" charset="0"/>
                                <a:ea typeface="微软雅黑" panose="020B0503020204020204" pitchFamily="34" charset="-122"/>
                              </a:rPr>
                              <m:t>𝑏</m:t>
                            </m:r>
                          </m:den>
                        </m:f>
                      </m:sup>
                    </m:sSup>
                    <m:r>
                      <a:rPr lang="en-US" altLang="zh-CN" sz="2000" i="1" dirty="0" smtClean="0">
                        <a:latin typeface="Cambria Math" panose="02040503050406030204" pitchFamily="18" charset="0"/>
                        <a:ea typeface="微软雅黑" panose="020B0503020204020204" pitchFamily="34" charset="-122"/>
                      </a:rPr>
                      <m:t> </m:t>
                    </m:r>
                    <m:r>
                      <a:rPr lang="en-US" altLang="zh-CN" sz="2000" b="0" i="1" dirty="0" smtClean="0">
                        <a:latin typeface="Cambria Math" panose="02040503050406030204" pitchFamily="18" charset="0"/>
                        <a:ea typeface="微软雅黑" panose="020B0503020204020204" pitchFamily="34" charset="-122"/>
                      </a:rPr>
                      <m:t> </m:t>
                    </m:r>
                  </m:oMath>
                </a14:m>
                <a:endParaRPr lang="en-US" altLang="zh-CN" sz="2000" dirty="0">
                  <a:ea typeface="微软雅黑" panose="020B0503020204020204" pitchFamily="34" charset="-122"/>
                </a:endParaRPr>
              </a:p>
              <a:p>
                <a:pPr marL="342900" indent="-342900">
                  <a:lnSpc>
                    <a:spcPts val="3500"/>
                  </a:lnSpc>
                  <a:spcAft>
                    <a:spcPts val="600"/>
                  </a:spcAft>
                  <a:buFont typeface="Arial" panose="020B0604020202020204" pitchFamily="34" charset="0"/>
                  <a:buChar char="•"/>
                </a:pP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𝑍</m:t>
                    </m:r>
                    <m:r>
                      <a:rPr lang="en-US" altLang="zh-CN" sz="2000" b="0" i="0" dirty="0" smtClean="0">
                        <a:latin typeface="Cambria Math" panose="02040503050406030204" pitchFamily="18" charset="0"/>
                        <a:cs typeface="Times New Roman" panose="02020603050405020304" pitchFamily="18" charset="0"/>
                      </a:rPr>
                      <m:t>~</m:t>
                    </m:r>
                    <m:r>
                      <a:rPr lang="en-US" altLang="zh-CN" sz="2000">
                        <a:latin typeface="Cambria Math" panose="02040503050406030204" pitchFamily="18" charset="0"/>
                        <a:ea typeface="微软雅黑" panose="020B0503020204020204" pitchFamily="34" charset="-122"/>
                      </a:rPr>
                      <m:t>𝐿</m:t>
                    </m:r>
                    <m:d>
                      <m:dPr>
                        <m:ctrlPr>
                          <a:rPr lang="en-US" altLang="zh-CN" sz="2000" i="1">
                            <a:latin typeface="Cambria Math" panose="02040503050406030204" pitchFamily="18" charset="0"/>
                            <a:ea typeface="微软雅黑" panose="020B0503020204020204" pitchFamily="34" charset="-122"/>
                          </a:rPr>
                        </m:ctrlPr>
                      </m:dPr>
                      <m:e>
                        <m:r>
                          <a:rPr lang="zh-CN" altLang="en-US" sz="2000">
                            <a:latin typeface="Cambria Math" panose="02040503050406030204" pitchFamily="18" charset="0"/>
                            <a:ea typeface="微软雅黑" panose="020B0503020204020204" pitchFamily="34" charset="-122"/>
                          </a:rPr>
                          <m:t>𝜇</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𝑏</m:t>
                        </m:r>
                      </m:e>
                    </m:d>
                    <m:r>
                      <a:rPr lang="en-US" altLang="zh-CN" sz="2000">
                        <a:latin typeface="Cambria Math" panose="02040503050406030204" pitchFamily="18" charset="0"/>
                        <a:ea typeface="微软雅黑" panose="020B0503020204020204" pitchFamily="34" charset="-122"/>
                      </a:rPr>
                      <m:t>=</m:t>
                    </m:r>
                    <m:r>
                      <a:rPr lang="en-US" altLang="zh-CN" sz="2000">
                        <a:latin typeface="Cambria Math" panose="02040503050406030204" pitchFamily="18" charset="0"/>
                        <a:ea typeface="微软雅黑" panose="020B0503020204020204" pitchFamily="34" charset="-122"/>
                      </a:rPr>
                      <m:t>𝐿</m:t>
                    </m:r>
                    <m:r>
                      <a:rPr lang="en-US" altLang="zh-CN" sz="2000">
                        <a:latin typeface="Cambria Math" panose="02040503050406030204" pitchFamily="18" charset="0"/>
                        <a:ea typeface="微软雅黑" panose="020B0503020204020204" pitchFamily="34" charset="-122"/>
                      </a:rPr>
                      <m:t>(0,</m:t>
                    </m:r>
                    <m:rad>
                      <m:radPr>
                        <m:degHide m:val="on"/>
                        <m:ctrlPr>
                          <a:rPr lang="en-US" altLang="zh-CN" sz="2000" i="1">
                            <a:latin typeface="Cambria Math" panose="02040503050406030204" pitchFamily="18" charset="0"/>
                            <a:ea typeface="微软雅黑" panose="020B0503020204020204" pitchFamily="34" charset="-122"/>
                          </a:rPr>
                        </m:ctrlPr>
                      </m:radPr>
                      <m:deg/>
                      <m:e>
                        <m:r>
                          <a:rPr lang="en-US" altLang="zh-CN" sz="2000">
                            <a:latin typeface="Cambria Math" panose="02040503050406030204" pitchFamily="18" charset="0"/>
                            <a:ea typeface="微软雅黑" panose="020B0503020204020204" pitchFamily="34" charset="-122"/>
                          </a:rPr>
                          <m:t>2</m:t>
                        </m:r>
                      </m:e>
                    </m:rad>
                    <m:r>
                      <a:rPr lang="en-US" altLang="zh-CN" sz="2000">
                        <a:latin typeface="Cambria Math" panose="02040503050406030204" pitchFamily="18" charset="0"/>
                        <a:ea typeface="微软雅黑" panose="020B0503020204020204" pitchFamily="34" charset="-122"/>
                      </a:rPr>
                      <m:t>∙</m:t>
                    </m:r>
                    <m:sSub>
                      <m:sSubPr>
                        <m:ctrlPr>
                          <a:rPr lang="en-US" altLang="zh-CN" sz="2000" i="1" smtClean="0">
                            <a:solidFill>
                              <a:srgbClr val="C00000"/>
                            </a:solidFill>
                            <a:latin typeface="Cambria Math" panose="02040503050406030204" pitchFamily="18" charset="0"/>
                            <a:ea typeface="微软雅黑" panose="020B0503020204020204" pitchFamily="34" charset="-122"/>
                          </a:rPr>
                        </m:ctrlPr>
                      </m:sSubPr>
                      <m:e>
                        <m:r>
                          <m:rPr>
                            <m:nor/>
                          </m:rPr>
                          <a:rPr lang="en-US" altLang="zh-CN" sz="2000" dirty="0">
                            <a:solidFill>
                              <a:srgbClr val="C00000"/>
                            </a:solidFill>
                            <a:ea typeface="微软雅黑" panose="020B0503020204020204" pitchFamily="34" charset="-122"/>
                          </a:rPr>
                          <m:t>Δ</m:t>
                        </m:r>
                      </m:e>
                      <m:sub>
                        <m:r>
                          <a:rPr lang="en-US" altLang="zh-CN" sz="2000">
                            <a:solidFill>
                              <a:srgbClr val="C00000"/>
                            </a:solidFill>
                            <a:latin typeface="Cambria Math" panose="02040503050406030204" pitchFamily="18" charset="0"/>
                            <a:ea typeface="微软雅黑" panose="020B0503020204020204" pitchFamily="34" charset="-122"/>
                          </a:rPr>
                          <m:t>𝑝</m:t>
                        </m:r>
                        <m:r>
                          <a:rPr lang="en-US" altLang="zh-CN" sz="2000">
                            <a:solidFill>
                              <a:srgbClr val="C00000"/>
                            </a:solidFill>
                            <a:latin typeface="Cambria Math" panose="02040503050406030204" pitchFamily="18" charset="0"/>
                            <a:ea typeface="微软雅黑" panose="020B0503020204020204" pitchFamily="34" charset="-122"/>
                          </a:rPr>
                          <m:t>,1</m:t>
                        </m:r>
                      </m:sub>
                    </m:sSub>
                    <m:r>
                      <a:rPr lang="en-US" altLang="zh-CN" sz="2000">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r>
                          <a:rPr lang="en-US" altLang="zh-CN" sz="2000" smtClean="0">
                            <a:solidFill>
                              <a:srgbClr val="C00000"/>
                            </a:solidFill>
                            <a:latin typeface="Cambria Math" panose="02040503050406030204" pitchFamily="18" charset="0"/>
                            <a:ea typeface="微软雅黑" panose="020B0503020204020204" pitchFamily="34" charset="-122"/>
                          </a:rPr>
                          <m:t>𝐿</m:t>
                        </m:r>
                      </m:num>
                      <m:den>
                        <m:r>
                          <a:rPr lang="en-US" altLang="zh-CN" sz="2000" smtClean="0">
                            <a:solidFill>
                              <a:srgbClr val="0070C0"/>
                            </a:solidFill>
                            <a:latin typeface="Cambria Math" panose="02040503050406030204" pitchFamily="18" charset="0"/>
                            <a:ea typeface="微软雅黑" panose="020B0503020204020204" pitchFamily="34" charset="-122"/>
                          </a:rPr>
                          <m:t>𝜖</m:t>
                        </m:r>
                      </m:den>
                    </m:f>
                    <m:r>
                      <a:rPr lang="en-US" altLang="zh-CN" sz="2000">
                        <a:latin typeface="Cambria Math" panose="02040503050406030204" pitchFamily="18" charset="0"/>
                        <a:ea typeface="微软雅黑" panose="020B0503020204020204" pitchFamily="34" charset="-122"/>
                      </a:rPr>
                      <m:t>)</m:t>
                    </m:r>
                  </m:oMath>
                </a14:m>
                <a:endParaRPr lang="en-US" altLang="zh-CN" sz="2000" dirty="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525406"/>
              </a:xfrm>
              <a:prstGeom prst="rect">
                <a:avLst/>
              </a:prstGeom>
              <a:blipFill>
                <a:blip r:embed="rId3"/>
                <a:stretch>
                  <a:fillRect l="-689" t="-808"/>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11" name="AutoShape 2" descr="https://ieeexplore.ieee.org/mediastore_new/IEEE/content/media/8826229/8835208/8835364/lecuy1ab-666000a656-large.gif">
            <a:extLst>
              <a:ext uri="{FF2B5EF4-FFF2-40B4-BE49-F238E27FC236}">
                <a16:creationId xmlns:a16="http://schemas.microsoft.com/office/drawing/2014/main" id="{DEF70699-D56E-4463-A11D-A334145F3B4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descr="Gaussian distribution and Laplace distribution | Download Scientific Diagram">
            <a:extLst>
              <a:ext uri="{FF2B5EF4-FFF2-40B4-BE49-F238E27FC236}">
                <a16:creationId xmlns:a16="http://schemas.microsoft.com/office/drawing/2014/main" id="{5CAFECB4-7F55-4265-8B91-0EC995CD36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6179" y="3801950"/>
            <a:ext cx="3384376" cy="2548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424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16</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21714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Training Procedure</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1 </a:t>
                </a:r>
                <a:r>
                  <a:rPr lang="en-US" altLang="zh-CN" sz="2000" dirty="0">
                    <a:latin typeface="Times New Roman" panose="02020603050405020304" pitchFamily="18" charset="0"/>
                    <a:ea typeface="微软雅黑" panose="020B0503020204020204" pitchFamily="34" charset="-122"/>
                  </a:rPr>
                  <a:t>Transform </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ea typeface="微软雅黑" panose="020B0503020204020204" pitchFamily="34" charset="-122"/>
                  </a:rPr>
                  <a:t> into another function </a:t>
                </a:r>
                <a14:m>
                  <m:oMath xmlns:m="http://schemas.openxmlformats.org/officeDocument/2006/math">
                    <m:acc>
                      <m:accPr>
                        <m:chr m:val="̃"/>
                        <m:ctrlPr>
                          <a:rPr lang="en-US" altLang="zh-CN" sz="2000" i="1" dirty="0">
                            <a:latin typeface="Cambria Math" panose="02040503050406030204" pitchFamily="18" charset="0"/>
                            <a:ea typeface="微软雅黑" panose="020B0503020204020204" pitchFamily="34" charset="-122"/>
                          </a:rPr>
                        </m:ctrlPr>
                      </m:accPr>
                      <m:e>
                        <m:r>
                          <a:rPr lang="zh-CN" altLang="en-US" sz="2000" i="1" dirty="0">
                            <a:latin typeface="Cambria Math" panose="02040503050406030204" pitchFamily="18" charset="0"/>
                            <a:ea typeface="微软雅黑" panose="020B0503020204020204" pitchFamily="34" charset="-122"/>
                          </a:rPr>
                          <m:t>𝑔</m:t>
                        </m:r>
                      </m:e>
                    </m:acc>
                  </m:oMath>
                </a14:m>
                <a:r>
                  <a:rPr lang="en-US" altLang="zh-CN" sz="2000" dirty="0">
                    <a:latin typeface="Times New Roman" panose="02020603050405020304" pitchFamily="18" charset="0"/>
                    <a:ea typeface="微软雅黑" panose="020B0503020204020204" pitchFamily="34" charset="-122"/>
                  </a:rPr>
                  <a:t> that has a </a:t>
                </a:r>
                <a:r>
                  <a:rPr lang="en-US" altLang="zh-CN" sz="2000" dirty="0">
                    <a:solidFill>
                      <a:srgbClr val="C00000"/>
                    </a:solidFill>
                    <a:latin typeface="Times New Roman" panose="02020603050405020304" pitchFamily="18" charset="0"/>
                    <a:ea typeface="微软雅黑" panose="020B0503020204020204" pitchFamily="34" charset="-122"/>
                  </a:rPr>
                  <a:t>fixed sensitivity </a:t>
                </a:r>
                <a14:m>
                  <m:oMath xmlns:m="http://schemas.openxmlformats.org/officeDocument/2006/math">
                    <m:r>
                      <m:rPr>
                        <m:sty m:val="p"/>
                      </m:rPr>
                      <a:rPr lang="en-US" altLang="zh-CN" sz="2000" dirty="0">
                        <a:latin typeface="Cambria Math" panose="02040503050406030204" pitchFamily="18" charset="0"/>
                        <a:ea typeface="微软雅黑" panose="020B0503020204020204" pitchFamily="34" charset="-122"/>
                      </a:rPr>
                      <m:t>Δ</m:t>
                    </m:r>
                    <m:r>
                      <a:rPr lang="en-US" altLang="zh-CN" sz="2000" i="1" dirty="0">
                        <a:latin typeface="Cambria Math" panose="02040503050406030204" pitchFamily="18" charset="0"/>
                        <a:ea typeface="微软雅黑" panose="020B0503020204020204" pitchFamily="34" charset="-122"/>
                      </a:rPr>
                      <m:t>≤1</m:t>
                    </m:r>
                  </m:oMath>
                </a14:m>
                <a:r>
                  <a:rPr lang="en-US" altLang="zh-CN" sz="2000" dirty="0">
                    <a:latin typeface="Times New Roman" panose="02020603050405020304" pitchFamily="18" charset="0"/>
                    <a:ea typeface="微软雅黑" panose="020B0503020204020204" pitchFamily="34" charset="-122"/>
                  </a:rPr>
                  <a:t> to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𝑙</m:t>
                        </m:r>
                      </m:e>
                      <m:sub>
                        <m:r>
                          <a:rPr lang="en-US" altLang="zh-CN" sz="2000" i="1" dirty="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changes 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2 </a:t>
                </a:r>
                <a:r>
                  <a:rPr lang="en-US" altLang="zh-CN" sz="2000" dirty="0">
                    <a:latin typeface="Times New Roman" panose="02020603050405020304" pitchFamily="18" charset="0"/>
                    <a:ea typeface="微软雅黑" panose="020B0503020204020204" pitchFamily="34" charset="-122"/>
                  </a:rPr>
                  <a:t>Add the noise layer to the output of </a:t>
                </a:r>
                <a14:m>
                  <m:oMath xmlns:m="http://schemas.openxmlformats.org/officeDocument/2006/math">
                    <m:acc>
                      <m:accPr>
                        <m:chr m:val="̃"/>
                        <m:ctrlPr>
                          <a:rPr lang="en-US" altLang="zh-CN" sz="2000" i="1" dirty="0">
                            <a:latin typeface="Cambria Math" panose="02040503050406030204" pitchFamily="18" charset="0"/>
                            <a:ea typeface="微软雅黑" panose="020B0503020204020204" pitchFamily="34" charset="-122"/>
                          </a:rPr>
                        </m:ctrlPr>
                      </m:accPr>
                      <m:e>
                        <m:r>
                          <a:rPr lang="zh-CN" altLang="en-US" sz="2000" i="1" dirty="0">
                            <a:latin typeface="Cambria Math" panose="02040503050406030204" pitchFamily="18" charset="0"/>
                            <a:ea typeface="微软雅黑" panose="020B0503020204020204" pitchFamily="34" charset="-122"/>
                          </a:rPr>
                          <m:t>𝑔</m:t>
                        </m:r>
                      </m:e>
                    </m:acc>
                  </m:oMath>
                </a14:m>
                <a:r>
                  <a:rPr lang="en-US" altLang="zh-CN" sz="2000" dirty="0">
                    <a:latin typeface="Times New Roman" panose="02020603050405020304" pitchFamily="18" charset="0"/>
                    <a:ea typeface="微软雅黑" panose="020B0503020204020204" pitchFamily="34" charset="-122"/>
                  </a:rPr>
                  <a:t> with a standard deviation scaled by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rPr>
                      <m:t>Δ</m:t>
                    </m:r>
                  </m:oMath>
                </a14:m>
                <a:r>
                  <a:rPr lang="en-US" altLang="zh-CN" sz="2000" dirty="0">
                    <a:latin typeface="Times New Roman" panose="02020603050405020304" pitchFamily="18" charset="0"/>
                    <a:ea typeface="微软雅黑" panose="020B0503020204020204" pitchFamily="34" charset="-122"/>
                  </a:rPr>
                  <a:t> and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𝐿</m:t>
                    </m:r>
                  </m:oMath>
                </a14:m>
                <a:r>
                  <a:rPr lang="en-US" altLang="zh-CN" sz="2000" dirty="0">
                    <a:latin typeface="Times New Roman" panose="02020603050405020304" pitchFamily="18" charset="0"/>
                    <a:ea typeface="微软雅黑" panose="020B0503020204020204" pitchFamily="34" charset="-122"/>
                  </a:rPr>
                  <a:t> to ensure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𝜖</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𝛿</m:t>
                    </m:r>
                    <m:r>
                      <a:rPr lang="en-US" altLang="zh-CN" sz="2000" i="1" dirty="0">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rPr>
                  <a:t>-PixelDP for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𝑙</m:t>
                        </m:r>
                      </m:e>
                      <m:sub>
                        <m:r>
                          <a:rPr lang="en-US" altLang="zh-CN" sz="2000" i="1" dirty="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changes of </a:t>
                </a:r>
                <a:r>
                  <a:rPr lang="en-US" altLang="zh-CN" sz="2000" dirty="0">
                    <a:solidFill>
                      <a:srgbClr val="0070C0"/>
                    </a:solidFill>
                    <a:latin typeface="Times New Roman" panose="02020603050405020304" pitchFamily="18" charset="0"/>
                    <a:ea typeface="微软雅黑" panose="020B0503020204020204" pitchFamily="34" charset="-122"/>
                  </a:rPr>
                  <a:t>size </a:t>
                </a:r>
                <a14:m>
                  <m:oMath xmlns:m="http://schemas.openxmlformats.org/officeDocument/2006/math">
                    <m:r>
                      <a:rPr lang="en-US" altLang="zh-CN" sz="2000" i="1" dirty="0">
                        <a:solidFill>
                          <a:srgbClr val="0070C0"/>
                        </a:solidFill>
                        <a:latin typeface="Cambria Math" panose="02040503050406030204" pitchFamily="18" charset="0"/>
                        <a:ea typeface="微软雅黑" panose="020B0503020204020204" pitchFamily="34" charset="-122"/>
                      </a:rPr>
                      <m:t>𝐿</m:t>
                    </m:r>
                  </m:oMath>
                </a14:m>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217145"/>
              </a:xfrm>
              <a:prstGeom prst="rect">
                <a:avLst/>
              </a:prstGeom>
              <a:blipFill>
                <a:blip r:embed="rId3"/>
                <a:stretch>
                  <a:fillRect l="-689" t="-1374"/>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7" name="组合 6">
            <a:extLst>
              <a:ext uri="{FF2B5EF4-FFF2-40B4-BE49-F238E27FC236}">
                <a16:creationId xmlns:a16="http://schemas.microsoft.com/office/drawing/2014/main" id="{0F22A257-5648-44B0-93AC-820F2E905A8E}"/>
              </a:ext>
            </a:extLst>
          </p:cNvPr>
          <p:cNvGrpSpPr/>
          <p:nvPr/>
        </p:nvGrpSpPr>
        <p:grpSpPr>
          <a:xfrm>
            <a:off x="755576" y="3641749"/>
            <a:ext cx="7649939" cy="2804558"/>
            <a:chOff x="755576" y="3641749"/>
            <a:chExt cx="7649939" cy="2804558"/>
          </a:xfrm>
        </p:grpSpPr>
        <p:pic>
          <p:nvPicPr>
            <p:cNvPr id="39" name="图片 38">
              <a:extLst>
                <a:ext uri="{FF2B5EF4-FFF2-40B4-BE49-F238E27FC236}">
                  <a16:creationId xmlns:a16="http://schemas.microsoft.com/office/drawing/2014/main" id="{1D0DD849-3E95-4D0A-924E-6DC895E2283C}"/>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40" name="矩形 39">
              <a:extLst>
                <a:ext uri="{FF2B5EF4-FFF2-40B4-BE49-F238E27FC236}">
                  <a16:creationId xmlns:a16="http://schemas.microsoft.com/office/drawing/2014/main" id="{A4020641-51C8-4331-A248-B9989B2F5EAA}"/>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3" name="矩形 42">
              <a:extLst>
                <a:ext uri="{FF2B5EF4-FFF2-40B4-BE49-F238E27FC236}">
                  <a16:creationId xmlns:a16="http://schemas.microsoft.com/office/drawing/2014/main" id="{437C5369-953A-48F9-9950-1B0A81AE808A}"/>
                </a:ext>
              </a:extLst>
            </p:cNvPr>
            <p:cNvSpPr/>
            <p:nvPr/>
          </p:nvSpPr>
          <p:spPr>
            <a:xfrm>
              <a:off x="6084293" y="6074246"/>
              <a:ext cx="791963" cy="338554"/>
            </a:xfrm>
            <a:prstGeom prst="rect">
              <a:avLst/>
            </a:prstGeom>
            <a:solidFill>
              <a:srgbClr val="FCFDFE"/>
            </a:solidFill>
            <a:ln>
              <a:solidFill>
                <a:srgbClr val="FCFDFE"/>
              </a:solidFill>
            </a:ln>
          </p:spPr>
          <p:txBody>
            <a:bodyPr wrap="square" rtlCol="0" anchor="ctr">
              <a:spAutoFit/>
            </a:bodyPr>
            <a:lstStyle/>
            <a:p>
              <a:pPr algn="l"/>
              <a:endParaRPr lang="en-US" altLang="zh-CN" sz="800" dirty="0">
                <a:latin typeface="Times New Roman" panose="02020603050405020304" pitchFamily="18" charset="0"/>
                <a:ea typeface="宋体" panose="02010600030101010101" pitchFamily="2" charset="-122"/>
              </a:endParaRPr>
            </a:p>
            <a:p>
              <a:pPr algn="l"/>
              <a:endParaRPr lang="zh-CN" altLang="en-US" sz="800" dirty="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CB54027-451C-4E84-8A1B-FC2002556E69}"/>
                    </a:ext>
                  </a:extLst>
                </p:cNvPr>
                <p:cNvSpPr/>
                <p:nvPr/>
              </p:nvSpPr>
              <p:spPr>
                <a:xfrm>
                  <a:off x="5813230" y="4104392"/>
                  <a:ext cx="2592285" cy="2082365"/>
                </a:xfrm>
                <a:prstGeom prst="rect">
                  <a:avLst/>
                </a:prstGeom>
                <a:solidFill>
                  <a:srgbClr val="FCFDFE"/>
                </a:solidFill>
                <a:ln>
                  <a:noFill/>
                </a:ln>
              </p:spPr>
              <p:txBody>
                <a:bodyPr wrap="none">
                  <a:no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 </m:t>
                        </m:r>
                      </m:oMath>
                    </m:oMathPara>
                  </a14:m>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en-US" altLang="zh-CN" sz="1400" b="1" dirty="0"/>
                </a:p>
                <a:p>
                  <a:endParaRPr lang="zh-CN" altLang="en-US" sz="1400" b="1" dirty="0"/>
                </a:p>
              </p:txBody>
            </p:sp>
          </mc:Choice>
          <mc:Fallback xmlns="">
            <p:sp>
              <p:nvSpPr>
                <p:cNvPr id="6" name="矩形 5">
                  <a:extLst>
                    <a:ext uri="{FF2B5EF4-FFF2-40B4-BE49-F238E27FC236}">
                      <a16:creationId xmlns:a16="http://schemas.microsoft.com/office/drawing/2014/main" id="{DCB54027-451C-4E84-8A1B-FC2002556E69}"/>
                    </a:ext>
                  </a:extLst>
                </p:cNvPr>
                <p:cNvSpPr>
                  <a:spLocks noRot="1" noChangeAspect="1" noMove="1" noResize="1" noEditPoints="1" noAdjustHandles="1" noChangeArrowheads="1" noChangeShapeType="1" noTextEdit="1"/>
                </p:cNvSpPr>
                <p:nvPr/>
              </p:nvSpPr>
              <p:spPr>
                <a:xfrm>
                  <a:off x="5813230" y="4104392"/>
                  <a:ext cx="2592285" cy="2082365"/>
                </a:xfrm>
                <a:prstGeom prst="rect">
                  <a:avLst/>
                </a:prstGeom>
                <a:blipFill>
                  <a:blip r:embed="rId5"/>
                  <a:stretch>
                    <a:fillRect/>
                  </a:stretch>
                </a:blipFill>
                <a:ln>
                  <a:noFill/>
                </a:ln>
              </p:spPr>
              <p:txBody>
                <a:bodyPr/>
                <a:lstStyle/>
                <a:p>
                  <a:r>
                    <a:rPr lang="zh-CN" altLang="en-US">
                      <a:noFill/>
                    </a:rPr>
                    <a:t> </a:t>
                  </a:r>
                </a:p>
              </p:txBody>
            </p:sp>
          </mc:Fallback>
        </mc:AlternateContent>
      </p:grpSp>
      <p:sp>
        <p:nvSpPr>
          <p:cNvPr id="18" name="对话气泡: 圆角矩形 17">
            <a:extLst>
              <a:ext uri="{FF2B5EF4-FFF2-40B4-BE49-F238E27FC236}">
                <a16:creationId xmlns:a16="http://schemas.microsoft.com/office/drawing/2014/main" id="{F4CB70BC-ED96-4A27-AD31-AC76C534A830}"/>
              </a:ext>
            </a:extLst>
          </p:cNvPr>
          <p:cNvSpPr/>
          <p:nvPr/>
        </p:nvSpPr>
        <p:spPr>
          <a:xfrm>
            <a:off x="564617" y="5784805"/>
            <a:ext cx="1161468" cy="578882"/>
          </a:xfrm>
          <a:prstGeom prst="wedgeRoundRectCallout">
            <a:avLst>
              <a:gd name="adj1" fmla="val 103563"/>
              <a:gd name="adj2" fmla="val 26174"/>
              <a:gd name="adj3" fmla="val 16667"/>
            </a:avLst>
          </a:prstGeom>
          <a:solidFill>
            <a:srgbClr val="FFC000"/>
          </a:solidFill>
          <a:ln>
            <a:noFill/>
          </a:ln>
        </p:spPr>
        <p:txBody>
          <a:bodyPr wrap="square" rtlCol="0" anchor="ctr">
            <a:spAutoFit/>
          </a:bodyPr>
          <a:lstStyle/>
          <a:p>
            <a:r>
              <a:rPr lang="en-US" altLang="zh-CN" sz="1400" dirty="0">
                <a:latin typeface="Times New Roman" panose="02020603050405020304" pitchFamily="18" charset="0"/>
              </a:rPr>
              <a:t>Pre-noise </a:t>
            </a:r>
          </a:p>
          <a:p>
            <a:r>
              <a:rPr lang="en-US" altLang="zh-CN" sz="1400" dirty="0">
                <a:latin typeface="Times New Roman" panose="02020603050405020304" pitchFamily="18" charset="0"/>
              </a:rPr>
              <a:t>computation</a:t>
            </a:r>
          </a:p>
        </p:txBody>
      </p:sp>
      <p:sp>
        <p:nvSpPr>
          <p:cNvPr id="11" name="矩形 10">
            <a:extLst>
              <a:ext uri="{FF2B5EF4-FFF2-40B4-BE49-F238E27FC236}">
                <a16:creationId xmlns:a16="http://schemas.microsoft.com/office/drawing/2014/main" id="{8569920D-DC97-4F1A-997B-FC17C8155BDC}"/>
              </a:ext>
            </a:extLst>
          </p:cNvPr>
          <p:cNvSpPr/>
          <p:nvPr/>
        </p:nvSpPr>
        <p:spPr>
          <a:xfrm>
            <a:off x="1931984" y="4316911"/>
            <a:ext cx="1127848" cy="1781150"/>
          </a:xfrm>
          <a:prstGeom prst="rect">
            <a:avLst/>
          </a:prstGeom>
          <a:solidFill>
            <a:schemeClr val="accent6">
              <a:alpha val="20000"/>
            </a:scheme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5164AE8D-B5EB-4402-992A-FC96E9F2DCAF}"/>
              </a:ext>
            </a:extLst>
          </p:cNvPr>
          <p:cNvSpPr/>
          <p:nvPr/>
        </p:nvSpPr>
        <p:spPr>
          <a:xfrm>
            <a:off x="3563888" y="4315873"/>
            <a:ext cx="1152127" cy="178115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902D4BD2-77A6-40BC-BFBB-41DBCD8E8DFA}"/>
              </a:ext>
            </a:extLst>
          </p:cNvPr>
          <p:cNvSpPr/>
          <p:nvPr/>
        </p:nvSpPr>
        <p:spPr>
          <a:xfrm>
            <a:off x="4987077" y="6097023"/>
            <a:ext cx="258395" cy="214967"/>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3" name="对话气泡: 圆角矩形 22">
            <a:extLst>
              <a:ext uri="{FF2B5EF4-FFF2-40B4-BE49-F238E27FC236}">
                <a16:creationId xmlns:a16="http://schemas.microsoft.com/office/drawing/2014/main" id="{4FA4B440-5EE0-4DBC-A8B9-8D3F9E731C83}"/>
              </a:ext>
            </a:extLst>
          </p:cNvPr>
          <p:cNvSpPr/>
          <p:nvPr/>
        </p:nvSpPr>
        <p:spPr>
          <a:xfrm>
            <a:off x="5813230" y="5784805"/>
            <a:ext cx="1161468" cy="578882"/>
          </a:xfrm>
          <a:prstGeom prst="wedgeRoundRectCallout">
            <a:avLst>
              <a:gd name="adj1" fmla="val -183389"/>
              <a:gd name="adj2" fmla="val 27650"/>
              <a:gd name="adj3" fmla="val 16667"/>
            </a:avLst>
          </a:prstGeom>
          <a:solidFill>
            <a:srgbClr val="FFC000"/>
          </a:solidFill>
          <a:ln>
            <a:noFill/>
          </a:ln>
        </p:spPr>
        <p:txBody>
          <a:bodyPr wrap="square" rtlCol="0" anchor="ctr">
            <a:spAutoFit/>
          </a:bodyPr>
          <a:lstStyle/>
          <a:p>
            <a:r>
              <a:rPr lang="en-US" altLang="zh-CN" sz="1400" dirty="0">
                <a:latin typeface="Times New Roman" panose="02020603050405020304" pitchFamily="18" charset="0"/>
              </a:rPr>
              <a:t>Subsequent computation</a:t>
            </a:r>
          </a:p>
        </p:txBody>
      </p:sp>
      <p:pic>
        <p:nvPicPr>
          <p:cNvPr id="26" name="图片 25">
            <a:extLst>
              <a:ext uri="{FF2B5EF4-FFF2-40B4-BE49-F238E27FC236}">
                <a16:creationId xmlns:a16="http://schemas.microsoft.com/office/drawing/2014/main" id="{0AA08FB1-DF76-49DA-9750-C3D13A6149BC}"/>
              </a:ext>
            </a:extLst>
          </p:cNvPr>
          <p:cNvPicPr>
            <a:picLocks noChangeAspect="1"/>
          </p:cNvPicPr>
          <p:nvPr/>
        </p:nvPicPr>
        <p:blipFill rotWithShape="1">
          <a:blip r:embed="rId4"/>
          <a:srcRect l="59178" t="84816" r="37659" b="6150"/>
          <a:stretch/>
        </p:blipFill>
        <p:spPr>
          <a:xfrm>
            <a:off x="5254387" y="6077426"/>
            <a:ext cx="239213" cy="259550"/>
          </a:xfrm>
          <a:prstGeom prst="rect">
            <a:avLst/>
          </a:prstGeom>
        </p:spPr>
      </p:pic>
      <mc:AlternateContent xmlns:mc="http://schemas.openxmlformats.org/markup-compatibility/2006" xmlns:a14="http://schemas.microsoft.com/office/drawing/2010/main">
        <mc:Choice Requires="a14">
          <p:sp>
            <p:nvSpPr>
              <p:cNvPr id="28" name="对话气泡: 圆角矩形 27">
                <a:extLst>
                  <a:ext uri="{FF2B5EF4-FFF2-40B4-BE49-F238E27FC236}">
                    <a16:creationId xmlns:a16="http://schemas.microsoft.com/office/drawing/2014/main" id="{16D0CB69-D364-402C-A454-60C6E8F2BEA0}"/>
                  </a:ext>
                </a:extLst>
              </p:cNvPr>
              <p:cNvSpPr/>
              <p:nvPr/>
            </p:nvSpPr>
            <p:spPr>
              <a:xfrm>
                <a:off x="5821775" y="4581128"/>
                <a:ext cx="2781093" cy="685791"/>
              </a:xfrm>
              <a:prstGeom prst="wedgeRoundRectCallout">
                <a:avLst>
                  <a:gd name="adj1" fmla="val -66410"/>
                  <a:gd name="adj2" fmla="val 115401"/>
                  <a:gd name="adj3" fmla="val 16667"/>
                </a:avLst>
              </a:prstGeom>
              <a:solidFill>
                <a:srgbClr val="FFC000"/>
              </a:solidFill>
              <a:ln>
                <a:noFill/>
              </a:ln>
            </p:spPr>
            <p:txBody>
              <a:bodyPr wrap="square"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𝐴</m:t>
                          </m:r>
                        </m:e>
                        <m:sub>
                          <m:r>
                            <a:rPr lang="en-US" altLang="zh-CN" sz="1600" i="1">
                              <a:latin typeface="Cambria Math" panose="02040503050406030204" pitchFamily="18" charset="0"/>
                              <a:ea typeface="微软雅黑" panose="020B0503020204020204" pitchFamily="34" charset="-122"/>
                            </a:rPr>
                            <m:t>𝑄</m:t>
                          </m:r>
                        </m:sub>
                      </m:sSub>
                      <m:d>
                        <m:dPr>
                          <m:ctrlPr>
                            <a:rPr lang="en-US" altLang="zh-CN" sz="1600" i="1">
                              <a:latin typeface="Cambria Math" panose="02040503050406030204" pitchFamily="18" charset="0"/>
                              <a:cs typeface="Arial" panose="020B0604020202020204" pitchFamily="34" charset="0"/>
                            </a:rPr>
                          </m:ctrlPr>
                        </m:dPr>
                        <m:e>
                          <m:r>
                            <a:rPr lang="en-US" altLang="zh-CN" sz="1600" i="1">
                              <a:latin typeface="Cambria Math" panose="02040503050406030204" pitchFamily="18" charset="0"/>
                              <a:cs typeface="Arial" panose="020B0604020202020204" pitchFamily="34" charset="0"/>
                            </a:rPr>
                            <m:t>𝑥</m:t>
                          </m:r>
                        </m:e>
                      </m:d>
                      <m:r>
                        <a:rPr lang="pt-BR" altLang="zh-CN" sz="1600" i="1" dirty="0">
                          <a:latin typeface="Cambria Math" panose="02040503050406030204" pitchFamily="18" charset="0"/>
                          <a:ea typeface="微软雅黑" panose="020B0503020204020204" pitchFamily="34" charset="-122"/>
                        </a:rPr>
                        <m:t>=</m:t>
                      </m:r>
                      <m:r>
                        <a:rPr lang="pt-BR" altLang="zh-CN" sz="1600" i="1" dirty="0">
                          <a:latin typeface="Cambria Math" panose="02040503050406030204" pitchFamily="18" charset="0"/>
                          <a:ea typeface="微软雅黑" panose="020B0503020204020204" pitchFamily="34" charset="-122"/>
                        </a:rPr>
                        <m:t>h</m:t>
                      </m:r>
                      <m:r>
                        <a:rPr lang="pt-BR"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𝑔</m:t>
                      </m:r>
                      <m:d>
                        <m:dPr>
                          <m:ctrlPr>
                            <a:rPr lang="en-US" altLang="zh-CN" sz="1600" i="1" dirty="0">
                              <a:latin typeface="Cambria Math" panose="02040503050406030204" pitchFamily="18" charset="0"/>
                              <a:ea typeface="Cambria Math" panose="02040503050406030204" pitchFamily="18" charset="0"/>
                            </a:rPr>
                          </m:ctrlPr>
                        </m:dPr>
                        <m:e>
                          <m:r>
                            <a:rPr lang="en-US" altLang="zh-CN" sz="1600" i="1" dirty="0">
                              <a:latin typeface="Cambria Math" panose="02040503050406030204" pitchFamily="18" charset="0"/>
                              <a:ea typeface="Cambria Math" panose="02040503050406030204" pitchFamily="18" charset="0"/>
                            </a:rPr>
                            <m:t>𝑥</m:t>
                          </m:r>
                        </m:e>
                      </m:d>
                      <m:r>
                        <a:rPr lang="en-US" altLang="zh-CN" sz="1600" i="1" dirty="0">
                          <a:latin typeface="Cambria Math" panose="02040503050406030204" pitchFamily="18" charset="0"/>
                          <a:ea typeface="Cambria Math" panose="02040503050406030204" pitchFamily="18" charset="0"/>
                        </a:rPr>
                        <m:t>=</m:t>
                      </m:r>
                      <m:r>
                        <a:rPr lang="pt-BR" altLang="zh-CN" sz="1600" i="1" dirty="0">
                          <a:latin typeface="Cambria Math" panose="02040503050406030204" pitchFamily="18" charset="0"/>
                          <a:ea typeface="微软雅黑" panose="020B0503020204020204" pitchFamily="34" charset="-122"/>
                        </a:rPr>
                        <m:t>h</m:t>
                      </m:r>
                      <m:d>
                        <m:dPr>
                          <m:ctrlPr>
                            <a:rPr lang="pt-BR" altLang="zh-CN" sz="1600" i="1" dirty="0">
                              <a:latin typeface="Cambria Math" panose="02040503050406030204" pitchFamily="18" charset="0"/>
                              <a:ea typeface="微软雅黑" panose="020B0503020204020204" pitchFamily="34" charset="-122"/>
                            </a:rPr>
                          </m:ctrlPr>
                        </m:dPr>
                        <m:e>
                          <m:r>
                            <a:rPr lang="pt-BR" altLang="zh-CN" sz="1600" i="1" dirty="0">
                              <a:latin typeface="Cambria Math" panose="02040503050406030204" pitchFamily="18" charset="0"/>
                              <a:ea typeface="微软雅黑" panose="020B0503020204020204" pitchFamily="34" charset="-122"/>
                            </a:rPr>
                            <m:t>𝑔</m:t>
                          </m:r>
                          <m:d>
                            <m:dPr>
                              <m:ctrlPr>
                                <a:rPr lang="pt-BR" altLang="zh-CN" sz="1600" i="1" dirty="0">
                                  <a:latin typeface="Cambria Math" panose="02040503050406030204" pitchFamily="18" charset="0"/>
                                  <a:ea typeface="微软雅黑" panose="020B0503020204020204" pitchFamily="34" charset="-122"/>
                                </a:rPr>
                              </m:ctrlPr>
                            </m:dPr>
                            <m:e>
                              <m:r>
                                <a:rPr lang="pt-BR" altLang="zh-CN" sz="1600" i="1" dirty="0">
                                  <a:latin typeface="Cambria Math" panose="02040503050406030204" pitchFamily="18" charset="0"/>
                                  <a:ea typeface="微软雅黑" panose="020B0503020204020204" pitchFamily="34" charset="-122"/>
                                </a:rPr>
                                <m:t>𝑥</m:t>
                              </m:r>
                            </m:e>
                          </m:d>
                        </m:e>
                      </m:d>
                      <m:r>
                        <a:rPr lang="en-US" altLang="zh-CN" sz="1600" b="0" i="1" dirty="0" smtClean="0">
                          <a:latin typeface="Cambria Math" panose="02040503050406030204" pitchFamily="18" charset="0"/>
                          <a:ea typeface="微软雅黑" panose="020B0503020204020204" pitchFamily="34" charset="-122"/>
                        </a:rPr>
                        <m:t>=</m:t>
                      </m:r>
                      <m:r>
                        <a:rPr lang="pt-BR" altLang="zh-CN" sz="1600" i="1" dirty="0">
                          <a:latin typeface="Cambria Math" panose="02040503050406030204" pitchFamily="18" charset="0"/>
                          <a:ea typeface="微软雅黑" panose="020B0503020204020204" pitchFamily="34" charset="-122"/>
                        </a:rPr>
                        <m:t>h</m:t>
                      </m:r>
                      <m:r>
                        <a:rPr lang="pt-BR" altLang="zh-CN" sz="1600" i="1" dirty="0">
                          <a:latin typeface="Cambria Math" panose="02040503050406030204" pitchFamily="18" charset="0"/>
                          <a:ea typeface="微软雅黑" panose="020B0503020204020204" pitchFamily="34" charset="-122"/>
                        </a:rPr>
                        <m:t>(</m:t>
                      </m:r>
                      <m:acc>
                        <m:accPr>
                          <m:chr m:val="̃"/>
                          <m:ctrlPr>
                            <a:rPr lang="en-US" altLang="zh-CN" sz="1600" i="1">
                              <a:latin typeface="Cambria Math" panose="02040503050406030204" pitchFamily="18" charset="0"/>
                              <a:ea typeface="微软雅黑" panose="020B0503020204020204" pitchFamily="34" charset="-122"/>
                            </a:rPr>
                          </m:ctrlPr>
                        </m:accPr>
                        <m:e>
                          <m:r>
                            <a:rPr lang="en-US" altLang="zh-CN" sz="1600" i="1">
                              <a:latin typeface="Cambria Math" panose="02040503050406030204" pitchFamily="18" charset="0"/>
                              <a:ea typeface="微软雅黑" panose="020B0503020204020204" pitchFamily="34" charset="-122"/>
                            </a:rPr>
                            <m:t>𝑔</m:t>
                          </m:r>
                        </m:e>
                      </m:acc>
                      <m:r>
                        <a:rPr lang="pt-BR" altLang="zh-CN" sz="1600" i="1" dirty="0">
                          <a:latin typeface="Cambria Math" panose="02040503050406030204" pitchFamily="18" charset="0"/>
                          <a:ea typeface="微软雅黑" panose="020B0503020204020204" pitchFamily="34" charset="-122"/>
                        </a:rPr>
                        <m:t>(</m:t>
                      </m:r>
                      <m:r>
                        <a:rPr lang="pt-BR" altLang="zh-CN" sz="1600" i="1" dirty="0">
                          <a:latin typeface="Cambria Math" panose="02040503050406030204" pitchFamily="18" charset="0"/>
                          <a:ea typeface="微软雅黑" panose="020B0503020204020204" pitchFamily="34" charset="-122"/>
                        </a:rPr>
                        <m:t>𝑥</m:t>
                      </m:r>
                      <m:r>
                        <a:rPr lang="pt-BR" altLang="zh-CN" sz="1600" i="1" dirty="0">
                          <a:latin typeface="Cambria Math" panose="02040503050406030204" pitchFamily="18" charset="0"/>
                          <a:ea typeface="微软雅黑" panose="020B0503020204020204" pitchFamily="34" charset="-122"/>
                        </a:rPr>
                        <m:t>)+</m:t>
                      </m:r>
                      <m:r>
                        <a:rPr lang="pt-BR" altLang="zh-CN" sz="1600" i="1" dirty="0">
                          <a:latin typeface="Cambria Math" panose="02040503050406030204" pitchFamily="18" charset="0"/>
                          <a:ea typeface="微软雅黑" panose="020B0503020204020204" pitchFamily="34" charset="-122"/>
                        </a:rPr>
                        <m:t>𝑛𝑜𝑖𝑠𝑒</m:t>
                      </m:r>
                      <m:r>
                        <a:rPr lang="pt-BR" altLang="zh-CN" sz="1600" i="1" dirty="0">
                          <a:latin typeface="Cambria Math" panose="02040503050406030204" pitchFamily="18" charset="0"/>
                          <a:ea typeface="微软雅黑" panose="020B0503020204020204" pitchFamily="34" charset="-122"/>
                        </a:rPr>
                        <m:t>(</m:t>
                      </m:r>
                      <m:r>
                        <m:rPr>
                          <m:sty m:val="p"/>
                        </m:rPr>
                        <a:rPr lang="pt-BR" altLang="zh-CN" sz="1600" dirty="0">
                          <a:latin typeface="Cambria Math" panose="02040503050406030204" pitchFamily="18" charset="0"/>
                          <a:ea typeface="微软雅黑" panose="020B0503020204020204" pitchFamily="34" charset="-122"/>
                        </a:rPr>
                        <m:t>Δ</m:t>
                      </m:r>
                      <m:r>
                        <a:rPr lang="pt-BR" altLang="zh-CN" sz="1600" i="1" dirty="0">
                          <a:latin typeface="Cambria Math" panose="02040503050406030204" pitchFamily="18" charset="0"/>
                          <a:ea typeface="微软雅黑" panose="020B0503020204020204" pitchFamily="34" charset="-122"/>
                        </a:rPr>
                        <m:t>, </m:t>
                      </m:r>
                      <m:r>
                        <a:rPr lang="pt-BR" altLang="zh-CN" sz="1600" i="1" dirty="0">
                          <a:latin typeface="Cambria Math" panose="02040503050406030204" pitchFamily="18" charset="0"/>
                          <a:ea typeface="微软雅黑" panose="020B0503020204020204" pitchFamily="34" charset="-122"/>
                        </a:rPr>
                        <m:t>𝐿</m:t>
                      </m:r>
                      <m:r>
                        <a:rPr lang="pt-BR" altLang="zh-CN" sz="1600" i="1" dirty="0">
                          <a:latin typeface="Cambria Math" panose="02040503050406030204" pitchFamily="18" charset="0"/>
                          <a:ea typeface="微软雅黑" panose="020B0503020204020204" pitchFamily="34" charset="-122"/>
                        </a:rPr>
                        <m:t>, </m:t>
                      </m:r>
                      <m:r>
                        <a:rPr lang="en-US" altLang="zh-CN" sz="1600" i="1" dirty="0">
                          <a:latin typeface="Cambria Math" panose="02040503050406030204" pitchFamily="18" charset="0"/>
                          <a:ea typeface="微软雅黑" panose="020B0503020204020204" pitchFamily="34" charset="-122"/>
                        </a:rPr>
                        <m:t>𝜖</m:t>
                      </m:r>
                      <m:r>
                        <a:rPr lang="pt-BR" altLang="zh-CN" sz="1600" i="1" dirty="0">
                          <a:latin typeface="Cambria Math" panose="02040503050406030204" pitchFamily="18" charset="0"/>
                          <a:ea typeface="微软雅黑" panose="020B0503020204020204" pitchFamily="34" charset="-122"/>
                        </a:rPr>
                        <m:t>, </m:t>
                      </m:r>
                      <m:r>
                        <a:rPr lang="pt-BR" altLang="zh-CN" sz="1600" i="1" dirty="0">
                          <a:latin typeface="Cambria Math" panose="02040503050406030204" pitchFamily="18" charset="0"/>
                          <a:ea typeface="微软雅黑" panose="020B0503020204020204" pitchFamily="34" charset="-122"/>
                        </a:rPr>
                        <m:t>𝛿</m:t>
                      </m:r>
                      <m:r>
                        <a:rPr lang="pt-BR" altLang="zh-CN" sz="1600" i="1" dirty="0">
                          <a:latin typeface="Cambria Math" panose="02040503050406030204" pitchFamily="18" charset="0"/>
                          <a:ea typeface="微软雅黑" panose="020B0503020204020204" pitchFamily="34" charset="-122"/>
                        </a:rPr>
                        <m:t>))</m:t>
                      </m:r>
                    </m:oMath>
                  </m:oMathPara>
                </a14:m>
                <a:endParaRPr lang="zh-CN" altLang="en-US" sz="1600" dirty="0"/>
              </a:p>
            </p:txBody>
          </p:sp>
        </mc:Choice>
        <mc:Fallback xmlns="">
          <p:sp>
            <p:nvSpPr>
              <p:cNvPr id="28" name="对话气泡: 圆角矩形 27">
                <a:extLst>
                  <a:ext uri="{FF2B5EF4-FFF2-40B4-BE49-F238E27FC236}">
                    <a16:creationId xmlns:a16="http://schemas.microsoft.com/office/drawing/2014/main" id="{16D0CB69-D364-402C-A454-60C6E8F2BEA0}"/>
                  </a:ext>
                </a:extLst>
              </p:cNvPr>
              <p:cNvSpPr>
                <a:spLocks noRot="1" noChangeAspect="1" noMove="1" noResize="1" noEditPoints="1" noAdjustHandles="1" noChangeArrowheads="1" noChangeShapeType="1" noTextEdit="1"/>
              </p:cNvSpPr>
              <p:nvPr/>
            </p:nvSpPr>
            <p:spPr>
              <a:xfrm>
                <a:off x="5821775" y="4581128"/>
                <a:ext cx="2781093" cy="685791"/>
              </a:xfrm>
              <a:prstGeom prst="wedgeRoundRectCallout">
                <a:avLst>
                  <a:gd name="adj1" fmla="val -66410"/>
                  <a:gd name="adj2" fmla="val 115401"/>
                  <a:gd name="adj3" fmla="val 16667"/>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对话气泡: 圆角矩形 30">
                <a:extLst>
                  <a:ext uri="{FF2B5EF4-FFF2-40B4-BE49-F238E27FC236}">
                    <a16:creationId xmlns:a16="http://schemas.microsoft.com/office/drawing/2014/main" id="{BBC66D21-B378-4B66-AC22-3042FE11AF7B}"/>
                  </a:ext>
                </a:extLst>
              </p:cNvPr>
              <p:cNvSpPr/>
              <p:nvPr/>
            </p:nvSpPr>
            <p:spPr>
              <a:xfrm>
                <a:off x="5372331" y="3641748"/>
                <a:ext cx="3384376" cy="2848621"/>
              </a:xfrm>
              <a:prstGeom prst="wedgeRoundRectCallout">
                <a:avLst>
                  <a:gd name="adj1" fmla="val 22043"/>
                  <a:gd name="adj2" fmla="val -59693"/>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Set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𝐿</m:t>
                    </m:r>
                  </m:oMath>
                </a14:m>
                <a:r>
                  <a:rPr lang="en-US" altLang="zh-CN" sz="14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zh-CN" altLang="el-GR" sz="1400" dirty="0">
                        <a:solidFill>
                          <a:schemeClr val="tx1"/>
                        </a:solidFill>
                        <a:latin typeface="Cambria Math" panose="02040503050406030204" pitchFamily="18" charset="0"/>
                        <a:cs typeface="Times New Roman" panose="02020603050405020304" pitchFamily="18" charset="0"/>
                      </a:rPr>
                      <m:t>𝜖</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𝛿</m:t>
                    </m:r>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Compute fixed </a:t>
                </a:r>
                <a:r>
                  <a:rPr lang="en-US" altLang="zh-CN" sz="1400" dirty="0" err="1">
                    <a:solidFill>
                      <a:schemeClr val="tx1"/>
                    </a:solidFill>
                    <a:latin typeface="Times New Roman" panose="02020603050405020304" pitchFamily="18" charset="0"/>
                    <a:cs typeface="Times New Roman" panose="02020603050405020304" pitchFamily="18" charset="0"/>
                  </a:rPr>
                  <a:t>sensity</a:t>
                </a:r>
                <a:r>
                  <a:rPr lang="en-US" altLang="zh-CN" sz="1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1400" dirty="0" smtClean="0">
                        <a:solidFill>
                          <a:schemeClr val="tx1"/>
                        </a:solidFill>
                        <a:latin typeface="Cambria Math" panose="02040503050406030204" pitchFamily="18" charset="0"/>
                        <a:ea typeface="微软雅黑" panose="020B0503020204020204" pitchFamily="34" charset="-122"/>
                      </a:rPr>
                      <m:t>Δ</m:t>
                    </m:r>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Input  sample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m:t>
                    </m:r>
                    <m:r>
                      <a:rPr lang="en-US" altLang="zh-CN" sz="1400" i="1" dirty="0" err="1" smtClean="0">
                        <a:solidFill>
                          <a:schemeClr val="tx1"/>
                        </a:solidFill>
                        <a:latin typeface="Cambria Math" panose="02040503050406030204" pitchFamily="18" charset="0"/>
                        <a:cs typeface="Times New Roman" panose="02020603050405020304" pitchFamily="18" charset="0"/>
                      </a:rPr>
                      <m:t>𝑥</m:t>
                    </m:r>
                    <m:r>
                      <a:rPr lang="en-US" altLang="zh-CN" sz="1400" i="1" dirty="0" err="1" smtClean="0">
                        <a:solidFill>
                          <a:schemeClr val="tx1"/>
                        </a:solidFill>
                        <a:latin typeface="Cambria Math" panose="02040503050406030204" pitchFamily="18" charset="0"/>
                        <a:cs typeface="Times New Roman" panose="02020603050405020304" pitchFamily="18" charset="0"/>
                      </a:rPr>
                      <m:t>,</m:t>
                    </m:r>
                    <m:sSub>
                      <m:sSubPr>
                        <m:ctrlPr>
                          <a:rPr lang="en-US" altLang="zh-CN" sz="1400" i="1" dirty="0" err="1" smtClean="0">
                            <a:solidFill>
                              <a:schemeClr val="tx1"/>
                            </a:solidFill>
                            <a:latin typeface="Cambria Math" panose="02040503050406030204" pitchFamily="18" charset="0"/>
                            <a:cs typeface="Times New Roman" panose="02020603050405020304" pitchFamily="18" charset="0"/>
                          </a:rPr>
                        </m:ctrlPr>
                      </m:sSubPr>
                      <m:e>
                        <m:r>
                          <a:rPr lang="en-US" altLang="zh-CN" sz="1400" i="1" dirty="0" err="1" smtClean="0">
                            <a:solidFill>
                              <a:schemeClr val="tx1"/>
                            </a:solidFill>
                            <a:latin typeface="Cambria Math" panose="02040503050406030204" pitchFamily="18" charset="0"/>
                            <a:cs typeface="Times New Roman" panose="02020603050405020304" pitchFamily="18" charset="0"/>
                          </a:rPr>
                          <m:t>𝑦</m:t>
                        </m:r>
                      </m:e>
                      <m:sub>
                        <m:r>
                          <a:rPr lang="en-US" altLang="zh-CN" sz="1400" i="1" dirty="0" err="1" smtClean="0">
                            <a:solidFill>
                              <a:schemeClr val="tx1"/>
                            </a:solidFill>
                            <a:latin typeface="Cambria Math" panose="02040503050406030204" pitchFamily="18" charset="0"/>
                            <a:cs typeface="Times New Roman" panose="02020603050405020304" pitchFamily="18" charset="0"/>
                          </a:rPr>
                          <m:t>𝑡𝑟𝑢𝑒</m:t>
                        </m:r>
                      </m:sub>
                    </m:sSub>
                    <m:r>
                      <a:rPr lang="en-US" altLang="zh-CN" sz="1400" b="0" i="1" dirty="0" smtClean="0">
                        <a:solidFill>
                          <a:schemeClr val="tx1"/>
                        </a:solidFill>
                        <a:latin typeface="Cambria Math" panose="02040503050406030204" pitchFamily="18" charset="0"/>
                        <a:cs typeface="Times New Roman" panose="02020603050405020304" pitchFamily="18" charset="0"/>
                      </a:rPr>
                      <m:t>=</m:t>
                    </m:r>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b="0" i="1" dirty="0" smtClean="0">
                            <a:solidFill>
                              <a:schemeClr val="tx1"/>
                            </a:solidFill>
                            <a:latin typeface="Cambria Math" panose="02040503050406030204" pitchFamily="18" charset="0"/>
                            <a:cs typeface="Times New Roman" panose="02020603050405020304" pitchFamily="18" charset="0"/>
                          </a:rPr>
                          <m:t>𝑐</m:t>
                        </m:r>
                      </m:e>
                      <m:sub>
                        <m:r>
                          <a:rPr lang="en-US" altLang="zh-CN" sz="1400" b="0" i="1" dirty="0" smtClean="0">
                            <a:solidFill>
                              <a:schemeClr val="tx1"/>
                            </a:solidFill>
                            <a:latin typeface="Cambria Math" panose="02040503050406030204" pitchFamily="18" charset="0"/>
                            <a:cs typeface="Times New Roman" panose="02020603050405020304" pitchFamily="18" charset="0"/>
                          </a:rPr>
                          <m:t>𝑘</m:t>
                        </m:r>
                      </m:sub>
                    </m:sSub>
                    <m:r>
                      <a:rPr lang="en-US" altLang="zh-CN" sz="1400" i="1" dirty="0" smtClean="0">
                        <a:solidFill>
                          <a:schemeClr val="tx1"/>
                        </a:solidFill>
                        <a:latin typeface="Cambria Math" panose="02040503050406030204" pitchFamily="18" charset="0"/>
                        <a:cs typeface="Times New Roman" panose="02020603050405020304" pitchFamily="18" charset="0"/>
                      </a:rPr>
                      <m:t> )</m:t>
                    </m:r>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Sample a noise sample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𝑍</m:t>
                    </m:r>
                  </m:oMath>
                </a14:m>
                <a:r>
                  <a:rPr lang="en-US" altLang="zh-CN" sz="1400" dirty="0">
                    <a:solidFill>
                      <a:schemeClr val="tx1"/>
                    </a:solidFill>
                    <a:latin typeface="Times New Roman" panose="02020603050405020304" pitchFamily="18" charset="0"/>
                    <a:cs typeface="Times New Roman" panose="02020603050405020304" pitchFamily="18" charset="0"/>
                  </a:rPr>
                  <a:t> from noise distribution </a:t>
                </a:r>
                <a14:m>
                  <m:oMath xmlns:m="http://schemas.openxmlformats.org/officeDocument/2006/math">
                    <m:r>
                      <a:rPr lang="zh-CN" altLang="el-GR" sz="1400" dirty="0">
                        <a:solidFill>
                          <a:schemeClr val="tx1"/>
                        </a:solidFill>
                        <a:latin typeface="Cambria Math" panose="02040503050406030204" pitchFamily="18" charset="0"/>
                        <a:cs typeface="Times New Roman" panose="02020603050405020304" pitchFamily="18" charset="0"/>
                      </a:rPr>
                      <m:t>𝑛𝑜𝑖𝑠𝑒</m:t>
                    </m:r>
                    <m:r>
                      <a:rPr lang="el-GR" altLang="zh-CN" sz="1400" dirty="0">
                        <a:solidFill>
                          <a:schemeClr val="tx1"/>
                        </a:solidFill>
                        <a:latin typeface="Cambria Math" panose="02040503050406030204" pitchFamily="18" charset="0"/>
                        <a:cs typeface="Times New Roman" panose="02020603050405020304" pitchFamily="18" charset="0"/>
                      </a:rPr>
                      <m:t>(</m:t>
                    </m:r>
                    <m:r>
                      <a:rPr lang="el-GR" altLang="zh-CN" sz="1400" dirty="0">
                        <a:solidFill>
                          <a:schemeClr val="tx1"/>
                        </a:solidFill>
                        <a:latin typeface="Cambria Math" panose="02040503050406030204" pitchFamily="18" charset="0"/>
                        <a:cs typeface="Times New Roman" panose="02020603050405020304" pitchFamily="18" charset="0"/>
                      </a:rPr>
                      <m:t>𝛥</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𝐿</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𝜖</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𝛿</m:t>
                    </m:r>
                    <m:r>
                      <a:rPr lang="en-US" altLang="zh-CN" sz="1400" dirty="0">
                        <a:solidFill>
                          <a:schemeClr val="tx1"/>
                        </a:solidFill>
                        <a:latin typeface="Cambria Math" panose="02040503050406030204" pitchFamily="18" charset="0"/>
                        <a:cs typeface="Times New Roman" panose="02020603050405020304" pitchFamily="18" charset="0"/>
                      </a:rPr>
                      <m:t>)</m:t>
                    </m:r>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Arial" panose="020B0604020202020204" pitchFamily="34" charset="0"/>
                  <a:buChar char="•"/>
                </a:pPr>
                <a14:m>
                  <m:oMath xmlns:m="http://schemas.openxmlformats.org/officeDocument/2006/math">
                    <m:r>
                      <a:rPr lang="en-US" altLang="zh-CN" sz="1400" i="1" dirty="0" smtClean="0">
                        <a:solidFill>
                          <a:schemeClr val="tx1"/>
                        </a:solidFill>
                        <a:latin typeface="Cambria Math" panose="02040503050406030204" pitchFamily="18" charset="0"/>
                        <a:ea typeface="微软雅黑" panose="020B0503020204020204" pitchFamily="34" charset="-122"/>
                      </a:rPr>
                      <m:t>𝐺𝑎𝑢𝑠𝑠𝑖𝑎𝑛</m:t>
                    </m:r>
                    <m:d>
                      <m:dPr>
                        <m:ctrlPr>
                          <a:rPr lang="el-GR" altLang="zh-CN" sz="1400" i="1" dirty="0">
                            <a:solidFill>
                              <a:schemeClr val="tx1"/>
                            </a:solidFill>
                            <a:latin typeface="Cambria Math" panose="02040503050406030204" pitchFamily="18" charset="0"/>
                            <a:ea typeface="微软雅黑" panose="020B0503020204020204" pitchFamily="34" charset="-122"/>
                          </a:rPr>
                        </m:ctrlPr>
                      </m:dPr>
                      <m:e>
                        <m:r>
                          <a:rPr lang="el-GR" altLang="zh-CN" sz="1400" dirty="0">
                            <a:solidFill>
                              <a:schemeClr val="tx1"/>
                            </a:solidFill>
                            <a:latin typeface="Cambria Math" panose="02040503050406030204" pitchFamily="18" charset="0"/>
                            <a:cs typeface="Times New Roman" panose="02020603050405020304" pitchFamily="18" charset="0"/>
                          </a:rPr>
                          <m:t>𝛥</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𝐿</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𝜖</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𝛿</m:t>
                        </m:r>
                      </m:e>
                    </m:d>
                    <m:r>
                      <a:rPr lang="en-US" altLang="zh-CN" sz="1400" b="0" i="0" dirty="0" smtClean="0">
                        <a:solidFill>
                          <a:schemeClr val="tx1"/>
                        </a:solidFill>
                        <a:latin typeface="Cambria Math" panose="02040503050406030204" pitchFamily="18" charset="0"/>
                        <a:cs typeface="Times New Roman" panose="02020603050405020304" pitchFamily="18" charset="0"/>
                      </a:rPr>
                      <m:t>→</m:t>
                    </m:r>
                    <m:r>
                      <m:rPr>
                        <m:sty m:val="p"/>
                      </m:rPr>
                      <a:rPr lang="en-US" altLang="zh-CN" sz="1400" b="0" i="1" dirty="0" smtClean="0">
                        <a:solidFill>
                          <a:schemeClr val="tx1"/>
                        </a:solidFill>
                        <a:latin typeface="Cambria Math" panose="02040503050406030204" pitchFamily="18" charset="0"/>
                        <a:cs typeface="Times New Roman" panose="02020603050405020304" pitchFamily="18" charset="0"/>
                      </a:rPr>
                      <m:t>ϵ</m:t>
                    </m:r>
                  </m:oMath>
                </a14:m>
                <a:r>
                  <a:rPr lang="en-US" altLang="zh-CN" sz="1400" dirty="0">
                    <a:solidFill>
                      <a:schemeClr val="tx1"/>
                    </a:solidFill>
                    <a:latin typeface="Times New Roman" panose="02020603050405020304" pitchFamily="18" charset="0"/>
                    <a:cs typeface="Times New Roman" panose="02020603050405020304" pitchFamily="18" charset="0"/>
                  </a:rPr>
                  <a:t>-DP</a:t>
                </a:r>
              </a:p>
              <a:p>
                <a:pPr marL="285750" indent="-285750" algn="just">
                  <a:lnSpc>
                    <a:spcPts val="2200"/>
                  </a:lnSpc>
                  <a:buFont typeface="Arial" panose="020B0604020202020204" pitchFamily="34" charset="0"/>
                  <a:buChar char="•"/>
                </a:pPr>
                <a14:m>
                  <m:oMath xmlns:m="http://schemas.openxmlformats.org/officeDocument/2006/math">
                    <m:r>
                      <a:rPr lang="en-US" altLang="zh-CN" sz="1400" i="1" dirty="0">
                        <a:solidFill>
                          <a:schemeClr val="tx1"/>
                        </a:solidFill>
                        <a:latin typeface="Cambria Math" panose="02040503050406030204" pitchFamily="18" charset="0"/>
                        <a:ea typeface="微软雅黑" panose="020B0503020204020204" pitchFamily="34" charset="-122"/>
                      </a:rPr>
                      <m:t>𝐿𝑎𝑝𝑙𝑎𝑐𝑒</m:t>
                    </m:r>
                    <m:r>
                      <a:rPr lang="el-GR" altLang="zh-CN" sz="1400" dirty="0">
                        <a:solidFill>
                          <a:schemeClr val="tx1"/>
                        </a:solidFill>
                        <a:latin typeface="Cambria Math" panose="02040503050406030204" pitchFamily="18" charset="0"/>
                        <a:cs typeface="Times New Roman" panose="02020603050405020304" pitchFamily="18" charset="0"/>
                      </a:rPr>
                      <m:t>(</m:t>
                    </m:r>
                    <m:r>
                      <a:rPr lang="el-GR" altLang="zh-CN" sz="1400" dirty="0">
                        <a:solidFill>
                          <a:schemeClr val="tx1"/>
                        </a:solidFill>
                        <a:latin typeface="Cambria Math" panose="02040503050406030204" pitchFamily="18" charset="0"/>
                        <a:cs typeface="Times New Roman" panose="02020603050405020304" pitchFamily="18" charset="0"/>
                      </a:rPr>
                      <m:t>𝛥</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𝐿</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𝜖</m:t>
                    </m:r>
                    <m:r>
                      <a:rPr lang="el-GR" altLang="zh-CN" sz="1400" dirty="0">
                        <a:solidFill>
                          <a:schemeClr val="tx1"/>
                        </a:solidFill>
                        <a:latin typeface="Cambria Math" panose="02040503050406030204" pitchFamily="18" charset="0"/>
                        <a:cs typeface="Times New Roman" panose="02020603050405020304" pitchFamily="18" charset="0"/>
                      </a:rPr>
                      <m:t>, </m:t>
                    </m:r>
                    <m:r>
                      <a:rPr lang="zh-CN" altLang="el-GR" sz="1400" dirty="0">
                        <a:solidFill>
                          <a:schemeClr val="tx1"/>
                        </a:solidFill>
                        <a:latin typeface="Cambria Math" panose="02040503050406030204" pitchFamily="18" charset="0"/>
                        <a:cs typeface="Times New Roman" panose="02020603050405020304" pitchFamily="18" charset="0"/>
                      </a:rPr>
                      <m:t>𝛿</m:t>
                    </m:r>
                    <m:r>
                      <a:rPr lang="en-US" altLang="zh-CN" sz="1400"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𝜖</m:t>
                    </m:r>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𝛿</m:t>
                    </m:r>
                    <m:r>
                      <a:rPr lang="en-US" altLang="zh-CN" sz="1400" i="1" dirty="0">
                        <a:solidFill>
                          <a:schemeClr val="tx1"/>
                        </a:solidFill>
                        <a:latin typeface="Cambria Math" panose="02040503050406030204" pitchFamily="18" charset="0"/>
                        <a:cs typeface="Times New Roman" panose="02020603050405020304" pitchFamily="18" charset="0"/>
                      </a:rPr>
                      <m:t>)</m:t>
                    </m:r>
                  </m:oMath>
                </a14:m>
                <a:r>
                  <a:rPr lang="en-US" altLang="zh-CN" sz="1400" dirty="0">
                    <a:solidFill>
                      <a:schemeClr val="tx1"/>
                    </a:solidFill>
                    <a:latin typeface="Times New Roman" panose="02020603050405020304" pitchFamily="18" charset="0"/>
                    <a:cs typeface="Times New Roman" panose="02020603050405020304" pitchFamily="18" charset="0"/>
                  </a:rPr>
                  <a:t>-DP</a:t>
                </a:r>
              </a:p>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Optimization </a:t>
                </a:r>
              </a:p>
              <a:p>
                <a:pPr algn="ctr">
                  <a:lnSpc>
                    <a:spcPts val="2200"/>
                  </a:lnSpc>
                </a:pPr>
                <a:r>
                  <a:rPr lang="en-US" altLang="zh-CN" sz="1400" dirty="0">
                    <a:solidFill>
                      <a:schemeClr val="tx1"/>
                    </a:solidFill>
                    <a:ea typeface="微软雅黑" panose="020B0503020204020204" pitchFamily="34" charset="-122"/>
                  </a:rPr>
                  <a:t> </a:t>
                </a:r>
                <a14:m>
                  <m:oMath xmlns:m="http://schemas.openxmlformats.org/officeDocument/2006/math">
                    <m:func>
                      <m:funcPr>
                        <m:ctrlPr>
                          <a:rPr lang="en-US" altLang="zh-CN" sz="1100" i="1">
                            <a:solidFill>
                              <a:schemeClr val="tx1"/>
                            </a:solidFill>
                            <a:latin typeface="Cambria Math" panose="02040503050406030204" pitchFamily="18" charset="0"/>
                            <a:ea typeface="微软雅黑" panose="020B0503020204020204" pitchFamily="34" charset="-122"/>
                          </a:rPr>
                        </m:ctrlPr>
                      </m:funcPr>
                      <m:fName>
                        <m:limLow>
                          <m:limLowPr>
                            <m:ctrlPr>
                              <a:rPr lang="en-US" altLang="zh-CN" sz="1100" i="1">
                                <a:solidFill>
                                  <a:schemeClr val="tx1"/>
                                </a:solidFill>
                                <a:latin typeface="Cambria Math" panose="02040503050406030204" pitchFamily="18" charset="0"/>
                                <a:ea typeface="微软雅黑" panose="020B0503020204020204" pitchFamily="34" charset="-122"/>
                              </a:rPr>
                            </m:ctrlPr>
                          </m:limLowPr>
                          <m:e>
                            <m:r>
                              <m:rPr>
                                <m:sty m:val="p"/>
                              </m:rPr>
                              <a:rPr lang="en-US" altLang="zh-CN" sz="1100">
                                <a:solidFill>
                                  <a:schemeClr val="tx1"/>
                                </a:solidFill>
                                <a:latin typeface="Cambria Math" panose="02040503050406030204" pitchFamily="18" charset="0"/>
                                <a:ea typeface="微软雅黑" panose="020B0503020204020204" pitchFamily="34" charset="-122"/>
                              </a:rPr>
                              <m:t>min</m:t>
                            </m:r>
                          </m:e>
                          <m:lim>
                            <m:r>
                              <a:rPr lang="en-US" altLang="zh-CN" sz="1100" i="1">
                                <a:solidFill>
                                  <a:schemeClr val="tx1"/>
                                </a:solidFill>
                                <a:latin typeface="Cambria Math" panose="02040503050406030204" pitchFamily="18" charset="0"/>
                                <a:ea typeface="微软雅黑" panose="020B0503020204020204" pitchFamily="34" charset="-122"/>
                              </a:rPr>
                              <m:t>𝜃</m:t>
                            </m:r>
                            <m:r>
                              <a:rPr lang="en-US" altLang="zh-CN" sz="1100" i="1">
                                <a:solidFill>
                                  <a:schemeClr val="tx1"/>
                                </a:solidFill>
                                <a:latin typeface="Cambria Math" panose="02040503050406030204" pitchFamily="18" charset="0"/>
                                <a:ea typeface="微软雅黑" panose="020B0503020204020204" pitchFamily="34" charset="-122"/>
                              </a:rPr>
                              <m:t>1,</m:t>
                            </m:r>
                            <m:r>
                              <a:rPr lang="en-US" altLang="zh-CN" sz="1100" i="1">
                                <a:solidFill>
                                  <a:schemeClr val="tx1"/>
                                </a:solidFill>
                                <a:latin typeface="Cambria Math" panose="02040503050406030204" pitchFamily="18" charset="0"/>
                                <a:ea typeface="微软雅黑" panose="020B0503020204020204" pitchFamily="34" charset="-122"/>
                              </a:rPr>
                              <m:t>𝜃</m:t>
                            </m:r>
                            <m:r>
                              <a:rPr lang="en-US" altLang="zh-CN" sz="1100" i="1">
                                <a:solidFill>
                                  <a:schemeClr val="tx1"/>
                                </a:solidFill>
                                <a:latin typeface="Cambria Math" panose="02040503050406030204" pitchFamily="18" charset="0"/>
                                <a:ea typeface="微软雅黑" panose="020B0503020204020204" pitchFamily="34" charset="-122"/>
                              </a:rPr>
                              <m:t>2</m:t>
                            </m:r>
                          </m:lim>
                        </m:limLow>
                      </m:fName>
                      <m:e>
                        <m:r>
                          <a:rPr lang="en-US" altLang="zh-CN" sz="1100" b="1" i="1" dirty="0">
                            <a:solidFill>
                              <a:schemeClr val="tx1"/>
                            </a:solidFill>
                            <a:latin typeface="Cambria Math" panose="02040503050406030204" pitchFamily="18" charset="0"/>
                            <a:ea typeface="微软雅黑" panose="020B0503020204020204" pitchFamily="34" charset="-122"/>
                          </a:rPr>
                          <m:t>𝑳𝒐𝒔𝒔</m:t>
                        </m:r>
                        <m:d>
                          <m:dPr>
                            <m:ctrlPr>
                              <a:rPr lang="en-US" altLang="zh-CN" sz="1100" i="1" dirty="0">
                                <a:solidFill>
                                  <a:schemeClr val="tx1"/>
                                </a:solidFill>
                                <a:latin typeface="Cambria Math" panose="02040503050406030204" pitchFamily="18" charset="0"/>
                                <a:ea typeface="微软雅黑" panose="020B0503020204020204" pitchFamily="34" charset="-122"/>
                              </a:rPr>
                            </m:ctrlPr>
                          </m:dPr>
                          <m:e>
                            <m:sSub>
                              <m:sSubPr>
                                <m:ctrlPr>
                                  <a:rPr lang="en-US" altLang="zh-CN" sz="1100" i="1" dirty="0">
                                    <a:solidFill>
                                      <a:schemeClr val="tx1"/>
                                    </a:solidFill>
                                    <a:latin typeface="Cambria Math" panose="02040503050406030204" pitchFamily="18" charset="0"/>
                                    <a:ea typeface="微软雅黑" panose="020B0503020204020204" pitchFamily="34" charset="-122"/>
                                  </a:rPr>
                                </m:ctrlPr>
                              </m:sSubPr>
                              <m:e>
                                <m:r>
                                  <a:rPr lang="en-US" altLang="zh-CN" sz="1100" i="1" dirty="0">
                                    <a:solidFill>
                                      <a:schemeClr val="tx1"/>
                                    </a:solidFill>
                                    <a:latin typeface="Cambria Math" panose="02040503050406030204" pitchFamily="18" charset="0"/>
                                    <a:ea typeface="微软雅黑" panose="020B0503020204020204" pitchFamily="34" charset="-122"/>
                                  </a:rPr>
                                  <m:t>h</m:t>
                                </m:r>
                              </m:e>
                              <m:sub>
                                <m:r>
                                  <a:rPr lang="en-US" altLang="zh-CN" sz="1100" i="1" dirty="0">
                                    <a:solidFill>
                                      <a:schemeClr val="tx1"/>
                                    </a:solidFill>
                                    <a:latin typeface="Cambria Math" panose="02040503050406030204" pitchFamily="18" charset="0"/>
                                    <a:ea typeface="微软雅黑" panose="020B0503020204020204" pitchFamily="34" charset="-122"/>
                                  </a:rPr>
                                  <m:t>𝜃</m:t>
                                </m:r>
                                <m:r>
                                  <a:rPr lang="en-US" altLang="zh-CN" sz="1100" i="1" dirty="0">
                                    <a:solidFill>
                                      <a:schemeClr val="tx1"/>
                                    </a:solidFill>
                                    <a:latin typeface="Cambria Math" panose="02040503050406030204" pitchFamily="18" charset="0"/>
                                    <a:ea typeface="微软雅黑" panose="020B0503020204020204" pitchFamily="34" charset="-122"/>
                                  </a:rPr>
                                  <m:t>2</m:t>
                                </m:r>
                              </m:sub>
                            </m:sSub>
                            <m:d>
                              <m:dPr>
                                <m:ctrlPr>
                                  <a:rPr lang="en-US" altLang="zh-CN" sz="1100" i="1" dirty="0">
                                    <a:solidFill>
                                      <a:schemeClr val="tx1"/>
                                    </a:solidFill>
                                    <a:latin typeface="Cambria Math" panose="02040503050406030204" pitchFamily="18" charset="0"/>
                                    <a:ea typeface="微软雅黑" panose="020B0503020204020204" pitchFamily="34" charset="-122"/>
                                  </a:rPr>
                                </m:ctrlPr>
                              </m:dPr>
                              <m:e>
                                <m:sSub>
                                  <m:sSubPr>
                                    <m:ctrlPr>
                                      <a:rPr lang="en-US" altLang="zh-CN" sz="1100" i="1">
                                        <a:solidFill>
                                          <a:schemeClr val="tx1"/>
                                        </a:solidFill>
                                        <a:latin typeface="Cambria Math" panose="02040503050406030204" pitchFamily="18" charset="0"/>
                                        <a:ea typeface="微软雅黑" panose="020B0503020204020204" pitchFamily="34" charset="-122"/>
                                      </a:rPr>
                                    </m:ctrlPr>
                                  </m:sSubPr>
                                  <m:e>
                                    <m:acc>
                                      <m:accPr>
                                        <m:chr m:val="̃"/>
                                        <m:ctrlPr>
                                          <a:rPr lang="en-US" altLang="zh-CN" sz="1100" i="1">
                                            <a:solidFill>
                                              <a:schemeClr val="tx1"/>
                                            </a:solidFill>
                                            <a:latin typeface="Cambria Math" panose="02040503050406030204" pitchFamily="18" charset="0"/>
                                            <a:ea typeface="微软雅黑" panose="020B0503020204020204" pitchFamily="34" charset="-122"/>
                                          </a:rPr>
                                        </m:ctrlPr>
                                      </m:accPr>
                                      <m:e>
                                        <m:r>
                                          <a:rPr lang="en-US" altLang="zh-CN" sz="1100" i="1">
                                            <a:solidFill>
                                              <a:schemeClr val="tx1"/>
                                            </a:solidFill>
                                            <a:latin typeface="Cambria Math" panose="02040503050406030204" pitchFamily="18" charset="0"/>
                                            <a:ea typeface="微软雅黑" panose="020B0503020204020204" pitchFamily="34" charset="-122"/>
                                          </a:rPr>
                                          <m:t>𝑔</m:t>
                                        </m:r>
                                      </m:e>
                                    </m:acc>
                                  </m:e>
                                  <m:sub>
                                    <m:r>
                                      <a:rPr lang="en-US" altLang="zh-CN" sz="1100" i="1">
                                        <a:solidFill>
                                          <a:schemeClr val="tx1"/>
                                        </a:solidFill>
                                        <a:latin typeface="Cambria Math" panose="02040503050406030204" pitchFamily="18" charset="0"/>
                                        <a:ea typeface="微软雅黑" panose="020B0503020204020204" pitchFamily="34" charset="-122"/>
                                      </a:rPr>
                                      <m:t>𝜃</m:t>
                                    </m:r>
                                    <m:r>
                                      <a:rPr lang="en-US" altLang="zh-CN" sz="1100" i="1">
                                        <a:solidFill>
                                          <a:schemeClr val="tx1"/>
                                        </a:solidFill>
                                        <a:latin typeface="Cambria Math" panose="02040503050406030204" pitchFamily="18" charset="0"/>
                                        <a:ea typeface="微软雅黑" panose="020B0503020204020204" pitchFamily="34" charset="-122"/>
                                      </a:rPr>
                                      <m:t>1</m:t>
                                    </m:r>
                                  </m:sub>
                                </m:sSub>
                                <m:r>
                                  <a:rPr lang="pt-BR" altLang="zh-CN" sz="1100" i="1" dirty="0">
                                    <a:solidFill>
                                      <a:schemeClr val="tx1"/>
                                    </a:solidFill>
                                    <a:latin typeface="Cambria Math" panose="02040503050406030204" pitchFamily="18" charset="0"/>
                                    <a:ea typeface="微软雅黑" panose="020B0503020204020204" pitchFamily="34" charset="-122"/>
                                  </a:rPr>
                                  <m:t>(</m:t>
                                </m:r>
                                <m:r>
                                  <a:rPr lang="pt-BR" altLang="zh-CN" sz="1100" i="1" dirty="0">
                                    <a:solidFill>
                                      <a:schemeClr val="tx1"/>
                                    </a:solidFill>
                                    <a:latin typeface="Cambria Math" panose="02040503050406030204" pitchFamily="18" charset="0"/>
                                    <a:ea typeface="微软雅黑" panose="020B0503020204020204" pitchFamily="34" charset="-122"/>
                                  </a:rPr>
                                  <m:t>𝑥</m:t>
                                </m:r>
                                <m:r>
                                  <a:rPr lang="pt-BR" altLang="zh-CN" sz="1100" i="1" dirty="0">
                                    <a:solidFill>
                                      <a:schemeClr val="tx1"/>
                                    </a:solidFill>
                                    <a:latin typeface="Cambria Math" panose="02040503050406030204" pitchFamily="18" charset="0"/>
                                    <a:ea typeface="微软雅黑" panose="020B0503020204020204" pitchFamily="34" charset="-122"/>
                                  </a:rPr>
                                  <m:t>)+</m:t>
                                </m:r>
                                <m:r>
                                  <a:rPr lang="pt-BR" altLang="zh-CN" sz="1100" i="1" dirty="0">
                                    <a:solidFill>
                                      <a:schemeClr val="tx1"/>
                                    </a:solidFill>
                                    <a:latin typeface="Cambria Math" panose="02040503050406030204" pitchFamily="18" charset="0"/>
                                    <a:ea typeface="微软雅黑" panose="020B0503020204020204" pitchFamily="34" charset="-122"/>
                                  </a:rPr>
                                  <m:t>𝑛𝑜𝑖𝑠𝑒</m:t>
                                </m:r>
                                <m:r>
                                  <a:rPr lang="pt-BR" altLang="zh-CN" sz="1100" i="1" dirty="0">
                                    <a:solidFill>
                                      <a:schemeClr val="tx1"/>
                                    </a:solidFill>
                                    <a:latin typeface="Cambria Math" panose="02040503050406030204" pitchFamily="18" charset="0"/>
                                    <a:ea typeface="微软雅黑" panose="020B0503020204020204" pitchFamily="34" charset="-122"/>
                                  </a:rPr>
                                  <m:t>(</m:t>
                                </m:r>
                                <m:r>
                                  <m:rPr>
                                    <m:sty m:val="p"/>
                                  </m:rPr>
                                  <a:rPr lang="pt-BR" altLang="zh-CN" sz="1100" dirty="0">
                                    <a:solidFill>
                                      <a:schemeClr val="tx1"/>
                                    </a:solidFill>
                                    <a:latin typeface="Cambria Math" panose="02040503050406030204" pitchFamily="18" charset="0"/>
                                    <a:ea typeface="微软雅黑" panose="020B0503020204020204" pitchFamily="34" charset="-122"/>
                                  </a:rPr>
                                  <m:t>Δ</m:t>
                                </m:r>
                                <m:r>
                                  <a:rPr lang="pt-BR" altLang="zh-CN" sz="1100" i="1" dirty="0">
                                    <a:solidFill>
                                      <a:schemeClr val="tx1"/>
                                    </a:solidFill>
                                    <a:latin typeface="Cambria Math" panose="02040503050406030204" pitchFamily="18" charset="0"/>
                                    <a:ea typeface="微软雅黑" panose="020B0503020204020204" pitchFamily="34" charset="-122"/>
                                  </a:rPr>
                                  <m:t>, </m:t>
                                </m:r>
                                <m:r>
                                  <a:rPr lang="pt-BR" altLang="zh-CN" sz="1100" i="1" dirty="0">
                                    <a:solidFill>
                                      <a:schemeClr val="tx1"/>
                                    </a:solidFill>
                                    <a:latin typeface="Cambria Math" panose="02040503050406030204" pitchFamily="18" charset="0"/>
                                    <a:ea typeface="微软雅黑" panose="020B0503020204020204" pitchFamily="34" charset="-122"/>
                                  </a:rPr>
                                  <m:t>𝐿</m:t>
                                </m:r>
                                <m:r>
                                  <a:rPr lang="pt-BR" altLang="zh-CN" sz="1100" i="1" dirty="0">
                                    <a:solidFill>
                                      <a:schemeClr val="tx1"/>
                                    </a:solidFill>
                                    <a:latin typeface="Cambria Math" panose="02040503050406030204" pitchFamily="18" charset="0"/>
                                    <a:ea typeface="微软雅黑" panose="020B0503020204020204" pitchFamily="34" charset="-122"/>
                                  </a:rPr>
                                  <m:t>, </m:t>
                                </m:r>
                                <m:r>
                                  <a:rPr lang="en-US" altLang="zh-CN" sz="1100" i="1" dirty="0">
                                    <a:solidFill>
                                      <a:schemeClr val="tx1"/>
                                    </a:solidFill>
                                    <a:latin typeface="Cambria Math" panose="02040503050406030204" pitchFamily="18" charset="0"/>
                                    <a:ea typeface="微软雅黑" panose="020B0503020204020204" pitchFamily="34" charset="-122"/>
                                  </a:rPr>
                                  <m:t>𝜖</m:t>
                                </m:r>
                                <m:r>
                                  <a:rPr lang="pt-BR" altLang="zh-CN" sz="1100" i="1" dirty="0">
                                    <a:solidFill>
                                      <a:schemeClr val="tx1"/>
                                    </a:solidFill>
                                    <a:latin typeface="Cambria Math" panose="02040503050406030204" pitchFamily="18" charset="0"/>
                                    <a:ea typeface="微软雅黑" panose="020B0503020204020204" pitchFamily="34" charset="-122"/>
                                  </a:rPr>
                                  <m:t>, </m:t>
                                </m:r>
                                <m:r>
                                  <a:rPr lang="pt-BR" altLang="zh-CN" sz="1100" i="1" dirty="0">
                                    <a:solidFill>
                                      <a:schemeClr val="tx1"/>
                                    </a:solidFill>
                                    <a:latin typeface="Cambria Math" panose="02040503050406030204" pitchFamily="18" charset="0"/>
                                    <a:ea typeface="微软雅黑" panose="020B0503020204020204" pitchFamily="34" charset="-122"/>
                                  </a:rPr>
                                  <m:t>𝛿</m:t>
                                </m:r>
                              </m:e>
                            </m:d>
                            <m:r>
                              <a:rPr lang="en-US" altLang="zh-CN" sz="1100" i="1" dirty="0">
                                <a:solidFill>
                                  <a:schemeClr val="tx1"/>
                                </a:solidFill>
                                <a:latin typeface="Cambria Math" panose="02040503050406030204" pitchFamily="18" charset="0"/>
                                <a:ea typeface="微软雅黑" panose="020B0503020204020204" pitchFamily="34" charset="-122"/>
                              </a:rPr>
                              <m:t>,</m:t>
                            </m:r>
                            <m:sSub>
                              <m:sSubPr>
                                <m:ctrlPr>
                                  <a:rPr lang="en-US" altLang="zh-CN" sz="1100" i="1" dirty="0">
                                    <a:solidFill>
                                      <a:schemeClr val="tx1"/>
                                    </a:solidFill>
                                    <a:latin typeface="Cambria Math" panose="02040503050406030204" pitchFamily="18" charset="0"/>
                                    <a:ea typeface="微软雅黑" panose="020B0503020204020204" pitchFamily="34" charset="-122"/>
                                  </a:rPr>
                                </m:ctrlPr>
                              </m:sSubPr>
                              <m:e>
                                <m:r>
                                  <a:rPr lang="en-US" altLang="zh-CN" sz="1100" i="1" dirty="0">
                                    <a:solidFill>
                                      <a:schemeClr val="tx1"/>
                                    </a:solidFill>
                                    <a:latin typeface="Cambria Math" panose="02040503050406030204" pitchFamily="18" charset="0"/>
                                    <a:ea typeface="微软雅黑" panose="020B0503020204020204" pitchFamily="34" charset="-122"/>
                                  </a:rPr>
                                  <m:t>𝑦</m:t>
                                </m:r>
                              </m:e>
                              <m:sub>
                                <m:r>
                                  <a:rPr lang="en-US" altLang="zh-CN" sz="1100" i="1" dirty="0">
                                    <a:solidFill>
                                      <a:schemeClr val="tx1"/>
                                    </a:solidFill>
                                    <a:latin typeface="Cambria Math" panose="02040503050406030204" pitchFamily="18" charset="0"/>
                                    <a:ea typeface="微软雅黑" panose="020B0503020204020204" pitchFamily="34" charset="-122"/>
                                  </a:rPr>
                                  <m:t>𝑡𝑟𝑢𝑒</m:t>
                                </m:r>
                              </m:sub>
                            </m:sSub>
                          </m:e>
                        </m:d>
                      </m:e>
                    </m:func>
                  </m:oMath>
                </a14:m>
                <a:endParaRPr lang="zh-CN"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1" name="对话气泡: 圆角矩形 30">
                <a:extLst>
                  <a:ext uri="{FF2B5EF4-FFF2-40B4-BE49-F238E27FC236}">
                    <a16:creationId xmlns:a16="http://schemas.microsoft.com/office/drawing/2014/main" id="{BBC66D21-B378-4B66-AC22-3042FE11AF7B}"/>
                  </a:ext>
                </a:extLst>
              </p:cNvPr>
              <p:cNvSpPr>
                <a:spLocks noRot="1" noChangeAspect="1" noMove="1" noResize="1" noEditPoints="1" noAdjustHandles="1" noChangeArrowheads="1" noChangeShapeType="1" noTextEdit="1"/>
              </p:cNvSpPr>
              <p:nvPr/>
            </p:nvSpPr>
            <p:spPr>
              <a:xfrm>
                <a:off x="5372331" y="3641748"/>
                <a:ext cx="3384376" cy="2848621"/>
              </a:xfrm>
              <a:prstGeom prst="wedgeRoundRectCallout">
                <a:avLst>
                  <a:gd name="adj1" fmla="val 22043"/>
                  <a:gd name="adj2" fmla="val -59693"/>
                  <a:gd name="adj3" fmla="val 16667"/>
                </a:avLst>
              </a:prstGeom>
              <a:blipFill>
                <a:blip r:embed="rId7"/>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273686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17</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26714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Prediction Procedure</a:t>
                </a:r>
              </a:p>
              <a:p>
                <a:pPr marL="284400" indent="-284400">
                  <a:spcAft>
                    <a:spcPts val="300"/>
                  </a:spcAft>
                  <a:buFont typeface="Wingdings" panose="05000000000000000000" pitchFamily="2" charset="2"/>
                  <a:buChar char="ü"/>
                </a:pPr>
                <a:r>
                  <a:rPr lang="en-US" altLang="zh-CN" sz="2000" dirty="0">
                    <a:solidFill>
                      <a:schemeClr val="tx1"/>
                    </a:solidFill>
                    <a:latin typeface="Times New Roman" panose="02020603050405020304" pitchFamily="18" charset="0"/>
                    <a:cs typeface="Times New Roman" panose="02020603050405020304" pitchFamily="18" charset="0"/>
                  </a:rPr>
                  <a:t>Prediction on the </a:t>
                </a:r>
                <a14:m>
                  <m:oMath xmlns:m="http://schemas.openxmlformats.org/officeDocument/2006/math">
                    <m:sSub>
                      <m:sSubPr>
                        <m:ctrlPr>
                          <a:rPr lang="en-US" altLang="zh-CN" sz="2000" b="0" i="1" dirty="0" smtClean="0">
                            <a:solidFill>
                              <a:schemeClr val="tx1"/>
                            </a:solidFill>
                            <a:latin typeface="Cambria Math" panose="02040503050406030204" pitchFamily="18" charset="0"/>
                            <a:cs typeface="Times New Roman" panose="02020603050405020304" pitchFamily="18" charset="0"/>
                          </a:rPr>
                        </m:ctrlPr>
                      </m:sSubPr>
                      <m:e>
                        <m:r>
                          <a:rPr lang="en-US" altLang="zh-CN" sz="2000" i="1" dirty="0" smtClean="0">
                            <a:solidFill>
                              <a:schemeClr val="tx1"/>
                            </a:solidFill>
                            <a:latin typeface="Cambria Math" panose="02040503050406030204" pitchFamily="18" charset="0"/>
                            <a:cs typeface="Times New Roman" panose="02020603050405020304" pitchFamily="18" charset="0"/>
                          </a:rPr>
                          <m:t>𝐴</m:t>
                        </m:r>
                      </m:e>
                      <m:sub>
                        <m:r>
                          <a:rPr lang="en-US" altLang="zh-CN" sz="2000" i="1" dirty="0" smtClean="0">
                            <a:solidFill>
                              <a:schemeClr val="tx1"/>
                            </a:solidFill>
                            <a:latin typeface="Cambria Math" panose="02040503050406030204" pitchFamily="18" charset="0"/>
                            <a:cs typeface="Times New Roman" panose="02020603050405020304" pitchFamily="18" charset="0"/>
                          </a:rPr>
                          <m:t>𝑄</m:t>
                        </m:r>
                      </m:sub>
                    </m:sSub>
                    <m:r>
                      <a:rPr lang="en-US" altLang="zh-CN" sz="2000" i="1" dirty="0" smtClean="0">
                        <a:solidFill>
                          <a:schemeClr val="tx1"/>
                        </a:solidFill>
                        <a:latin typeface="Cambria Math" panose="02040503050406030204" pitchFamily="18" charset="0"/>
                        <a:cs typeface="Times New Roman" panose="02020603050405020304" pitchFamily="18" charset="0"/>
                      </a:rPr>
                      <m:t>(</m:t>
                    </m:r>
                    <m:r>
                      <a:rPr lang="en-US" altLang="zh-CN" sz="2000" i="1" dirty="0" smtClean="0">
                        <a:solidFill>
                          <a:schemeClr val="tx1"/>
                        </a:solidFill>
                        <a:latin typeface="Cambria Math" panose="02040503050406030204" pitchFamily="18" charset="0"/>
                        <a:cs typeface="Times New Roman" panose="02020603050405020304" pitchFamily="18" charset="0"/>
                      </a:rPr>
                      <m:t>𝑥</m:t>
                    </m:r>
                    <m:r>
                      <a:rPr lang="en-US" altLang="zh-CN" sz="2000" i="1" dirty="0" smtClean="0">
                        <a:solidFill>
                          <a:schemeClr val="tx1"/>
                        </a:solidFill>
                        <a:latin typeface="Cambria Math" panose="02040503050406030204" pitchFamily="18" charset="0"/>
                        <a:cs typeface="Times New Roman" panose="02020603050405020304" pitchFamily="18" charset="0"/>
                      </a:rPr>
                      <m:t>)</m:t>
                    </m:r>
                  </m:oMath>
                </a14:m>
                <a:r>
                  <a:rPr lang="en-US" altLang="zh-CN" sz="2000" dirty="0">
                    <a:solidFill>
                      <a:schemeClr val="tx1"/>
                    </a:solidFill>
                    <a:latin typeface="Times New Roman" panose="02020603050405020304" pitchFamily="18" charset="0"/>
                    <a:cs typeface="Times New Roman" panose="02020603050405020304" pitchFamily="18" charset="0"/>
                  </a:rPr>
                  <a:t> affords the robustness certification in </a:t>
                </a:r>
                <a:r>
                  <a:rPr lang="en-US" altLang="zh-CN" sz="2000" b="1" dirty="0">
                    <a:solidFill>
                      <a:schemeClr val="tx1"/>
                    </a:solidFill>
                    <a:latin typeface="Times New Roman" panose="02020603050405020304" pitchFamily="18" charset="0"/>
                    <a:cs typeface="Times New Roman" panose="02020603050405020304" pitchFamily="18" charset="0"/>
                  </a:rPr>
                  <a:t>Proposition 1 </a:t>
                </a:r>
                <a:r>
                  <a:rPr lang="en-US" altLang="zh-CN" sz="2000" dirty="0">
                    <a:solidFill>
                      <a:schemeClr val="tx1"/>
                    </a:solidFill>
                    <a:latin typeface="Times New Roman" panose="02020603050405020304" pitchFamily="18" charset="0"/>
                    <a:cs typeface="Times New Roman" panose="02020603050405020304" pitchFamily="18" charset="0"/>
                  </a:rPr>
                  <a:t>if the prediction procedure uses </a:t>
                </a:r>
                <a14:m>
                  <m:oMath xmlns:m="http://schemas.openxmlformats.org/officeDocument/2006/math">
                    <m:r>
                      <a:rPr lang="zh-CN" altLang="en-US" sz="2000" i="1">
                        <a:solidFill>
                          <a:schemeClr val="tx1"/>
                        </a:solidFill>
                        <a:latin typeface="Cambria Math" panose="02040503050406030204" pitchFamily="18" charset="0"/>
                      </a:rPr>
                      <m:t>𝔼</m:t>
                    </m:r>
                    <m:d>
                      <m:dPr>
                        <m:ctrlPr>
                          <a:rPr lang="en-US" altLang="zh-CN" sz="2000" i="1">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𝐴</m:t>
                            </m:r>
                          </m:e>
                          <m:sub>
                            <m:r>
                              <a:rPr lang="en-US" altLang="zh-CN" sz="2000" i="1">
                                <a:solidFill>
                                  <a:schemeClr val="tx1"/>
                                </a:solidFill>
                                <a:latin typeface="Cambria Math" panose="02040503050406030204" pitchFamily="18" charset="0"/>
                              </a:rPr>
                              <m:t>𝑄</m:t>
                            </m:r>
                          </m:sub>
                        </m:sSub>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𝑥</m:t>
                            </m:r>
                          </m:e>
                        </m:d>
                      </m:e>
                    </m:d>
                  </m:oMath>
                </a14:m>
                <a:r>
                  <a:rPr lang="en-US" altLang="zh-CN" sz="20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267142"/>
              </a:xfrm>
              <a:prstGeom prst="rect">
                <a:avLst/>
              </a:prstGeom>
              <a:blipFill>
                <a:blip r:embed="rId3"/>
                <a:stretch>
                  <a:fillRect l="-689" t="-2404" b="-1442"/>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7" name="组合 6">
            <a:extLst>
              <a:ext uri="{FF2B5EF4-FFF2-40B4-BE49-F238E27FC236}">
                <a16:creationId xmlns:a16="http://schemas.microsoft.com/office/drawing/2014/main" id="{0CEECC4F-6877-4928-B0E3-7D48EB6D9143}"/>
              </a:ext>
            </a:extLst>
          </p:cNvPr>
          <p:cNvGrpSpPr/>
          <p:nvPr/>
        </p:nvGrpSpPr>
        <p:grpSpPr>
          <a:xfrm>
            <a:off x="755576" y="3316013"/>
            <a:ext cx="7632847" cy="3130294"/>
            <a:chOff x="755576" y="3316013"/>
            <a:chExt cx="7632847" cy="3130294"/>
          </a:xfrm>
        </p:grpSpPr>
        <p:pic>
          <p:nvPicPr>
            <p:cNvPr id="39" name="图片 38">
              <a:extLst>
                <a:ext uri="{FF2B5EF4-FFF2-40B4-BE49-F238E27FC236}">
                  <a16:creationId xmlns:a16="http://schemas.microsoft.com/office/drawing/2014/main" id="{1D0DD849-3E95-4D0A-924E-6DC895E2283C}"/>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40" name="矩形 39">
              <a:extLst>
                <a:ext uri="{FF2B5EF4-FFF2-40B4-BE49-F238E27FC236}">
                  <a16:creationId xmlns:a16="http://schemas.microsoft.com/office/drawing/2014/main" id="{A4020641-51C8-4331-A248-B9989B2F5EAA}"/>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1" name="矩形 40">
              <a:extLst>
                <a:ext uri="{FF2B5EF4-FFF2-40B4-BE49-F238E27FC236}">
                  <a16:creationId xmlns:a16="http://schemas.microsoft.com/office/drawing/2014/main" id="{C572E827-E337-4844-8892-4D860A8BB975}"/>
                </a:ext>
              </a:extLst>
            </p:cNvPr>
            <p:cNvSpPr/>
            <p:nvPr/>
          </p:nvSpPr>
          <p:spPr>
            <a:xfrm>
              <a:off x="1907704" y="6129054"/>
              <a:ext cx="800472"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2" name="矩形 41">
              <a:extLst>
                <a:ext uri="{FF2B5EF4-FFF2-40B4-BE49-F238E27FC236}">
                  <a16:creationId xmlns:a16="http://schemas.microsoft.com/office/drawing/2014/main" id="{0AFB928C-9D83-44E2-8D05-6A0A5A755B2F}"/>
                </a:ext>
              </a:extLst>
            </p:cNvPr>
            <p:cNvSpPr/>
            <p:nvPr/>
          </p:nvSpPr>
          <p:spPr>
            <a:xfrm>
              <a:off x="3796927" y="6113224"/>
              <a:ext cx="1448546"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15" name="矩形 14">
              <a:extLst>
                <a:ext uri="{FF2B5EF4-FFF2-40B4-BE49-F238E27FC236}">
                  <a16:creationId xmlns:a16="http://schemas.microsoft.com/office/drawing/2014/main" id="{F919BB10-B9E6-477B-93A7-5F509817BE10}"/>
                </a:ext>
              </a:extLst>
            </p:cNvPr>
            <p:cNvSpPr/>
            <p:nvPr/>
          </p:nvSpPr>
          <p:spPr>
            <a:xfrm>
              <a:off x="5825414" y="3316013"/>
              <a:ext cx="2491002" cy="716468"/>
            </a:xfrm>
            <a:prstGeom prst="rect">
              <a:avLst/>
            </a:prstGeom>
            <a:solidFill>
              <a:srgbClr val="FCFDFE"/>
            </a:solidFill>
            <a:ln>
              <a:noFill/>
            </a:ln>
          </p:spPr>
          <p:txBody>
            <a:bodyPr wrap="square" rtlCol="0" anchor="ctr">
              <a:spAutoFit/>
            </a:bodyPr>
            <a:lstStyle/>
            <a:p>
              <a:pPr algn="l"/>
              <a:endParaRPr lang="en-US" altLang="zh-CN" sz="2000" dirty="0">
                <a:latin typeface="Times New Roman" panose="02020603050405020304" pitchFamily="18" charset="0"/>
                <a:ea typeface="宋体" panose="02010600030101010101" pitchFamily="2" charset="-122"/>
              </a:endParaRPr>
            </a:p>
            <a:p>
              <a:pPr algn="l"/>
              <a:endParaRPr lang="zh-CN" altLang="en-US" sz="2000" dirty="0">
                <a:latin typeface="Times New Roman" panose="02020603050405020304" pitchFamily="18"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17" name="对话气泡: 圆角矩形 16">
                <a:extLst>
                  <a:ext uri="{FF2B5EF4-FFF2-40B4-BE49-F238E27FC236}">
                    <a16:creationId xmlns:a16="http://schemas.microsoft.com/office/drawing/2014/main" id="{63ED0F30-62D7-478C-8042-DFCD7B90A867}"/>
                  </a:ext>
                </a:extLst>
              </p:cNvPr>
              <p:cNvSpPr/>
              <p:nvPr/>
            </p:nvSpPr>
            <p:spPr>
              <a:xfrm>
                <a:off x="7370972" y="5726355"/>
                <a:ext cx="1161468" cy="612296"/>
              </a:xfrm>
              <a:prstGeom prst="wedgeRoundRectCallout">
                <a:avLst>
                  <a:gd name="adj1" fmla="val -95096"/>
                  <a:gd name="adj2" fmla="val 27650"/>
                  <a:gd name="adj3" fmla="val 16667"/>
                </a:avLst>
              </a:prstGeom>
              <a:solidFill>
                <a:srgbClr val="FFC000"/>
              </a:solidFill>
              <a:ln>
                <a:noFill/>
              </a:ln>
            </p:spPr>
            <p:txBody>
              <a:bodyPr wrap="square" rtlCol="0" anchor="ctr">
                <a:spAutoFit/>
              </a:bodyPr>
              <a:lstStyle/>
              <a:p>
                <a:r>
                  <a:rPr lang="en-US" altLang="zh-CN" sz="1200" dirty="0">
                    <a:latin typeface="Times New Roman" panose="02020603050405020304" pitchFamily="18" charset="0"/>
                  </a:rPr>
                  <a:t>Estimation of </a:t>
                </a:r>
                <a14:m>
                  <m:oMath xmlns:m="http://schemas.openxmlformats.org/officeDocument/2006/math">
                    <m:r>
                      <a:rPr lang="zh-CN" altLang="en-US" sz="1200" i="1">
                        <a:latin typeface="Cambria Math" panose="02040503050406030204" pitchFamily="18" charset="0"/>
                      </a:rPr>
                      <m:t>𝔼</m:t>
                    </m:r>
                    <m:d>
                      <m:dPr>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𝑄</m:t>
                            </m:r>
                          </m:sub>
                        </m:sSub>
                        <m:d>
                          <m:dPr>
                            <m:ctrlPr>
                              <a:rPr lang="en-US" altLang="zh-CN" sz="1200" i="1">
                                <a:latin typeface="Cambria Math" panose="02040503050406030204" pitchFamily="18" charset="0"/>
                              </a:rPr>
                            </m:ctrlPr>
                          </m:dPr>
                          <m:e>
                            <m:r>
                              <a:rPr lang="en-US" altLang="zh-CN" sz="1200" i="1">
                                <a:latin typeface="Cambria Math" panose="02040503050406030204" pitchFamily="18" charset="0"/>
                              </a:rPr>
                              <m:t>𝑥</m:t>
                            </m:r>
                          </m:e>
                        </m:d>
                      </m:e>
                    </m:d>
                  </m:oMath>
                </a14:m>
                <a:endParaRPr lang="en-US" altLang="zh-CN" sz="1200" dirty="0">
                  <a:latin typeface="Times New Roman" panose="02020603050405020304" pitchFamily="18" charset="0"/>
                </a:endParaRPr>
              </a:p>
            </p:txBody>
          </p:sp>
        </mc:Choice>
        <mc:Fallback xmlns="">
          <p:sp>
            <p:nvSpPr>
              <p:cNvPr id="17" name="对话气泡: 圆角矩形 16">
                <a:extLst>
                  <a:ext uri="{FF2B5EF4-FFF2-40B4-BE49-F238E27FC236}">
                    <a16:creationId xmlns:a16="http://schemas.microsoft.com/office/drawing/2014/main" id="{63ED0F30-62D7-478C-8042-DFCD7B90A867}"/>
                  </a:ext>
                </a:extLst>
              </p:cNvPr>
              <p:cNvSpPr>
                <a:spLocks noRot="1" noChangeAspect="1" noMove="1" noResize="1" noEditPoints="1" noAdjustHandles="1" noChangeArrowheads="1" noChangeShapeType="1" noTextEdit="1"/>
              </p:cNvSpPr>
              <p:nvPr/>
            </p:nvSpPr>
            <p:spPr>
              <a:xfrm>
                <a:off x="7370972" y="5726355"/>
                <a:ext cx="1161468" cy="612296"/>
              </a:xfrm>
              <a:prstGeom prst="wedgeRoundRectCallout">
                <a:avLst>
                  <a:gd name="adj1" fmla="val -95096"/>
                  <a:gd name="adj2" fmla="val 27650"/>
                  <a:gd name="adj3" fmla="val 16667"/>
                </a:avLst>
              </a:prstGeom>
              <a:blipFill>
                <a:blip r:embed="rId5"/>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060209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18</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67CAAF1-580F-4B24-AE21-312F1AEC0DDF}"/>
                  </a:ext>
                </a:extLst>
              </p:cNvPr>
              <p:cNvSpPr txBox="1"/>
              <p:nvPr/>
            </p:nvSpPr>
            <p:spPr>
              <a:xfrm>
                <a:off x="564617" y="1574790"/>
                <a:ext cx="7967823" cy="475380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Proposition 1</a:t>
                </a:r>
              </a:p>
              <a:p>
                <a:pPr marL="342000" indent="-342000">
                  <a:spcAft>
                    <a:spcPts val="600"/>
                  </a:spcAft>
                </a:pPr>
                <a:r>
                  <a:rPr lang="en-US" altLang="zh-CN" sz="2000" dirty="0">
                    <a:latin typeface="Times New Roman" panose="02020603050405020304" pitchFamily="18" charset="0"/>
                  </a:rPr>
                  <a:t>	If randomized algorithm </a:t>
                </a:r>
                <a14:m>
                  <m:oMath xmlns:m="http://schemas.openxmlformats.org/officeDocument/2006/math">
                    <m:r>
                      <a:rPr lang="en-US" altLang="zh-CN" sz="2000" i="1" dirty="0">
                        <a:latin typeface="Cambria Math" panose="02040503050406030204" pitchFamily="18" charset="0"/>
                      </a:rPr>
                      <m:t>𝐴</m:t>
                    </m:r>
                  </m:oMath>
                </a14:m>
                <a:r>
                  <a:rPr lang="en-US" altLang="zh-CN" sz="2000" dirty="0">
                    <a:latin typeface="Times New Roman" panose="02020603050405020304" pitchFamily="18" charset="0"/>
                  </a:rPr>
                  <a:t> satisfies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𝜖</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𝛿</m:t>
                    </m:r>
                    <m:r>
                      <a:rPr lang="en-US" altLang="zh-CN" sz="2000" i="1" dirty="0">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rPr>
                  <a:t>-</a:t>
                </a:r>
                <a:r>
                  <a:rPr lang="en-US" altLang="zh-CN" sz="2000" dirty="0" err="1">
                    <a:latin typeface="Times New Roman" panose="02020603050405020304" pitchFamily="18" charset="0"/>
                    <a:ea typeface="微软雅黑" panose="020B0503020204020204" pitchFamily="34" charset="-122"/>
                  </a:rPr>
                  <a:t>PixelDP</a:t>
                </a:r>
                <a:r>
                  <a:rPr lang="en-US" altLang="zh-CN" sz="2000" dirty="0">
                    <a:latin typeface="Times New Roman" panose="02020603050405020304" pitchFamily="18" charset="0"/>
                    <a:ea typeface="微软雅黑" panose="020B0503020204020204" pitchFamily="34" charset="-122"/>
                  </a:rPr>
                  <a:t> to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𝑙</m:t>
                        </m:r>
                      </m:e>
                      <m:sub>
                        <m:r>
                          <a:rPr lang="en-US" altLang="zh-CN" sz="2000" i="1" dirty="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a:t>
                </a:r>
                <a14:m>
                  <m:oMath xmlns:m="http://schemas.openxmlformats.org/officeDocument/2006/math">
                    <m:r>
                      <a:rPr lang="en-US" altLang="zh-CN" sz="2000" b="0" i="1" dirty="0" smtClean="0">
                        <a:latin typeface="Cambria Math" panose="02040503050406030204" pitchFamily="18" charset="0"/>
                        <a:ea typeface="微软雅黑" panose="020B0503020204020204" pitchFamily="34" charset="-122"/>
                      </a:rPr>
                      <m:t>1</m:t>
                    </m:r>
                  </m:oMath>
                </a14:m>
                <a:r>
                  <a:rPr lang="en-US" altLang="zh-CN" sz="2000" dirty="0">
                    <a:latin typeface="Times New Roman" panose="02020603050405020304" pitchFamily="18" charset="0"/>
                    <a:ea typeface="微软雅黑" panose="020B0503020204020204" pitchFamily="34" charset="-122"/>
                  </a:rPr>
                  <a:t> 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 ,</a:t>
                </a:r>
              </a:p>
              <a:p>
                <a:pPr marL="342000" indent="-342000">
                  <a:spcAft>
                    <a:spcPts val="600"/>
                  </a:spcAft>
                </a:pPr>
                <a:r>
                  <a:rPr lang="zh-CN" altLang="en-US" sz="2000" dirty="0">
                    <a:latin typeface="Times New Roman" panose="02020603050405020304" pitchFamily="18" charset="0"/>
                  </a:rPr>
                  <a:t> </a:t>
                </a:r>
                <a:r>
                  <a:rPr lang="en-US" altLang="zh-CN" sz="2000" dirty="0">
                    <a:latin typeface="Times New Roman" panose="02020603050405020304" pitchFamily="18" charset="0"/>
                  </a:rPr>
                  <a:t>	If for some </a:t>
                </a:r>
                <a14:m>
                  <m:oMath xmlns:m="http://schemas.openxmlformats.org/officeDocument/2006/math">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𝐾</m:t>
                    </m:r>
                  </m:oMath>
                </a14:m>
                <a:r>
                  <a:rPr lang="en-US" altLang="zh-CN" sz="2000" dirty="0">
                    <a:latin typeface="Times New Roman" panose="02020603050405020304" pitchFamily="18" charset="0"/>
                  </a:rPr>
                  <a:t>,  </a:t>
                </a:r>
                <a14:m>
                  <m:oMath xmlns:m="http://schemas.openxmlformats.org/officeDocument/2006/math">
                    <m:r>
                      <a:rPr lang="zh-CN" altLang="en-US" sz="2000" i="1" smtClean="0">
                        <a:solidFill>
                          <a:srgbClr val="C00000"/>
                        </a:solidFill>
                        <a:latin typeface="Cambria Math" panose="02040503050406030204" pitchFamily="18" charset="0"/>
                      </a:rPr>
                      <m:t>𝔼</m:t>
                    </m:r>
                    <m:d>
                      <m:dPr>
                        <m:ctrlPr>
                          <a:rPr lang="en-US" altLang="zh-CN" sz="2000" i="1">
                            <a:solidFill>
                              <a:srgbClr val="C00000"/>
                            </a:solidFill>
                            <a:latin typeface="Cambria Math" panose="02040503050406030204" pitchFamily="18" charset="0"/>
                          </a:rPr>
                        </m:ctrlPr>
                      </m:dPr>
                      <m:e>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𝐴</m:t>
                            </m:r>
                          </m:e>
                          <m:sub>
                            <m:r>
                              <a:rPr lang="en-US" altLang="zh-CN" sz="2000" i="1">
                                <a:solidFill>
                                  <a:srgbClr val="C00000"/>
                                </a:solidFill>
                                <a:latin typeface="Cambria Math" panose="02040503050406030204" pitchFamily="18" charset="0"/>
                              </a:rPr>
                              <m:t>𝑘</m:t>
                            </m:r>
                          </m:sub>
                        </m:sSub>
                        <m:d>
                          <m:dPr>
                            <m:ctrlPr>
                              <a:rPr lang="en-US" altLang="zh-CN" sz="2000" i="1">
                                <a:solidFill>
                                  <a:srgbClr val="C00000"/>
                                </a:solidFill>
                                <a:latin typeface="Cambria Math" panose="02040503050406030204" pitchFamily="18" charset="0"/>
                              </a:rPr>
                            </m:ctrlPr>
                          </m:dPr>
                          <m:e>
                            <m:r>
                              <a:rPr lang="en-US" altLang="zh-CN" sz="2000" i="1">
                                <a:solidFill>
                                  <a:srgbClr val="C00000"/>
                                </a:solidFill>
                                <a:latin typeface="Cambria Math" panose="02040503050406030204" pitchFamily="18" charset="0"/>
                              </a:rPr>
                              <m:t>𝑥</m:t>
                            </m:r>
                          </m:e>
                        </m:d>
                      </m:e>
                    </m:d>
                    <m:r>
                      <a:rPr lang="en-US" altLang="zh-CN" sz="2000" i="1">
                        <a:solidFill>
                          <a:srgbClr val="C00000"/>
                        </a:solidFill>
                        <a:latin typeface="Cambria Math" panose="02040503050406030204" pitchFamily="18" charset="0"/>
                      </a:rPr>
                      <m:t>&gt;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𝑒</m:t>
                        </m:r>
                      </m:e>
                      <m:sup>
                        <m:r>
                          <a:rPr lang="en-US" altLang="zh-CN" sz="2000" i="1">
                            <a:solidFill>
                              <a:srgbClr val="C00000"/>
                            </a:solidFill>
                            <a:latin typeface="Cambria Math" panose="02040503050406030204" pitchFamily="18" charset="0"/>
                          </a:rPr>
                          <m:t>2</m:t>
                        </m:r>
                        <m:r>
                          <a:rPr lang="en-US" altLang="zh-CN" sz="2000" i="1">
                            <a:solidFill>
                              <a:srgbClr val="C00000"/>
                            </a:solidFill>
                            <a:latin typeface="Cambria Math" panose="02040503050406030204" pitchFamily="18" charset="0"/>
                          </a:rPr>
                          <m:t>𝜖</m:t>
                        </m:r>
                      </m:sup>
                    </m:sSup>
                    <m:func>
                      <m:funcPr>
                        <m:ctrlPr>
                          <a:rPr lang="en-US" altLang="zh-CN" sz="2000" i="1">
                            <a:solidFill>
                              <a:srgbClr val="C00000"/>
                            </a:solidFill>
                            <a:latin typeface="Cambria Math" panose="02040503050406030204" pitchFamily="18" charset="0"/>
                          </a:rPr>
                        </m:ctrlPr>
                      </m:funcPr>
                      <m:fName>
                        <m:limLow>
                          <m:limLowPr>
                            <m:ctrlPr>
                              <a:rPr lang="en-US" altLang="zh-CN" sz="2000" i="1">
                                <a:solidFill>
                                  <a:srgbClr val="C00000"/>
                                </a:solidFill>
                                <a:latin typeface="Cambria Math" panose="02040503050406030204" pitchFamily="18" charset="0"/>
                              </a:rPr>
                            </m:ctrlPr>
                          </m:limLowPr>
                          <m:e>
                            <m:r>
                              <m:rPr>
                                <m:sty m:val="p"/>
                              </m:rPr>
                              <a:rPr lang="en-US" altLang="zh-CN" sz="2000">
                                <a:solidFill>
                                  <a:srgbClr val="C00000"/>
                                </a:solidFill>
                                <a:latin typeface="Cambria Math" panose="02040503050406030204" pitchFamily="18" charset="0"/>
                              </a:rPr>
                              <m:t>max</m:t>
                            </m:r>
                          </m:e>
                          <m:lim>
                            <m:r>
                              <a:rPr lang="en-US" altLang="zh-CN" sz="2000" i="1">
                                <a:solidFill>
                                  <a:srgbClr val="C00000"/>
                                </a:solidFill>
                                <a:latin typeface="Cambria Math" panose="02040503050406030204" pitchFamily="18" charset="0"/>
                              </a:rPr>
                              <m:t>𝑖</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𝑖</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𝑘</m:t>
                            </m:r>
                          </m:lim>
                        </m:limLow>
                      </m:fName>
                      <m:e>
                        <m:r>
                          <a:rPr lang="zh-CN" altLang="en-US" sz="2000" i="1">
                            <a:solidFill>
                              <a:srgbClr val="C00000"/>
                            </a:solidFill>
                            <a:latin typeface="Cambria Math" panose="02040503050406030204" pitchFamily="18" charset="0"/>
                          </a:rPr>
                          <m:t>𝔼</m:t>
                        </m:r>
                        <m:d>
                          <m:dPr>
                            <m:ctrlPr>
                              <a:rPr lang="en-US" altLang="zh-CN" sz="2000" i="1">
                                <a:solidFill>
                                  <a:srgbClr val="C00000"/>
                                </a:solidFill>
                                <a:latin typeface="Cambria Math" panose="02040503050406030204" pitchFamily="18" charset="0"/>
                              </a:rPr>
                            </m:ctrlPr>
                          </m:dPr>
                          <m:e>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𝐴</m:t>
                                </m:r>
                              </m:e>
                              <m:sub>
                                <m:r>
                                  <a:rPr lang="en-US" altLang="zh-CN" sz="2000" i="1">
                                    <a:solidFill>
                                      <a:srgbClr val="C00000"/>
                                    </a:solidFill>
                                    <a:latin typeface="Cambria Math" panose="02040503050406030204" pitchFamily="18" charset="0"/>
                                  </a:rPr>
                                  <m:t>𝑖</m:t>
                                </m:r>
                              </m:sub>
                            </m:sSub>
                            <m:d>
                              <m:dPr>
                                <m:ctrlPr>
                                  <a:rPr lang="en-US" altLang="zh-CN" sz="2000" i="1">
                                    <a:solidFill>
                                      <a:srgbClr val="C00000"/>
                                    </a:solidFill>
                                    <a:latin typeface="Cambria Math" panose="02040503050406030204" pitchFamily="18" charset="0"/>
                                  </a:rPr>
                                </m:ctrlPr>
                              </m:dPr>
                              <m:e>
                                <m:r>
                                  <a:rPr lang="en-US" altLang="zh-CN" sz="2000" i="1">
                                    <a:solidFill>
                                      <a:srgbClr val="C00000"/>
                                    </a:solidFill>
                                    <a:latin typeface="Cambria Math" panose="02040503050406030204" pitchFamily="18" charset="0"/>
                                  </a:rPr>
                                  <m:t>𝑥</m:t>
                                </m:r>
                              </m:e>
                            </m:d>
                          </m:e>
                        </m:d>
                      </m:e>
                    </m:func>
                    <m:r>
                      <a:rPr lang="en-US" altLang="zh-CN" sz="2000" i="1">
                        <a:solidFill>
                          <a:srgbClr val="C00000"/>
                        </a:solidFill>
                        <a:latin typeface="Cambria Math" panose="02040503050406030204" pitchFamily="18" charset="0"/>
                      </a:rPr>
                      <m:t>+</m:t>
                    </m:r>
                    <m:d>
                      <m:dPr>
                        <m:ctrlPr>
                          <a:rPr lang="en-US" altLang="zh-CN" sz="2000" i="1">
                            <a:solidFill>
                              <a:srgbClr val="C00000"/>
                            </a:solidFill>
                            <a:latin typeface="Cambria Math" panose="02040503050406030204" pitchFamily="18" charset="0"/>
                          </a:rPr>
                        </m:ctrlPr>
                      </m:dPr>
                      <m:e>
                        <m:r>
                          <a:rPr lang="en-US" altLang="zh-CN" sz="2000" i="1">
                            <a:solidFill>
                              <a:srgbClr val="C00000"/>
                            </a:solidFill>
                            <a:latin typeface="Cambria Math" panose="02040503050406030204" pitchFamily="18" charset="0"/>
                          </a:rPr>
                          <m:t>1+</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𝑒</m:t>
                            </m:r>
                          </m:e>
                          <m:sup>
                            <m:r>
                              <a:rPr lang="en-US" altLang="zh-CN" sz="2000" i="1">
                                <a:solidFill>
                                  <a:srgbClr val="C00000"/>
                                </a:solidFill>
                                <a:latin typeface="Cambria Math" panose="02040503050406030204" pitchFamily="18" charset="0"/>
                              </a:rPr>
                              <m:t>𝜖</m:t>
                            </m:r>
                          </m:sup>
                        </m:sSup>
                      </m:e>
                    </m:d>
                    <m:r>
                      <a:rPr lang="en-US" altLang="zh-CN" sz="2000" i="1">
                        <a:solidFill>
                          <a:srgbClr val="C00000"/>
                        </a:solidFill>
                        <a:latin typeface="Cambria Math" panose="02040503050406030204" pitchFamily="18" charset="0"/>
                      </a:rPr>
                      <m:t>𝛿</m:t>
                    </m:r>
                  </m:oMath>
                </a14:m>
                <a:r>
                  <a:rPr lang="en-US" altLang="zh-CN" sz="2000" dirty="0">
                    <a:latin typeface="Times New Roman" panose="02020603050405020304" pitchFamily="18" charset="0"/>
                  </a:rPr>
                  <a:t>	</a:t>
                </a:r>
              </a:p>
              <a:p>
                <a:pPr marL="342000" indent="-342000">
                  <a:spcAft>
                    <a:spcPts val="600"/>
                  </a:spcAft>
                </a:pPr>
                <a:r>
                  <a:rPr lang="en-US" altLang="zh-CN" sz="2000" dirty="0">
                    <a:latin typeface="Times New Roman" panose="02020603050405020304" pitchFamily="18" charset="0"/>
                  </a:rPr>
                  <a:t>	Then, the classifier is robust to any attack </a:t>
                </a:r>
                <a14:m>
                  <m:oMath xmlns:m="http://schemas.openxmlformats.org/officeDocument/2006/math">
                    <m:r>
                      <a:rPr lang="en-US" altLang="zh-CN" sz="2000" i="1" dirty="0">
                        <a:latin typeface="Cambria Math" panose="02040503050406030204" pitchFamily="18" charset="0"/>
                      </a:rPr>
                      <m:t>𝛼</m:t>
                    </m:r>
                    <m:r>
                      <a:rPr lang="en-US" altLang="zh-CN" sz="2000" i="1" dirty="0">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i="1">
                            <a:latin typeface="Cambria Math" panose="02040503050406030204" pitchFamily="18" charset="0"/>
                            <a:ea typeface="Cambria Math" panose="02040503050406030204" pitchFamily="18" charset="0"/>
                          </a:rPr>
                          <m:t>𝑝</m:t>
                        </m:r>
                      </m:sub>
                    </m:sSub>
                    <m:r>
                      <a:rPr lang="en-US" altLang="zh-CN" sz="2000" i="1">
                        <a:latin typeface="Cambria Math" panose="02040503050406030204" pitchFamily="18" charset="0"/>
                        <a:ea typeface="Cambria Math" panose="02040503050406030204" pitchFamily="18" charset="0"/>
                      </a:rPr>
                      <m:t>(1)</m:t>
                    </m:r>
                  </m:oMath>
                </a14:m>
                <a:r>
                  <a:rPr lang="en-US" altLang="zh-CN" sz="2000" dirty="0">
                    <a:latin typeface="Times New Roman" panose="02020603050405020304" pitchFamily="18" charset="0"/>
                  </a:rPr>
                  <a:t> on input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i="1" dirty="0">
                    <a:latin typeface="Times New Roman" panose="02020603050405020304" pitchFamily="18" charset="0"/>
                    <a:ea typeface="微软雅黑" panose="020B0503020204020204" pitchFamily="34" charset="-122"/>
                  </a:rPr>
                  <a:t>Proof</a:t>
                </a:r>
                <a:r>
                  <a:rPr lang="en-US" altLang="zh-CN" sz="2000" dirty="0">
                    <a:latin typeface="Times New Roman" panose="02020603050405020304" pitchFamily="18" charset="0"/>
                    <a:ea typeface="微软雅黑" panose="020B0503020204020204" pitchFamily="34" charset="-122"/>
                  </a:rPr>
                  <a:t> </a:t>
                </a:r>
              </a:p>
              <a:p>
                <a:pPr marL="342900" indent="-342900">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endParaRPr>
              </a:p>
            </p:txBody>
          </p:sp>
        </mc:Choice>
        <mc:Fallback xmlns="">
          <p:sp>
            <p:nvSpPr>
              <p:cNvPr id="20" name="文本框 19">
                <a:extLst>
                  <a:ext uri="{FF2B5EF4-FFF2-40B4-BE49-F238E27FC236}">
                    <a16:creationId xmlns:a16="http://schemas.microsoft.com/office/drawing/2014/main" id="{267CAAF1-580F-4B24-AE21-312F1AEC0DDF}"/>
                  </a:ext>
                </a:extLst>
              </p:cNvPr>
              <p:cNvSpPr txBox="1">
                <a:spLocks noRot="1" noChangeAspect="1" noMove="1" noResize="1" noEditPoints="1" noAdjustHandles="1" noChangeArrowheads="1" noChangeShapeType="1" noTextEdit="1"/>
              </p:cNvSpPr>
              <p:nvPr/>
            </p:nvSpPr>
            <p:spPr>
              <a:xfrm>
                <a:off x="564617" y="1574790"/>
                <a:ext cx="7967823" cy="4753802"/>
              </a:xfrm>
              <a:prstGeom prst="rect">
                <a:avLst/>
              </a:prstGeom>
              <a:blipFill>
                <a:blip r:embed="rId3"/>
                <a:stretch>
                  <a:fillRect l="-689" t="-6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625F660-B8C6-42D8-AC4B-A822771B99A2}"/>
                  </a:ext>
                </a:extLst>
              </p:cNvPr>
              <p:cNvSpPr/>
              <p:nvPr/>
            </p:nvSpPr>
            <p:spPr>
              <a:xfrm>
                <a:off x="960318" y="3642728"/>
                <a:ext cx="7223364" cy="2835135"/>
              </a:xfrm>
              <a:prstGeom prst="rect">
                <a:avLst/>
              </a:prstGeom>
              <a:solidFill>
                <a:schemeClr val="accent5">
                  <a:lumMod val="20000"/>
                  <a:lumOff val="80000"/>
                </a:schemeClr>
              </a:solidFill>
              <a:ln>
                <a:noFill/>
              </a:ln>
            </p:spPr>
            <p:txBody>
              <a:bodyPr wrap="square" rtlCol="0" anchor="b">
                <a:spAutoFit/>
              </a:bodyPr>
              <a:lstStyle/>
              <a:p>
                <a:pPr marL="342900" indent="-342900">
                  <a:buFont typeface="+mj-lt"/>
                  <a:buAutoNum type="arabicPeriod"/>
                </a:pP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i="1">
                        <a:latin typeface="Cambria Math" panose="02040503050406030204" pitchFamily="18" charset="0"/>
                      </a:rPr>
                      <m:t>+</m:t>
                    </m:r>
                    <m:r>
                      <a:rPr lang="en-US" altLang="zh-CN" i="1">
                        <a:latin typeface="Cambria Math" panose="02040503050406030204" pitchFamily="18" charset="0"/>
                      </a:rPr>
                      <m:t>𝛿</m:t>
                    </m:r>
                  </m:oMath>
                </a14:m>
                <a:endParaRPr lang="en-US" altLang="zh-CN" dirty="0">
                  <a:latin typeface="Times New Roman" panose="02020603050405020304" pitchFamily="18" charset="0"/>
                  <a:cs typeface="Times New Roman" panose="02020603050405020304" pitchFamily="18" charset="0"/>
                </a:endParaRPr>
              </a:p>
              <a:p>
                <a:pPr marL="342900" indent="-342900">
                  <a:buFont typeface="+mj-lt"/>
                  <a:buAutoNum type="arabicPeriod"/>
                </a:pP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𝛿</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den>
                    </m:f>
                  </m:oMath>
                </a14:m>
                <a:endParaRPr lang="en-US" altLang="zh-CN" dirty="0">
                  <a:latin typeface="Times New Roman" panose="02020603050405020304" pitchFamily="18" charset="0"/>
                  <a:cs typeface="Times New Roman" panose="02020603050405020304" pitchFamily="18" charset="0"/>
                </a:endParaRPr>
              </a:p>
              <a:p>
                <a:pPr marL="342900" indent="-342900">
                  <a:buFont typeface="+mj-lt"/>
                  <a:buAutoNum type="arabicPeriod"/>
                </a:pP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&gt;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fName>
                      <m:e>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e>
                    </m:d>
                    <m:r>
                      <a:rPr lang="en-US" altLang="zh-CN" i="1">
                        <a:latin typeface="Cambria Math" panose="02040503050406030204" pitchFamily="18" charset="0"/>
                      </a:rPr>
                      <m:t>𝛿</m:t>
                    </m:r>
                  </m:oMath>
                </a14:m>
                <a:endParaRPr lang="en-US" altLang="zh-CN" dirty="0">
                  <a:latin typeface="Times New Roman" panose="02020603050405020304" pitchFamily="18" charset="0"/>
                  <a:cs typeface="Times New Roman" panose="02020603050405020304" pitchFamily="18" charset="0"/>
                </a:endParaRPr>
              </a:p>
              <a:p>
                <a:pPr marL="342900" indent="-342900">
                  <a:buFont typeface="+mj-lt"/>
                  <a:buAutoNum type="arabicPeriod"/>
                </a:pP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fName>
                          <m:e>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e>
                        </m:d>
                        <m:r>
                          <a:rPr lang="en-US" altLang="zh-CN" i="1">
                            <a:latin typeface="Cambria Math" panose="02040503050406030204" pitchFamily="18" charset="0"/>
                          </a:rPr>
                          <m:t>𝛿</m:t>
                        </m:r>
                        <m:r>
                          <a:rPr lang="en-US" altLang="zh-CN" i="1">
                            <a:latin typeface="Cambria Math" panose="02040503050406030204" pitchFamily="18" charset="0"/>
                          </a:rPr>
                          <m:t>−</m:t>
                        </m:r>
                        <m:r>
                          <a:rPr lang="en-US" altLang="zh-CN" i="1">
                            <a:latin typeface="Cambria Math" panose="02040503050406030204" pitchFamily="18" charset="0"/>
                          </a:rPr>
                          <m:t>𝛿</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fName>
                      <m:e>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r>
                      <a:rPr lang="en-US" altLang="zh-CN" i="1">
                        <a:latin typeface="Cambria Math" panose="02040503050406030204" pitchFamily="18" charset="0"/>
                      </a:rPr>
                      <m:t>+</m:t>
                    </m:r>
                    <m:r>
                      <a:rPr lang="en-US" altLang="zh-CN" i="1">
                        <a:latin typeface="Cambria Math" panose="02040503050406030204" pitchFamily="18" charset="0"/>
                      </a:rPr>
                      <m:t>𝛿</m:t>
                    </m:r>
                  </m:oMath>
                </a14:m>
                <a:endParaRPr lang="en-US" altLang="zh-CN" dirty="0">
                  <a:latin typeface="Times New Roman" panose="02020603050405020304" pitchFamily="18" charset="0"/>
                  <a:cs typeface="Times New Roman" panose="02020603050405020304" pitchFamily="18" charset="0"/>
                </a:endParaRPr>
              </a:p>
              <a:p>
                <a:pPr marL="342900" indent="-342900">
                  <a:buFont typeface="+mj-lt"/>
                  <a:buAutoNum type="arabicPeriod"/>
                </a:pP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oMath>
                </a14:m>
                <a:endParaRPr lang="en-US" altLang="zh-CN" dirty="0">
                  <a:latin typeface="Times New Roman" panose="02020603050405020304" pitchFamily="18" charset="0"/>
                  <a:ea typeface="Cambria Math" panose="02040503050406030204" pitchFamily="18" charset="0"/>
                </a:endParaRPr>
              </a:p>
              <a:p>
                <a:pPr marL="342900" indent="-342900">
                  <a:buFont typeface="+mj-lt"/>
                  <a:buAutoNum type="arabicPeriod"/>
                </a:pPr>
                <a14:m>
                  <m:oMath xmlns:m="http://schemas.openxmlformats.org/officeDocument/2006/math">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r>
                      <a:rPr lang="en-US" altLang="zh-CN" i="1">
                        <a:latin typeface="Cambria Math" panose="02040503050406030204" pitchFamily="18" charset="0"/>
                        <a:ea typeface="Cambria Math" panose="02040503050406030204" pitchFamily="18" charset="0"/>
                      </a:rPr>
                      <m:t> </m:t>
                    </m:r>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r>
                      <a:rPr lang="en-US" altLang="zh-CN" i="1">
                        <a:latin typeface="Cambria Math" panose="02040503050406030204" pitchFamily="18" charset="0"/>
                        <a:ea typeface="Cambria Math" panose="02040503050406030204" pitchFamily="18" charset="0"/>
                      </a:rPr>
                      <m:t> </m:t>
                    </m:r>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oMath>
                </a14:m>
                <a:endParaRPr lang="en-US" altLang="zh-CN" dirty="0">
                  <a:latin typeface="Times New Roman" panose="02020603050405020304" pitchFamily="18" charset="0"/>
                  <a:ea typeface="Cambria Math" panose="02040503050406030204" pitchFamily="18" charset="0"/>
                </a:endParaRPr>
              </a:p>
              <a:p>
                <a:pPr marL="342900" indent="-342900">
                  <a:buFont typeface="+mj-lt"/>
                  <a:buAutoNum type="arabicPeriod"/>
                </a:pP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fName>
                      <m:e>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e>
                    </m:func>
                  </m:oMath>
                </a14:m>
                <a:endParaRPr lang="en-US" altLang="zh-CN" dirty="0">
                  <a:latin typeface="Times New Roman" panose="02020603050405020304" pitchFamily="18" charset="0"/>
                  <a:cs typeface="Times New Roman" panose="02020603050405020304" pitchFamily="18" charset="0"/>
                </a:endParaRPr>
              </a:p>
            </p:txBody>
          </p:sp>
        </mc:Choice>
        <mc:Fallback xmlns="">
          <p:sp>
            <p:nvSpPr>
              <p:cNvPr id="23" name="矩形 22">
                <a:extLst>
                  <a:ext uri="{FF2B5EF4-FFF2-40B4-BE49-F238E27FC236}">
                    <a16:creationId xmlns:a16="http://schemas.microsoft.com/office/drawing/2014/main" id="{F625F660-B8C6-42D8-AC4B-A822771B99A2}"/>
                  </a:ext>
                </a:extLst>
              </p:cNvPr>
              <p:cNvSpPr>
                <a:spLocks noRot="1" noChangeAspect="1" noMove="1" noResize="1" noEditPoints="1" noAdjustHandles="1" noChangeArrowheads="1" noChangeShapeType="1" noTextEdit="1"/>
              </p:cNvSpPr>
              <p:nvPr/>
            </p:nvSpPr>
            <p:spPr>
              <a:xfrm>
                <a:off x="960318" y="3642728"/>
                <a:ext cx="7223364" cy="2835135"/>
              </a:xfrm>
              <a:prstGeom prst="rect">
                <a:avLst/>
              </a:prstGeom>
              <a:blipFill>
                <a:blip r:embed="rId4"/>
                <a:stretch>
                  <a:fillRect l="-676" b="-4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1A5FE8B4-6211-4EC7-96FA-DCB1E49C0177}"/>
                  </a:ext>
                </a:extLst>
              </p:cNvPr>
              <p:cNvSpPr/>
              <p:nvPr/>
            </p:nvSpPr>
            <p:spPr>
              <a:xfrm>
                <a:off x="7652614" y="4881677"/>
                <a:ext cx="1210588" cy="338554"/>
              </a:xfrm>
              <a:prstGeom prst="rect">
                <a:avLst/>
              </a:prstGeom>
            </p:spPr>
            <p:txBody>
              <a:bodyPr wrap="square">
                <a:spAutoFit/>
              </a:bodyPr>
              <a:lstStyle/>
              <a:p>
                <a14:m>
                  <m:oMath xmlns:m="http://schemas.openxmlformats.org/officeDocument/2006/math">
                    <m:r>
                      <a:rPr lang="zh-CN" altLang="en-US" sz="1600" i="1" dirty="0" smtClean="0">
                        <a:solidFill>
                          <a:schemeClr val="bg1">
                            <a:lumMod val="50000"/>
                          </a:schemeClr>
                        </a:solidFill>
                        <a:latin typeface="Cambria Math" panose="02040503050406030204" pitchFamily="18" charset="0"/>
                      </a:rPr>
                      <m:t>代入</m:t>
                    </m:r>
                  </m:oMath>
                </a14:m>
                <a:r>
                  <a:rPr lang="zh-CN" altLang="en-US" sz="1600" dirty="0">
                    <a:solidFill>
                      <a:schemeClr val="bg1">
                        <a:lumMod val="50000"/>
                      </a:schemeClr>
                    </a:solidFill>
                    <a:latin typeface="Times New Roman" panose="02020603050405020304" pitchFamily="18" charset="0"/>
                    <a:ea typeface="宋体" panose="02010600030101010101" pitchFamily="2" charset="-122"/>
                  </a:rPr>
                  <a:t>第二行</a:t>
                </a:r>
              </a:p>
            </p:txBody>
          </p:sp>
        </mc:Choice>
        <mc:Fallback xmlns="">
          <p:sp>
            <p:nvSpPr>
              <p:cNvPr id="28" name="矩形 27">
                <a:extLst>
                  <a:ext uri="{FF2B5EF4-FFF2-40B4-BE49-F238E27FC236}">
                    <a16:creationId xmlns:a16="http://schemas.microsoft.com/office/drawing/2014/main" id="{1A5FE8B4-6211-4EC7-96FA-DCB1E49C0177}"/>
                  </a:ext>
                </a:extLst>
              </p:cNvPr>
              <p:cNvSpPr>
                <a:spLocks noRot="1" noChangeAspect="1" noMove="1" noResize="1" noEditPoints="1" noAdjustHandles="1" noChangeArrowheads="1" noChangeShapeType="1" noTextEdit="1"/>
              </p:cNvSpPr>
              <p:nvPr/>
            </p:nvSpPr>
            <p:spPr>
              <a:xfrm>
                <a:off x="7652614" y="4881677"/>
                <a:ext cx="1210588" cy="338554"/>
              </a:xfrm>
              <a:prstGeom prst="rect">
                <a:avLst/>
              </a:prstGeom>
              <a:blipFill>
                <a:blip r:embed="rId5"/>
                <a:stretch>
                  <a:fillRect t="-7273" r="-1508"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BA3C9182-5DCD-484A-8D0C-6B26D49BD725}"/>
                  </a:ext>
                </a:extLst>
              </p:cNvPr>
              <p:cNvSpPr/>
              <p:nvPr/>
            </p:nvSpPr>
            <p:spPr>
              <a:xfrm>
                <a:off x="7419537" y="5270154"/>
                <a:ext cx="1443665" cy="338554"/>
              </a:xfrm>
              <a:prstGeom prst="rect">
                <a:avLst/>
              </a:prstGeom>
            </p:spPr>
            <p:txBody>
              <a:bodyPr wrap="square">
                <a:spAutoFit/>
              </a:bodyPr>
              <a:lstStyle/>
              <a:p>
                <a14:m>
                  <m:oMath xmlns:m="http://schemas.openxmlformats.org/officeDocument/2006/math">
                    <m:r>
                      <a:rPr lang="en-US" altLang="zh-CN" sz="1600" i="1" dirty="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𝜖</m:t>
                    </m:r>
                    <m:r>
                      <a:rPr lang="en-US" altLang="zh-CN" sz="1600" i="1" dirty="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𝛿</m:t>
                    </m:r>
                    <m:r>
                      <a:rPr lang="en-US" altLang="zh-CN" sz="1600" i="1" dirty="0">
                        <a:solidFill>
                          <a:schemeClr val="bg1">
                            <a:lumMod val="50000"/>
                          </a:schemeClr>
                        </a:solidFill>
                        <a:latin typeface="Cambria Math" panose="02040503050406030204" pitchFamily="18" charset="0"/>
                      </a:rPr>
                      <m:t>)</m:t>
                    </m:r>
                  </m:oMath>
                </a14:m>
                <a:r>
                  <a:rPr lang="en-US" altLang="zh-CN" sz="1600" dirty="0">
                    <a:solidFill>
                      <a:schemeClr val="bg1">
                        <a:lumMod val="50000"/>
                      </a:schemeClr>
                    </a:solidFill>
                    <a:latin typeface="Times New Roman" panose="02020603050405020304" pitchFamily="18" charset="0"/>
                  </a:rPr>
                  <a:t>-DP</a:t>
                </a:r>
                <a:r>
                  <a:rPr lang="zh-CN" altLang="en-US" sz="1600" dirty="0">
                    <a:solidFill>
                      <a:schemeClr val="bg1">
                        <a:lumMod val="50000"/>
                      </a:schemeClr>
                    </a:solidFill>
                    <a:latin typeface="Times New Roman" panose="02020603050405020304" pitchFamily="18" charset="0"/>
                  </a:rPr>
                  <a:t>定义</a:t>
                </a:r>
                <a:r>
                  <a:rPr lang="en-US" altLang="zh-CN" sz="1600" dirty="0">
                    <a:solidFill>
                      <a:schemeClr val="bg1">
                        <a:lumMod val="50000"/>
                      </a:schemeClr>
                    </a:solidFill>
                    <a:latin typeface="Times New Roman" panose="02020603050405020304" pitchFamily="18" charset="0"/>
                  </a:rPr>
                  <a:t> </a:t>
                </a:r>
                <a:endParaRPr lang="zh-CN" altLang="en-US" sz="1600" dirty="0">
                  <a:solidFill>
                    <a:schemeClr val="bg1">
                      <a:lumMod val="50000"/>
                    </a:schemeClr>
                  </a:solidFill>
                  <a:latin typeface="Times New Roman" panose="02020603050405020304" pitchFamily="18" charset="0"/>
                </a:endParaRPr>
              </a:p>
            </p:txBody>
          </p:sp>
        </mc:Choice>
        <mc:Fallback xmlns="">
          <p:sp>
            <p:nvSpPr>
              <p:cNvPr id="29" name="矩形 28">
                <a:extLst>
                  <a:ext uri="{FF2B5EF4-FFF2-40B4-BE49-F238E27FC236}">
                    <a16:creationId xmlns:a16="http://schemas.microsoft.com/office/drawing/2014/main" id="{BA3C9182-5DCD-484A-8D0C-6B26D49BD725}"/>
                  </a:ext>
                </a:extLst>
              </p:cNvPr>
              <p:cNvSpPr>
                <a:spLocks noRot="1" noChangeAspect="1" noMove="1" noResize="1" noEditPoints="1" noAdjustHandles="1" noChangeArrowheads="1" noChangeShapeType="1" noTextEdit="1"/>
              </p:cNvSpPr>
              <p:nvPr/>
            </p:nvSpPr>
            <p:spPr>
              <a:xfrm>
                <a:off x="7419537" y="5270154"/>
                <a:ext cx="1443665" cy="338554"/>
              </a:xfrm>
              <a:prstGeom prst="rect">
                <a:avLst/>
              </a:prstGeom>
              <a:blipFill>
                <a:blip r:embed="rId6"/>
                <a:stretch>
                  <a:fillRect t="-7273" b="-25455"/>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A0365F63-D2BF-43EB-A879-DD93A6034351}"/>
              </a:ext>
            </a:extLst>
          </p:cNvPr>
          <p:cNvSpPr/>
          <p:nvPr/>
        </p:nvSpPr>
        <p:spPr>
          <a:xfrm>
            <a:off x="7447430" y="5658631"/>
            <a:ext cx="1415772" cy="338554"/>
          </a:xfrm>
          <a:prstGeom prst="rect">
            <a:avLst/>
          </a:prstGeom>
        </p:spPr>
        <p:txBody>
          <a:bodyPr wrap="square">
            <a:spAutoFit/>
          </a:bodyPr>
          <a:lstStyle/>
          <a:p>
            <a:r>
              <a:rPr lang="zh-CN" altLang="en-US" sz="1600" dirty="0">
                <a:solidFill>
                  <a:schemeClr val="bg1">
                    <a:lumMod val="50000"/>
                  </a:schemeClr>
                </a:solidFill>
                <a:latin typeface="Times New Roman" panose="02020603050405020304" pitchFamily="18" charset="0"/>
              </a:rPr>
              <a:t>两边求最大值</a:t>
            </a:r>
            <a:endParaRPr lang="zh-CN" altLang="en-US" sz="1600" i="1" dirty="0">
              <a:solidFill>
                <a:schemeClr val="bg1">
                  <a:lumMod val="50000"/>
                </a:schemeClr>
              </a:solidFill>
              <a:latin typeface="Times New Roman" panose="02020603050405020304" pitchFamily="18" charset="0"/>
            </a:endParaRPr>
          </a:p>
        </p:txBody>
      </p:sp>
      <p:sp>
        <p:nvSpPr>
          <p:cNvPr id="31" name="矩形 30">
            <a:extLst>
              <a:ext uri="{FF2B5EF4-FFF2-40B4-BE49-F238E27FC236}">
                <a16:creationId xmlns:a16="http://schemas.microsoft.com/office/drawing/2014/main" id="{726C121F-99E4-4E3D-946D-0DE8943B8413}"/>
              </a:ext>
            </a:extLst>
          </p:cNvPr>
          <p:cNvSpPr/>
          <p:nvPr/>
        </p:nvSpPr>
        <p:spPr>
          <a:xfrm>
            <a:off x="7652614" y="6047106"/>
            <a:ext cx="1210588" cy="338554"/>
          </a:xfrm>
          <a:prstGeom prst="rect">
            <a:avLst/>
          </a:prstGeom>
        </p:spPr>
        <p:txBody>
          <a:bodyPr wrap="square">
            <a:spAutoFit/>
          </a:bodyPr>
          <a:lstStyle/>
          <a:p>
            <a:r>
              <a:rPr lang="zh-CN" altLang="en-US" sz="1600" dirty="0">
                <a:solidFill>
                  <a:schemeClr val="bg1">
                    <a:lumMod val="50000"/>
                  </a:schemeClr>
                </a:solidFill>
              </a:rPr>
              <a:t>代入第四行</a:t>
            </a: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240098B-9EA0-496B-842C-5196910D50AC}"/>
                  </a:ext>
                </a:extLst>
              </p:cNvPr>
              <p:cNvSpPr/>
              <p:nvPr/>
            </p:nvSpPr>
            <p:spPr>
              <a:xfrm>
                <a:off x="7447430" y="3716246"/>
                <a:ext cx="1415772" cy="338554"/>
              </a:xfrm>
              <a:prstGeom prst="rect">
                <a:avLst/>
              </a:prstGeom>
            </p:spPr>
            <p:txBody>
              <a:bodyPr wrap="square">
                <a:spAutoFit/>
              </a:bodyPr>
              <a:lstStyle/>
              <a:p>
                <a14:m>
                  <m:oMath xmlns:m="http://schemas.openxmlformats.org/officeDocument/2006/math">
                    <m:r>
                      <a:rPr lang="en-US" altLang="zh-CN" sz="1600" i="1" dirty="0" smtClean="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𝜖</m:t>
                    </m:r>
                    <m:r>
                      <a:rPr lang="en-US" altLang="zh-CN" sz="1600" i="1" dirty="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𝛿</m:t>
                    </m:r>
                    <m:r>
                      <a:rPr lang="en-US" altLang="zh-CN" sz="1600" i="1" dirty="0">
                        <a:solidFill>
                          <a:schemeClr val="bg1">
                            <a:lumMod val="50000"/>
                          </a:schemeClr>
                        </a:solidFill>
                        <a:latin typeface="Cambria Math" panose="02040503050406030204" pitchFamily="18" charset="0"/>
                      </a:rPr>
                      <m:t>)</m:t>
                    </m:r>
                  </m:oMath>
                </a14:m>
                <a:r>
                  <a:rPr lang="en-US" altLang="zh-CN" sz="1600" dirty="0">
                    <a:solidFill>
                      <a:schemeClr val="bg1">
                        <a:lumMod val="50000"/>
                      </a:schemeClr>
                    </a:solidFill>
                    <a:latin typeface="Times New Roman" panose="02020603050405020304" pitchFamily="18" charset="0"/>
                    <a:ea typeface="宋体" panose="02010600030101010101" pitchFamily="2" charset="-122"/>
                  </a:rPr>
                  <a:t>-DP</a:t>
                </a:r>
                <a:r>
                  <a:rPr lang="zh-CN" altLang="en-US" sz="1600" dirty="0">
                    <a:solidFill>
                      <a:schemeClr val="bg1">
                        <a:lumMod val="50000"/>
                      </a:schemeClr>
                    </a:solidFill>
                    <a:latin typeface="Times New Roman" panose="02020603050405020304" pitchFamily="18" charset="0"/>
                    <a:ea typeface="宋体" panose="02010600030101010101" pitchFamily="2" charset="-122"/>
                  </a:rPr>
                  <a:t>定义</a:t>
                </a:r>
                <a:r>
                  <a:rPr lang="en-US" altLang="zh-CN" sz="1600" dirty="0">
                    <a:solidFill>
                      <a:schemeClr val="bg1">
                        <a:lumMod val="50000"/>
                      </a:schemeClr>
                    </a:solidFill>
                    <a:latin typeface="Times New Roman" panose="02020603050405020304" pitchFamily="18" charset="0"/>
                    <a:ea typeface="宋体" panose="02010600030101010101" pitchFamily="2" charset="-122"/>
                  </a:rPr>
                  <a:t> </a:t>
                </a:r>
                <a:endParaRPr lang="zh-CN" altLang="en-US" sz="1600" dirty="0">
                  <a:solidFill>
                    <a:schemeClr val="bg1">
                      <a:lumMod val="50000"/>
                    </a:schemeClr>
                  </a:solidFill>
                  <a:latin typeface="Times New Roman" panose="02020603050405020304" pitchFamily="18" charset="0"/>
                  <a:ea typeface="宋体" panose="02010600030101010101" pitchFamily="2" charset="-122"/>
                </a:endParaRPr>
              </a:p>
            </p:txBody>
          </p:sp>
        </mc:Choice>
        <mc:Fallback xmlns="">
          <p:sp>
            <p:nvSpPr>
              <p:cNvPr id="32" name="矩形 31">
                <a:extLst>
                  <a:ext uri="{FF2B5EF4-FFF2-40B4-BE49-F238E27FC236}">
                    <a16:creationId xmlns:a16="http://schemas.microsoft.com/office/drawing/2014/main" id="{D240098B-9EA0-496B-842C-5196910D50AC}"/>
                  </a:ext>
                </a:extLst>
              </p:cNvPr>
              <p:cNvSpPr>
                <a:spLocks noRot="1" noChangeAspect="1" noMove="1" noResize="1" noEditPoints="1" noAdjustHandles="1" noChangeArrowheads="1" noChangeShapeType="1" noTextEdit="1"/>
              </p:cNvSpPr>
              <p:nvPr/>
            </p:nvSpPr>
            <p:spPr>
              <a:xfrm>
                <a:off x="7447430" y="3716246"/>
                <a:ext cx="1415772" cy="338554"/>
              </a:xfrm>
              <a:prstGeom prst="rect">
                <a:avLst/>
              </a:prstGeom>
              <a:blipFill>
                <a:blip r:embed="rId7"/>
                <a:stretch>
                  <a:fillRect l="-431" t="-7273" b="-25455"/>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8E3F4071-E167-4075-A2E5-851E6766BB22}"/>
              </a:ext>
            </a:extLst>
          </p:cNvPr>
          <p:cNvSpPr/>
          <p:nvPr/>
        </p:nvSpPr>
        <p:spPr>
          <a:xfrm>
            <a:off x="8268167" y="4104723"/>
            <a:ext cx="595035" cy="338554"/>
          </a:xfrm>
          <a:prstGeom prst="rect">
            <a:avLst/>
          </a:prstGeom>
        </p:spPr>
        <p:txBody>
          <a:bodyPr wrap="square">
            <a:spAutoFit/>
          </a:bodyPr>
          <a:lstStyle/>
          <a:p>
            <a:r>
              <a:rPr lang="zh-CN" altLang="en-US" sz="1600" dirty="0">
                <a:solidFill>
                  <a:schemeClr val="bg1">
                    <a:lumMod val="50000"/>
                  </a:schemeClr>
                </a:solidFill>
                <a:latin typeface="Times New Roman" panose="02020603050405020304" pitchFamily="18" charset="0"/>
                <a:ea typeface="宋体" panose="02010600030101010101" pitchFamily="2" charset="-122"/>
              </a:rPr>
              <a:t>移项</a:t>
            </a:r>
          </a:p>
        </p:txBody>
      </p:sp>
      <p:sp>
        <p:nvSpPr>
          <p:cNvPr id="34" name="矩形 33">
            <a:extLst>
              <a:ext uri="{FF2B5EF4-FFF2-40B4-BE49-F238E27FC236}">
                <a16:creationId xmlns:a16="http://schemas.microsoft.com/office/drawing/2014/main" id="{AAE33B64-CEEC-41CE-8F4F-254A5D4356E0}"/>
              </a:ext>
            </a:extLst>
          </p:cNvPr>
          <p:cNvSpPr/>
          <p:nvPr/>
        </p:nvSpPr>
        <p:spPr>
          <a:xfrm>
            <a:off x="7864211" y="4493200"/>
            <a:ext cx="998991" cy="338554"/>
          </a:xfrm>
          <a:prstGeom prst="rect">
            <a:avLst/>
          </a:prstGeom>
        </p:spPr>
        <p:txBody>
          <a:bodyPr wrap="square">
            <a:spAutoFit/>
          </a:bodyPr>
          <a:lstStyle/>
          <a:p>
            <a:r>
              <a:rPr lang="zh-CN" altLang="en-US" sz="1600" dirty="0">
                <a:solidFill>
                  <a:schemeClr val="bg1">
                    <a:lumMod val="50000"/>
                  </a:schemeClr>
                </a:solidFill>
                <a:latin typeface="Times New Roman" panose="02020603050405020304" pitchFamily="18" charset="0"/>
                <a:ea typeface="宋体" panose="02010600030101010101" pitchFamily="2" charset="-122"/>
              </a:rPr>
              <a:t>假设条件</a:t>
            </a:r>
          </a:p>
        </p:txBody>
      </p:sp>
    </p:spTree>
    <p:extLst>
      <p:ext uri="{BB962C8B-B14F-4D97-AF65-F5344CB8AC3E}">
        <p14:creationId xmlns:p14="http://schemas.microsoft.com/office/powerpoint/2010/main" val="3488015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19</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766253"/>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Prediction Procedure</a:t>
                </a:r>
              </a:p>
              <a:p>
                <a:pPr marL="284400" indent="-284400">
                  <a:spcAft>
                    <a:spcPts val="300"/>
                  </a:spcAft>
                  <a:buFont typeface="Wingdings" panose="05000000000000000000" pitchFamily="2" charset="2"/>
                  <a:buChar char="ü"/>
                </a:pPr>
                <a:r>
                  <a:rPr lang="en-US" altLang="zh-CN" sz="2000" dirty="0">
                    <a:solidFill>
                      <a:schemeClr val="tx1"/>
                    </a:solidFill>
                    <a:latin typeface="Times New Roman" panose="02020603050405020304" pitchFamily="18" charset="0"/>
                    <a:cs typeface="Times New Roman" panose="02020603050405020304" pitchFamily="18" charset="0"/>
                  </a:rPr>
                  <a:t>Prediction on the </a:t>
                </a:r>
                <a14:m>
                  <m:oMath xmlns:m="http://schemas.openxmlformats.org/officeDocument/2006/math">
                    <m:sSub>
                      <m:sSubPr>
                        <m:ctrlPr>
                          <a:rPr lang="en-US" altLang="zh-CN" sz="2000" b="0" i="1" dirty="0" smtClean="0">
                            <a:solidFill>
                              <a:schemeClr val="tx1"/>
                            </a:solidFill>
                            <a:latin typeface="Cambria Math" panose="02040503050406030204" pitchFamily="18" charset="0"/>
                            <a:cs typeface="Times New Roman" panose="02020603050405020304" pitchFamily="18" charset="0"/>
                          </a:rPr>
                        </m:ctrlPr>
                      </m:sSubPr>
                      <m:e>
                        <m:r>
                          <a:rPr lang="en-US" altLang="zh-CN" sz="2000" i="1" dirty="0" smtClean="0">
                            <a:solidFill>
                              <a:schemeClr val="tx1"/>
                            </a:solidFill>
                            <a:latin typeface="Cambria Math" panose="02040503050406030204" pitchFamily="18" charset="0"/>
                            <a:cs typeface="Times New Roman" panose="02020603050405020304" pitchFamily="18" charset="0"/>
                          </a:rPr>
                          <m:t>𝐴</m:t>
                        </m:r>
                      </m:e>
                      <m:sub>
                        <m:r>
                          <a:rPr lang="en-US" altLang="zh-CN" sz="2000" i="1" dirty="0" smtClean="0">
                            <a:solidFill>
                              <a:schemeClr val="tx1"/>
                            </a:solidFill>
                            <a:latin typeface="Cambria Math" panose="02040503050406030204" pitchFamily="18" charset="0"/>
                            <a:cs typeface="Times New Roman" panose="02020603050405020304" pitchFamily="18" charset="0"/>
                          </a:rPr>
                          <m:t>𝑄</m:t>
                        </m:r>
                      </m:sub>
                    </m:sSub>
                    <m:r>
                      <a:rPr lang="en-US" altLang="zh-CN" sz="2000" i="1" dirty="0" smtClean="0">
                        <a:solidFill>
                          <a:schemeClr val="tx1"/>
                        </a:solidFill>
                        <a:latin typeface="Cambria Math" panose="02040503050406030204" pitchFamily="18" charset="0"/>
                        <a:cs typeface="Times New Roman" panose="02020603050405020304" pitchFamily="18" charset="0"/>
                      </a:rPr>
                      <m:t>(</m:t>
                    </m:r>
                    <m:r>
                      <a:rPr lang="en-US" altLang="zh-CN" sz="2000" i="1" dirty="0" smtClean="0">
                        <a:solidFill>
                          <a:schemeClr val="tx1"/>
                        </a:solidFill>
                        <a:latin typeface="Cambria Math" panose="02040503050406030204" pitchFamily="18" charset="0"/>
                        <a:cs typeface="Times New Roman" panose="02020603050405020304" pitchFamily="18" charset="0"/>
                      </a:rPr>
                      <m:t>𝑥</m:t>
                    </m:r>
                    <m:r>
                      <a:rPr lang="en-US" altLang="zh-CN" sz="2000" i="1" dirty="0" smtClean="0">
                        <a:solidFill>
                          <a:schemeClr val="tx1"/>
                        </a:solidFill>
                        <a:latin typeface="Cambria Math" panose="02040503050406030204" pitchFamily="18" charset="0"/>
                        <a:cs typeface="Times New Roman" panose="02020603050405020304" pitchFamily="18" charset="0"/>
                      </a:rPr>
                      <m:t>)</m:t>
                    </m:r>
                  </m:oMath>
                </a14:m>
                <a:r>
                  <a:rPr lang="en-US" altLang="zh-CN" sz="2000" dirty="0">
                    <a:solidFill>
                      <a:schemeClr val="tx1"/>
                    </a:solidFill>
                    <a:latin typeface="Times New Roman" panose="02020603050405020304" pitchFamily="18" charset="0"/>
                    <a:cs typeface="Times New Roman" panose="02020603050405020304" pitchFamily="18" charset="0"/>
                  </a:rPr>
                  <a:t> affords the robustness certification in </a:t>
                </a:r>
                <a:r>
                  <a:rPr lang="en-US" altLang="zh-CN" sz="2000" b="1" dirty="0">
                    <a:solidFill>
                      <a:schemeClr val="tx1"/>
                    </a:solidFill>
                    <a:latin typeface="Times New Roman" panose="02020603050405020304" pitchFamily="18" charset="0"/>
                    <a:cs typeface="Times New Roman" panose="02020603050405020304" pitchFamily="18" charset="0"/>
                  </a:rPr>
                  <a:t>Proposition 1 </a:t>
                </a:r>
                <a:r>
                  <a:rPr lang="en-US" altLang="zh-CN" sz="2000" dirty="0">
                    <a:solidFill>
                      <a:schemeClr val="tx1"/>
                    </a:solidFill>
                    <a:latin typeface="Times New Roman" panose="02020603050405020304" pitchFamily="18" charset="0"/>
                    <a:cs typeface="Times New Roman" panose="02020603050405020304" pitchFamily="18" charset="0"/>
                  </a:rPr>
                  <a:t>if the prediction procedure uses </a:t>
                </a:r>
                <a14:m>
                  <m:oMath xmlns:m="http://schemas.openxmlformats.org/officeDocument/2006/math">
                    <m:r>
                      <a:rPr lang="zh-CN" altLang="en-US" sz="2000" i="1">
                        <a:solidFill>
                          <a:schemeClr val="tx1"/>
                        </a:solidFill>
                        <a:latin typeface="Cambria Math" panose="02040503050406030204" pitchFamily="18" charset="0"/>
                      </a:rPr>
                      <m:t>𝔼</m:t>
                    </m:r>
                    <m:d>
                      <m:dPr>
                        <m:ctrlPr>
                          <a:rPr lang="en-US" altLang="zh-CN" sz="2000" i="1">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𝐴</m:t>
                            </m:r>
                          </m:e>
                          <m:sub>
                            <m:r>
                              <a:rPr lang="en-US" altLang="zh-CN" sz="2000" i="1">
                                <a:solidFill>
                                  <a:schemeClr val="tx1"/>
                                </a:solidFill>
                                <a:latin typeface="Cambria Math" panose="02040503050406030204" pitchFamily="18" charset="0"/>
                              </a:rPr>
                              <m:t>𝑄</m:t>
                            </m:r>
                          </m:sub>
                        </m:sSub>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𝑥</m:t>
                            </m:r>
                          </m:e>
                        </m:d>
                      </m:e>
                    </m:d>
                  </m:oMath>
                </a14:m>
                <a:r>
                  <a:rPr lang="en-US" altLang="zh-CN" sz="2000" dirty="0">
                    <a:solidFill>
                      <a:schemeClr val="tx1"/>
                    </a:solidFill>
                    <a:latin typeface="Times New Roman" panose="02020603050405020304" pitchFamily="18" charset="0"/>
                    <a:cs typeface="Times New Roman" panose="02020603050405020304" pitchFamily="18" charset="0"/>
                  </a:rPr>
                  <a:t>.</a:t>
                </a:r>
              </a:p>
              <a:p>
                <a:pPr marL="284400" indent="-284400">
                  <a:spcAft>
                    <a:spcPts val="300"/>
                  </a:spcAft>
                  <a:buFont typeface="Wingdings" panose="05000000000000000000" pitchFamily="2" charset="2"/>
                  <a:buChar char="ü"/>
                </a:pPr>
                <a:r>
                  <a:rPr lang="en-US" altLang="zh-CN" sz="2000" dirty="0">
                    <a:solidFill>
                      <a:schemeClr val="tx1"/>
                    </a:solidFill>
                    <a:latin typeface="Times New Roman" panose="02020603050405020304" pitchFamily="18" charset="0"/>
                    <a:cs typeface="Times New Roman" panose="02020603050405020304" pitchFamily="18" charset="0"/>
                  </a:rPr>
                  <a:t>Unfortunately, </a:t>
                </a:r>
                <a14:m>
                  <m:oMath xmlns:m="http://schemas.openxmlformats.org/officeDocument/2006/math">
                    <m:r>
                      <a:rPr lang="zh-CN" altLang="en-US" sz="2000" i="1">
                        <a:solidFill>
                          <a:schemeClr val="tx1"/>
                        </a:solidFill>
                        <a:latin typeface="Cambria Math" panose="02040503050406030204" pitchFamily="18" charset="0"/>
                      </a:rPr>
                      <m:t>𝔼</m:t>
                    </m:r>
                    <m:d>
                      <m:dPr>
                        <m:ctrlPr>
                          <a:rPr lang="en-US" altLang="zh-CN" sz="2000" i="1">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𝐴</m:t>
                            </m:r>
                          </m:e>
                          <m:sub>
                            <m:r>
                              <a:rPr lang="en-US" altLang="zh-CN" sz="2000" i="1">
                                <a:solidFill>
                                  <a:schemeClr val="tx1"/>
                                </a:solidFill>
                                <a:latin typeface="Cambria Math" panose="02040503050406030204" pitchFamily="18" charset="0"/>
                              </a:rPr>
                              <m:t>𝑄</m:t>
                            </m:r>
                          </m:sub>
                        </m:sSub>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𝑥</m:t>
                            </m:r>
                          </m:e>
                        </m:d>
                      </m:e>
                    </m:d>
                  </m:oMath>
                </a14:m>
                <a:r>
                  <a:rPr lang="en-US" altLang="zh-CN" sz="2000" dirty="0">
                    <a:solidFill>
                      <a:schemeClr val="tx1"/>
                    </a:solidFill>
                    <a:latin typeface="Times New Roman" panose="02020603050405020304" pitchFamily="18" charset="0"/>
                    <a:cs typeface="Times New Roman" panose="02020603050405020304" pitchFamily="18" charset="0"/>
                  </a:rPr>
                  <a:t> cannot be computed exactly.</a:t>
                </a: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766253"/>
              </a:xfrm>
              <a:prstGeom prst="rect">
                <a:avLst/>
              </a:prstGeom>
              <a:blipFill>
                <a:blip r:embed="rId3"/>
                <a:stretch>
                  <a:fillRect l="-689" t="-1724" b="-690"/>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7" name="组合 6">
            <a:extLst>
              <a:ext uri="{FF2B5EF4-FFF2-40B4-BE49-F238E27FC236}">
                <a16:creationId xmlns:a16="http://schemas.microsoft.com/office/drawing/2014/main" id="{0CEECC4F-6877-4928-B0E3-7D48EB6D9143}"/>
              </a:ext>
            </a:extLst>
          </p:cNvPr>
          <p:cNvGrpSpPr/>
          <p:nvPr/>
        </p:nvGrpSpPr>
        <p:grpSpPr>
          <a:xfrm>
            <a:off x="755576" y="3316013"/>
            <a:ext cx="7632847" cy="3130294"/>
            <a:chOff x="755576" y="3316013"/>
            <a:chExt cx="7632847" cy="3130294"/>
          </a:xfrm>
        </p:grpSpPr>
        <p:pic>
          <p:nvPicPr>
            <p:cNvPr id="39" name="图片 38">
              <a:extLst>
                <a:ext uri="{FF2B5EF4-FFF2-40B4-BE49-F238E27FC236}">
                  <a16:creationId xmlns:a16="http://schemas.microsoft.com/office/drawing/2014/main" id="{1D0DD849-3E95-4D0A-924E-6DC895E2283C}"/>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40" name="矩形 39">
              <a:extLst>
                <a:ext uri="{FF2B5EF4-FFF2-40B4-BE49-F238E27FC236}">
                  <a16:creationId xmlns:a16="http://schemas.microsoft.com/office/drawing/2014/main" id="{A4020641-51C8-4331-A248-B9989B2F5EAA}"/>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1" name="矩形 40">
              <a:extLst>
                <a:ext uri="{FF2B5EF4-FFF2-40B4-BE49-F238E27FC236}">
                  <a16:creationId xmlns:a16="http://schemas.microsoft.com/office/drawing/2014/main" id="{C572E827-E337-4844-8892-4D860A8BB975}"/>
                </a:ext>
              </a:extLst>
            </p:cNvPr>
            <p:cNvSpPr/>
            <p:nvPr/>
          </p:nvSpPr>
          <p:spPr>
            <a:xfrm>
              <a:off x="1907704" y="6129054"/>
              <a:ext cx="800472"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2" name="矩形 41">
              <a:extLst>
                <a:ext uri="{FF2B5EF4-FFF2-40B4-BE49-F238E27FC236}">
                  <a16:creationId xmlns:a16="http://schemas.microsoft.com/office/drawing/2014/main" id="{0AFB928C-9D83-44E2-8D05-6A0A5A755B2F}"/>
                </a:ext>
              </a:extLst>
            </p:cNvPr>
            <p:cNvSpPr/>
            <p:nvPr/>
          </p:nvSpPr>
          <p:spPr>
            <a:xfrm>
              <a:off x="3796927" y="6113224"/>
              <a:ext cx="1448546"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15" name="矩形 14">
              <a:extLst>
                <a:ext uri="{FF2B5EF4-FFF2-40B4-BE49-F238E27FC236}">
                  <a16:creationId xmlns:a16="http://schemas.microsoft.com/office/drawing/2014/main" id="{F919BB10-B9E6-477B-93A7-5F509817BE10}"/>
                </a:ext>
              </a:extLst>
            </p:cNvPr>
            <p:cNvSpPr/>
            <p:nvPr/>
          </p:nvSpPr>
          <p:spPr>
            <a:xfrm>
              <a:off x="5825414" y="3316013"/>
              <a:ext cx="2491002" cy="716468"/>
            </a:xfrm>
            <a:prstGeom prst="rect">
              <a:avLst/>
            </a:prstGeom>
            <a:solidFill>
              <a:srgbClr val="FCFDFE"/>
            </a:solidFill>
            <a:ln>
              <a:noFill/>
            </a:ln>
          </p:spPr>
          <p:txBody>
            <a:bodyPr wrap="square" rtlCol="0" anchor="ctr">
              <a:spAutoFit/>
            </a:bodyPr>
            <a:lstStyle/>
            <a:p>
              <a:pPr algn="l"/>
              <a:endParaRPr lang="en-US" altLang="zh-CN" sz="2000" dirty="0">
                <a:latin typeface="Times New Roman" panose="02020603050405020304" pitchFamily="18" charset="0"/>
                <a:ea typeface="宋体" panose="02010600030101010101" pitchFamily="2" charset="-122"/>
              </a:endParaRPr>
            </a:p>
            <a:p>
              <a:pPr algn="l"/>
              <a:endParaRPr lang="zh-CN" altLang="en-US" sz="2000" dirty="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162300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Overview</a:t>
              </a:r>
            </a:p>
          </p:txBody>
        </p:sp>
      </p:grpSp>
      <p:sp>
        <p:nvSpPr>
          <p:cNvPr id="50" name="文本框 49">
            <a:extLst>
              <a:ext uri="{FF2B5EF4-FFF2-40B4-BE49-F238E27FC236}">
                <a16:creationId xmlns:a16="http://schemas.microsoft.com/office/drawing/2014/main" id="{5D05CA25-9AD6-4423-825E-70A9E15C864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21" name="对角圆角矩形 34">
            <a:extLst>
              <a:ext uri="{FF2B5EF4-FFF2-40B4-BE49-F238E27FC236}">
                <a16:creationId xmlns:a16="http://schemas.microsoft.com/office/drawing/2014/main" id="{C5658F01-2123-4CF8-8B3D-EE470180D9BB}"/>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pic>
        <p:nvPicPr>
          <p:cNvPr id="20" name="图片 19">
            <a:extLst>
              <a:ext uri="{FF2B5EF4-FFF2-40B4-BE49-F238E27FC236}">
                <a16:creationId xmlns:a16="http://schemas.microsoft.com/office/drawing/2014/main" id="{32745D9F-87F1-402D-A78D-FA6B79AEE2D9}"/>
              </a:ext>
            </a:extLst>
          </p:cNvPr>
          <p:cNvPicPr>
            <a:picLocks noChangeAspect="1"/>
          </p:cNvPicPr>
          <p:nvPr/>
        </p:nvPicPr>
        <p:blipFill rotWithShape="1">
          <a:blip r:embed="rId3"/>
          <a:srcRect l="674" b="3326"/>
          <a:stretch/>
        </p:blipFill>
        <p:spPr>
          <a:xfrm>
            <a:off x="815848" y="3667399"/>
            <a:ext cx="7512304" cy="2744074"/>
          </a:xfrm>
          <a:prstGeom prst="rect">
            <a:avLst/>
          </a:prstGeom>
        </p:spPr>
      </p:pic>
      <p:sp>
        <p:nvSpPr>
          <p:cNvPr id="23" name="文本框 22">
            <a:extLst>
              <a:ext uri="{FF2B5EF4-FFF2-40B4-BE49-F238E27FC236}">
                <a16:creationId xmlns:a16="http://schemas.microsoft.com/office/drawing/2014/main" id="{9073679B-B12C-40D9-836A-0A2019D14150}"/>
              </a:ext>
            </a:extLst>
          </p:cNvPr>
          <p:cNvSpPr txBox="1"/>
          <p:nvPr/>
        </p:nvSpPr>
        <p:spPr>
          <a:xfrm>
            <a:off x="564617" y="1574790"/>
            <a:ext cx="7967823" cy="193899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Design a DNN classifier with differential privacy properties</a:t>
            </a:r>
            <a:endParaRPr lang="en-US" altLang="zh-CN" sz="2000" dirty="0">
              <a:solidFill>
                <a:srgbClr val="0070C0"/>
              </a:solidFill>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Essence:	Introduce randomness into the prediction of the classifier.</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Way: 	Add a noise layer to the network.</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Purpose:	Guarantee that the output of the model is insensitive to small</a:t>
            </a:r>
          </a:p>
          <a:p>
            <a:pPr>
              <a:spcAft>
                <a:spcPts val="600"/>
              </a:spcAft>
            </a:pPr>
            <a:r>
              <a:rPr lang="en-US" altLang="zh-CN" sz="2000" dirty="0">
                <a:latin typeface="Times New Roman" panose="02020603050405020304" pitchFamily="18" charset="0"/>
              </a:rPr>
              <a:t>			changes in the input.</a:t>
            </a:r>
            <a:endParaRPr lang="en-US" altLang="zh-CN" sz="20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75997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20</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19936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Prediction Procedure</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1 </a:t>
                </a:r>
                <a:r>
                  <a:rPr lang="en-US" altLang="zh-CN" sz="2000" dirty="0">
                    <a:solidFill>
                      <a:schemeClr val="tx1"/>
                    </a:solidFill>
                    <a:latin typeface="Times New Roman" panose="02020603050405020304" pitchFamily="18" charset="0"/>
                  </a:rPr>
                  <a:t>Use Monte Carlo methods </a:t>
                </a:r>
                <a:r>
                  <a:rPr lang="en-US" altLang="zh-CN" sz="2000" dirty="0">
                    <a:latin typeface="Times New Roman" panose="02020603050405020304" pitchFamily="18" charset="0"/>
                  </a:rPr>
                  <a:t>to estimate approximate value </a:t>
                </a:r>
                <a14:m>
                  <m:oMath xmlns:m="http://schemas.openxmlformats.org/officeDocument/2006/math">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 </m:t>
                    </m:r>
                  </m:oMath>
                </a14:m>
                <a:r>
                  <a:rPr lang="en-US" altLang="zh-CN" sz="2000" dirty="0">
                    <a:latin typeface="Times New Roman" panose="02020603050405020304" pitchFamily="18" charset="0"/>
                  </a:rPr>
                  <a:t>of </a:t>
                </a: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en-US" altLang="zh-CN" sz="2000" dirty="0">
                    <a:latin typeface="Times New Roman" panose="02020603050405020304" pitchFamily="18" charset="0"/>
                    <a:ea typeface="微软雅黑" panose="020B0503020204020204" pitchFamily="34" charset="-122"/>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199367"/>
              </a:xfrm>
              <a:prstGeom prst="rect">
                <a:avLst/>
              </a:prstGeom>
              <a:blipFill>
                <a:blip r:embed="rId3"/>
                <a:stretch>
                  <a:fillRect l="-689" t="-2538" b="-3046"/>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7" name="组合 6">
            <a:extLst>
              <a:ext uri="{FF2B5EF4-FFF2-40B4-BE49-F238E27FC236}">
                <a16:creationId xmlns:a16="http://schemas.microsoft.com/office/drawing/2014/main" id="{0CEECC4F-6877-4928-B0E3-7D48EB6D9143}"/>
              </a:ext>
            </a:extLst>
          </p:cNvPr>
          <p:cNvGrpSpPr/>
          <p:nvPr/>
        </p:nvGrpSpPr>
        <p:grpSpPr>
          <a:xfrm>
            <a:off x="755576" y="3316013"/>
            <a:ext cx="7632847" cy="3130294"/>
            <a:chOff x="755576" y="3316013"/>
            <a:chExt cx="7632847" cy="3130294"/>
          </a:xfrm>
        </p:grpSpPr>
        <p:pic>
          <p:nvPicPr>
            <p:cNvPr id="39" name="图片 38">
              <a:extLst>
                <a:ext uri="{FF2B5EF4-FFF2-40B4-BE49-F238E27FC236}">
                  <a16:creationId xmlns:a16="http://schemas.microsoft.com/office/drawing/2014/main" id="{1D0DD849-3E95-4D0A-924E-6DC895E2283C}"/>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40" name="矩形 39">
              <a:extLst>
                <a:ext uri="{FF2B5EF4-FFF2-40B4-BE49-F238E27FC236}">
                  <a16:creationId xmlns:a16="http://schemas.microsoft.com/office/drawing/2014/main" id="{A4020641-51C8-4331-A248-B9989B2F5EAA}"/>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1" name="矩形 40">
              <a:extLst>
                <a:ext uri="{FF2B5EF4-FFF2-40B4-BE49-F238E27FC236}">
                  <a16:creationId xmlns:a16="http://schemas.microsoft.com/office/drawing/2014/main" id="{C572E827-E337-4844-8892-4D860A8BB975}"/>
                </a:ext>
              </a:extLst>
            </p:cNvPr>
            <p:cNvSpPr/>
            <p:nvPr/>
          </p:nvSpPr>
          <p:spPr>
            <a:xfrm>
              <a:off x="1907704" y="6129054"/>
              <a:ext cx="800472"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2" name="矩形 41">
              <a:extLst>
                <a:ext uri="{FF2B5EF4-FFF2-40B4-BE49-F238E27FC236}">
                  <a16:creationId xmlns:a16="http://schemas.microsoft.com/office/drawing/2014/main" id="{0AFB928C-9D83-44E2-8D05-6A0A5A755B2F}"/>
                </a:ext>
              </a:extLst>
            </p:cNvPr>
            <p:cNvSpPr/>
            <p:nvPr/>
          </p:nvSpPr>
          <p:spPr>
            <a:xfrm>
              <a:off x="3796927" y="6113224"/>
              <a:ext cx="1448546"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15" name="矩形 14">
              <a:extLst>
                <a:ext uri="{FF2B5EF4-FFF2-40B4-BE49-F238E27FC236}">
                  <a16:creationId xmlns:a16="http://schemas.microsoft.com/office/drawing/2014/main" id="{F919BB10-B9E6-477B-93A7-5F509817BE10}"/>
                </a:ext>
              </a:extLst>
            </p:cNvPr>
            <p:cNvSpPr/>
            <p:nvPr/>
          </p:nvSpPr>
          <p:spPr>
            <a:xfrm>
              <a:off x="5825414" y="3316013"/>
              <a:ext cx="2491002" cy="716468"/>
            </a:xfrm>
            <a:prstGeom prst="rect">
              <a:avLst/>
            </a:prstGeom>
            <a:solidFill>
              <a:srgbClr val="FCFDFE"/>
            </a:solidFill>
            <a:ln>
              <a:noFill/>
            </a:ln>
          </p:spPr>
          <p:txBody>
            <a:bodyPr wrap="square" rtlCol="0" anchor="ctr">
              <a:spAutoFit/>
            </a:bodyPr>
            <a:lstStyle/>
            <a:p>
              <a:pPr algn="l"/>
              <a:endParaRPr lang="en-US" altLang="zh-CN" sz="2000" dirty="0">
                <a:latin typeface="Times New Roman" panose="02020603050405020304" pitchFamily="18" charset="0"/>
                <a:ea typeface="宋体" panose="02010600030101010101" pitchFamily="2" charset="-122"/>
              </a:endParaRPr>
            </a:p>
            <a:p>
              <a:pPr algn="l"/>
              <a:endParaRPr lang="zh-CN" altLang="en-US" sz="2000" dirty="0">
                <a:latin typeface="Times New Roman" panose="02020603050405020304" pitchFamily="18"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17" name="对话气泡: 圆角矩形 16">
                <a:extLst>
                  <a:ext uri="{FF2B5EF4-FFF2-40B4-BE49-F238E27FC236}">
                    <a16:creationId xmlns:a16="http://schemas.microsoft.com/office/drawing/2014/main" id="{63ED0F30-62D7-478C-8042-DFCD7B90A867}"/>
                  </a:ext>
                </a:extLst>
              </p:cNvPr>
              <p:cNvSpPr/>
              <p:nvPr/>
            </p:nvSpPr>
            <p:spPr>
              <a:xfrm>
                <a:off x="7370972" y="5726355"/>
                <a:ext cx="1161468" cy="612296"/>
              </a:xfrm>
              <a:prstGeom prst="wedgeRoundRectCallout">
                <a:avLst>
                  <a:gd name="adj1" fmla="val -95096"/>
                  <a:gd name="adj2" fmla="val 27650"/>
                  <a:gd name="adj3" fmla="val 16667"/>
                </a:avLst>
              </a:prstGeom>
              <a:solidFill>
                <a:srgbClr val="FFC000"/>
              </a:solidFill>
              <a:ln>
                <a:noFill/>
              </a:ln>
            </p:spPr>
            <p:txBody>
              <a:bodyPr wrap="square" rtlCol="0" anchor="ctr">
                <a:spAutoFit/>
              </a:bodyPr>
              <a:lstStyle/>
              <a:p>
                <a:r>
                  <a:rPr lang="en-US" altLang="zh-CN" sz="1200" dirty="0">
                    <a:latin typeface="Times New Roman" panose="02020603050405020304" pitchFamily="18" charset="0"/>
                  </a:rPr>
                  <a:t>Estimation of </a:t>
                </a:r>
                <a14:m>
                  <m:oMath xmlns:m="http://schemas.openxmlformats.org/officeDocument/2006/math">
                    <m:r>
                      <a:rPr lang="zh-CN" altLang="en-US" sz="1200" i="1">
                        <a:latin typeface="Cambria Math" panose="02040503050406030204" pitchFamily="18" charset="0"/>
                      </a:rPr>
                      <m:t>𝔼</m:t>
                    </m:r>
                    <m:d>
                      <m:dPr>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𝑄</m:t>
                            </m:r>
                          </m:sub>
                        </m:sSub>
                        <m:d>
                          <m:dPr>
                            <m:ctrlPr>
                              <a:rPr lang="en-US" altLang="zh-CN" sz="1200" i="1">
                                <a:latin typeface="Cambria Math" panose="02040503050406030204" pitchFamily="18" charset="0"/>
                              </a:rPr>
                            </m:ctrlPr>
                          </m:dPr>
                          <m:e>
                            <m:r>
                              <a:rPr lang="en-US" altLang="zh-CN" sz="1200" i="1">
                                <a:latin typeface="Cambria Math" panose="02040503050406030204" pitchFamily="18" charset="0"/>
                              </a:rPr>
                              <m:t>𝑥</m:t>
                            </m:r>
                          </m:e>
                        </m:d>
                      </m:e>
                    </m:d>
                  </m:oMath>
                </a14:m>
                <a:endParaRPr lang="en-US" altLang="zh-CN" sz="1200" dirty="0">
                  <a:latin typeface="Times New Roman" panose="02020603050405020304" pitchFamily="18" charset="0"/>
                </a:endParaRPr>
              </a:p>
            </p:txBody>
          </p:sp>
        </mc:Choice>
        <mc:Fallback xmlns="">
          <p:sp>
            <p:nvSpPr>
              <p:cNvPr id="17" name="对话气泡: 圆角矩形 16">
                <a:extLst>
                  <a:ext uri="{FF2B5EF4-FFF2-40B4-BE49-F238E27FC236}">
                    <a16:creationId xmlns:a16="http://schemas.microsoft.com/office/drawing/2014/main" id="{63ED0F30-62D7-478C-8042-DFCD7B90A867}"/>
                  </a:ext>
                </a:extLst>
              </p:cNvPr>
              <p:cNvSpPr>
                <a:spLocks noRot="1" noChangeAspect="1" noMove="1" noResize="1" noEditPoints="1" noAdjustHandles="1" noChangeArrowheads="1" noChangeShapeType="1" noTextEdit="1"/>
              </p:cNvSpPr>
              <p:nvPr/>
            </p:nvSpPr>
            <p:spPr>
              <a:xfrm>
                <a:off x="7370972" y="5726355"/>
                <a:ext cx="1161468" cy="612296"/>
              </a:xfrm>
              <a:prstGeom prst="wedgeRoundRectCallout">
                <a:avLst>
                  <a:gd name="adj1" fmla="val -95096"/>
                  <a:gd name="adj2" fmla="val 27650"/>
                  <a:gd name="adj3" fmla="val 16667"/>
                </a:avLst>
              </a:prstGeom>
              <a:blipFill>
                <a:blip r:embed="rId5"/>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287674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21</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19936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Prediction Procedure</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1 </a:t>
                </a:r>
                <a:r>
                  <a:rPr lang="en-US" altLang="zh-CN" sz="2000" dirty="0">
                    <a:solidFill>
                      <a:schemeClr val="tx1"/>
                    </a:solidFill>
                    <a:latin typeface="Times New Roman" panose="02020603050405020304" pitchFamily="18" charset="0"/>
                  </a:rPr>
                  <a:t>Use Monte Carlo methods </a:t>
                </a:r>
                <a:r>
                  <a:rPr lang="en-US" altLang="zh-CN" sz="2000" dirty="0">
                    <a:latin typeface="Times New Roman" panose="02020603050405020304" pitchFamily="18" charset="0"/>
                  </a:rPr>
                  <a:t>to estimate approximate value </a:t>
                </a:r>
                <a14:m>
                  <m:oMath xmlns:m="http://schemas.openxmlformats.org/officeDocument/2006/math">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 </m:t>
                    </m:r>
                  </m:oMath>
                </a14:m>
                <a:r>
                  <a:rPr lang="en-US" altLang="zh-CN" sz="2000" dirty="0">
                    <a:latin typeface="Times New Roman" panose="02020603050405020304" pitchFamily="18" charset="0"/>
                  </a:rPr>
                  <a:t>of </a:t>
                </a: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en-US" altLang="zh-CN" sz="2000" dirty="0">
                    <a:latin typeface="Times New Roman" panose="02020603050405020304" pitchFamily="18" charset="0"/>
                    <a:ea typeface="微软雅黑" panose="020B0503020204020204" pitchFamily="34" charset="-122"/>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199367"/>
              </a:xfrm>
              <a:prstGeom prst="rect">
                <a:avLst/>
              </a:prstGeom>
              <a:blipFill>
                <a:blip r:embed="rId3"/>
                <a:stretch>
                  <a:fillRect l="-689" t="-2538" b="-3046"/>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7" name="组合 6">
            <a:extLst>
              <a:ext uri="{FF2B5EF4-FFF2-40B4-BE49-F238E27FC236}">
                <a16:creationId xmlns:a16="http://schemas.microsoft.com/office/drawing/2014/main" id="{0CEECC4F-6877-4928-B0E3-7D48EB6D9143}"/>
              </a:ext>
            </a:extLst>
          </p:cNvPr>
          <p:cNvGrpSpPr/>
          <p:nvPr/>
        </p:nvGrpSpPr>
        <p:grpSpPr>
          <a:xfrm>
            <a:off x="755576" y="3316013"/>
            <a:ext cx="7632847" cy="3130294"/>
            <a:chOff x="755576" y="3316013"/>
            <a:chExt cx="7632847" cy="3130294"/>
          </a:xfrm>
        </p:grpSpPr>
        <p:pic>
          <p:nvPicPr>
            <p:cNvPr id="39" name="图片 38">
              <a:extLst>
                <a:ext uri="{FF2B5EF4-FFF2-40B4-BE49-F238E27FC236}">
                  <a16:creationId xmlns:a16="http://schemas.microsoft.com/office/drawing/2014/main" id="{1D0DD849-3E95-4D0A-924E-6DC895E2283C}"/>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40" name="矩形 39">
              <a:extLst>
                <a:ext uri="{FF2B5EF4-FFF2-40B4-BE49-F238E27FC236}">
                  <a16:creationId xmlns:a16="http://schemas.microsoft.com/office/drawing/2014/main" id="{A4020641-51C8-4331-A248-B9989B2F5EAA}"/>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1" name="矩形 40">
              <a:extLst>
                <a:ext uri="{FF2B5EF4-FFF2-40B4-BE49-F238E27FC236}">
                  <a16:creationId xmlns:a16="http://schemas.microsoft.com/office/drawing/2014/main" id="{C572E827-E337-4844-8892-4D860A8BB975}"/>
                </a:ext>
              </a:extLst>
            </p:cNvPr>
            <p:cNvSpPr/>
            <p:nvPr/>
          </p:nvSpPr>
          <p:spPr>
            <a:xfrm>
              <a:off x="1907704" y="6129054"/>
              <a:ext cx="800472"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2" name="矩形 41">
              <a:extLst>
                <a:ext uri="{FF2B5EF4-FFF2-40B4-BE49-F238E27FC236}">
                  <a16:creationId xmlns:a16="http://schemas.microsoft.com/office/drawing/2014/main" id="{0AFB928C-9D83-44E2-8D05-6A0A5A755B2F}"/>
                </a:ext>
              </a:extLst>
            </p:cNvPr>
            <p:cNvSpPr/>
            <p:nvPr/>
          </p:nvSpPr>
          <p:spPr>
            <a:xfrm>
              <a:off x="3796927" y="6113224"/>
              <a:ext cx="1448546"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15" name="矩形 14">
              <a:extLst>
                <a:ext uri="{FF2B5EF4-FFF2-40B4-BE49-F238E27FC236}">
                  <a16:creationId xmlns:a16="http://schemas.microsoft.com/office/drawing/2014/main" id="{F919BB10-B9E6-477B-93A7-5F509817BE10}"/>
                </a:ext>
              </a:extLst>
            </p:cNvPr>
            <p:cNvSpPr/>
            <p:nvPr/>
          </p:nvSpPr>
          <p:spPr>
            <a:xfrm>
              <a:off x="5825414" y="3316013"/>
              <a:ext cx="2491002" cy="716468"/>
            </a:xfrm>
            <a:prstGeom prst="rect">
              <a:avLst/>
            </a:prstGeom>
            <a:solidFill>
              <a:srgbClr val="FCFDFE"/>
            </a:solidFill>
            <a:ln>
              <a:noFill/>
            </a:ln>
          </p:spPr>
          <p:txBody>
            <a:bodyPr wrap="square" rtlCol="0" anchor="ctr">
              <a:spAutoFit/>
            </a:bodyPr>
            <a:lstStyle/>
            <a:p>
              <a:pPr algn="l"/>
              <a:endParaRPr lang="en-US" altLang="zh-CN" sz="2000" dirty="0">
                <a:latin typeface="Times New Roman" panose="02020603050405020304" pitchFamily="18" charset="0"/>
                <a:ea typeface="宋体" panose="02010600030101010101" pitchFamily="2" charset="-122"/>
              </a:endParaRPr>
            </a:p>
            <a:p>
              <a:pPr algn="l"/>
              <a:endParaRPr lang="zh-CN" altLang="en-US" sz="2000" dirty="0">
                <a:latin typeface="Times New Roman" panose="02020603050405020304" pitchFamily="18"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17" name="对话气泡: 圆角矩形 16">
                <a:extLst>
                  <a:ext uri="{FF2B5EF4-FFF2-40B4-BE49-F238E27FC236}">
                    <a16:creationId xmlns:a16="http://schemas.microsoft.com/office/drawing/2014/main" id="{63ED0F30-62D7-478C-8042-DFCD7B90A867}"/>
                  </a:ext>
                </a:extLst>
              </p:cNvPr>
              <p:cNvSpPr/>
              <p:nvPr/>
            </p:nvSpPr>
            <p:spPr>
              <a:xfrm>
                <a:off x="7370972" y="5726355"/>
                <a:ext cx="1161468" cy="612296"/>
              </a:xfrm>
              <a:prstGeom prst="wedgeRoundRectCallout">
                <a:avLst>
                  <a:gd name="adj1" fmla="val -95096"/>
                  <a:gd name="adj2" fmla="val 27650"/>
                  <a:gd name="adj3" fmla="val 16667"/>
                </a:avLst>
              </a:prstGeom>
              <a:solidFill>
                <a:srgbClr val="FFC000"/>
              </a:solidFill>
              <a:ln>
                <a:noFill/>
              </a:ln>
            </p:spPr>
            <p:txBody>
              <a:bodyPr wrap="square" rtlCol="0" anchor="ctr">
                <a:spAutoFit/>
              </a:bodyPr>
              <a:lstStyle/>
              <a:p>
                <a:r>
                  <a:rPr lang="en-US" altLang="zh-CN" sz="1200" dirty="0">
                    <a:latin typeface="Times New Roman" panose="02020603050405020304" pitchFamily="18" charset="0"/>
                  </a:rPr>
                  <a:t>Estimation of </a:t>
                </a:r>
                <a14:m>
                  <m:oMath xmlns:m="http://schemas.openxmlformats.org/officeDocument/2006/math">
                    <m:r>
                      <a:rPr lang="zh-CN" altLang="en-US" sz="1200" i="1">
                        <a:latin typeface="Cambria Math" panose="02040503050406030204" pitchFamily="18" charset="0"/>
                      </a:rPr>
                      <m:t>𝔼</m:t>
                    </m:r>
                    <m:d>
                      <m:dPr>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𝑄</m:t>
                            </m:r>
                          </m:sub>
                        </m:sSub>
                        <m:d>
                          <m:dPr>
                            <m:ctrlPr>
                              <a:rPr lang="en-US" altLang="zh-CN" sz="1200" i="1">
                                <a:latin typeface="Cambria Math" panose="02040503050406030204" pitchFamily="18" charset="0"/>
                              </a:rPr>
                            </m:ctrlPr>
                          </m:dPr>
                          <m:e>
                            <m:r>
                              <a:rPr lang="en-US" altLang="zh-CN" sz="1200" i="1">
                                <a:latin typeface="Cambria Math" panose="02040503050406030204" pitchFamily="18" charset="0"/>
                              </a:rPr>
                              <m:t>𝑥</m:t>
                            </m:r>
                          </m:e>
                        </m:d>
                      </m:e>
                    </m:d>
                  </m:oMath>
                </a14:m>
                <a:endParaRPr lang="en-US" altLang="zh-CN" sz="1200" dirty="0">
                  <a:latin typeface="Times New Roman" panose="02020603050405020304" pitchFamily="18" charset="0"/>
                </a:endParaRPr>
              </a:p>
            </p:txBody>
          </p:sp>
        </mc:Choice>
        <mc:Fallback xmlns="">
          <p:sp>
            <p:nvSpPr>
              <p:cNvPr id="17" name="对话气泡: 圆角矩形 16">
                <a:extLst>
                  <a:ext uri="{FF2B5EF4-FFF2-40B4-BE49-F238E27FC236}">
                    <a16:creationId xmlns:a16="http://schemas.microsoft.com/office/drawing/2014/main" id="{63ED0F30-62D7-478C-8042-DFCD7B90A867}"/>
                  </a:ext>
                </a:extLst>
              </p:cNvPr>
              <p:cNvSpPr>
                <a:spLocks noRot="1" noChangeAspect="1" noMove="1" noResize="1" noEditPoints="1" noAdjustHandles="1" noChangeArrowheads="1" noChangeShapeType="1" noTextEdit="1"/>
              </p:cNvSpPr>
              <p:nvPr/>
            </p:nvSpPr>
            <p:spPr>
              <a:xfrm>
                <a:off x="7370972" y="5726355"/>
                <a:ext cx="1161468" cy="612296"/>
              </a:xfrm>
              <a:prstGeom prst="wedgeRoundRectCallout">
                <a:avLst>
                  <a:gd name="adj1" fmla="val -95096"/>
                  <a:gd name="adj2" fmla="val 27650"/>
                  <a:gd name="adj3" fmla="val 16667"/>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对话气泡: 圆角矩形 15">
                <a:extLst>
                  <a:ext uri="{FF2B5EF4-FFF2-40B4-BE49-F238E27FC236}">
                    <a16:creationId xmlns:a16="http://schemas.microsoft.com/office/drawing/2014/main" id="{E1557DD8-9FAD-4945-9FD1-1FF7DFBB6A35}"/>
                  </a:ext>
                </a:extLst>
              </p:cNvPr>
              <p:cNvSpPr/>
              <p:nvPr/>
            </p:nvSpPr>
            <p:spPr>
              <a:xfrm>
                <a:off x="5372331" y="2492896"/>
                <a:ext cx="3384376" cy="3997474"/>
              </a:xfrm>
              <a:prstGeom prst="wedgeRoundRectCallout">
                <a:avLst>
                  <a:gd name="adj1" fmla="val 10990"/>
                  <a:gd name="adj2" fmla="val -54804"/>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400" indent="-284400">
                  <a:spcAft>
                    <a:spcPts val="300"/>
                  </a:spcAft>
                  <a:buFont typeface="Wingdings" panose="05000000000000000000" pitchFamily="2" charset="2"/>
                  <a:buChar char="ü"/>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Invoke </a:t>
                </a:r>
                <a14:m>
                  <m:oMath xmlns:m="http://schemas.openxmlformats.org/officeDocument/2006/math">
                    <m:sSub>
                      <m:sSubPr>
                        <m:ctrlPr>
                          <a:rPr lang="en-US" altLang="zh-CN" sz="1400" i="1" dirty="0">
                            <a:solidFill>
                              <a:schemeClr val="tx1"/>
                            </a:solidFill>
                            <a:latin typeface="Cambria Math" panose="02040503050406030204" pitchFamily="18" charset="0"/>
                            <a:cs typeface="Times New Roman" panose="02020603050405020304" pitchFamily="18" charset="0"/>
                          </a:rPr>
                        </m:ctrlPr>
                      </m:sSubPr>
                      <m:e>
                        <m:r>
                          <a:rPr lang="en-US" altLang="zh-CN" sz="1400" i="1" dirty="0">
                            <a:solidFill>
                              <a:schemeClr val="tx1"/>
                            </a:solidFill>
                            <a:latin typeface="Cambria Math" panose="02040503050406030204" pitchFamily="18" charset="0"/>
                            <a:cs typeface="Times New Roman" panose="02020603050405020304" pitchFamily="18" charset="0"/>
                          </a:rPr>
                          <m:t>𝐴</m:t>
                        </m:r>
                      </m:e>
                      <m:sub>
                        <m:r>
                          <a:rPr lang="en-US" altLang="zh-CN" sz="1400" i="1" dirty="0">
                            <a:solidFill>
                              <a:schemeClr val="tx1"/>
                            </a:solidFill>
                            <a:latin typeface="Cambria Math" panose="02040503050406030204" pitchFamily="18" charset="0"/>
                            <a:cs typeface="Times New Roman" panose="02020603050405020304" pitchFamily="18" charset="0"/>
                          </a:rPr>
                          <m:t>𝑄</m:t>
                        </m:r>
                      </m:sub>
                    </m:sSub>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𝑥</m:t>
                    </m:r>
                    <m:r>
                      <a:rPr lang="en-US" altLang="zh-CN" sz="1400" i="1" dirty="0">
                        <a:solidFill>
                          <a:schemeClr val="tx1"/>
                        </a:solidFill>
                        <a:latin typeface="Cambria Math" panose="02040503050406030204" pitchFamily="18" charset="0"/>
                        <a:cs typeface="Times New Roman" panose="02020603050405020304" pitchFamily="18" charset="0"/>
                      </a:rPr>
                      <m:t>)</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𝑛</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times with independent draws in the noise layer.</a:t>
                </a:r>
              </a:p>
              <a:p>
                <a:pPr marL="285750" indent="-285750">
                  <a:spcAft>
                    <a:spcPts val="300"/>
                  </a:spcAft>
                  <a:buFont typeface="Wingdings" panose="05000000000000000000" pitchFamily="2" charset="2"/>
                  <a:buChar char="ü"/>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14:m>
                  <m:oMath xmlns:m="http://schemas.openxmlformats.org/officeDocument/2006/math">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 = 1 </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a:t>
                </a:r>
                <a14:m>
                  <m:oMath xmlns:m="http://schemas.openxmlformats.org/officeDocument/2006/math">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oMath>
                </a14:m>
                <a:endPar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4400" indent="-284400">
                  <a:spcAft>
                    <a:spcPts val="300"/>
                  </a:spcAft>
                  <a:buFont typeface="Arial" panose="020B0604020202020204" pitchFamily="34" charset="0"/>
                  <a:buChar char="•"/>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Input  sample </a:t>
                </a:r>
                <a14:m>
                  <m:oMath xmlns:m="http://schemas.openxmlformats.org/officeDocument/2006/math">
                    <m:r>
                      <a:rPr lang="en-US" altLang="zh-CN" sz="1400" dirty="0" err="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without label</a:t>
                </a:r>
              </a:p>
              <a:p>
                <a:pPr marL="284400" indent="-284400">
                  <a:lnSpc>
                    <a:spcPts val="2200"/>
                  </a:lnSpc>
                  <a:spcAft>
                    <a:spcPts val="300"/>
                  </a:spcAft>
                  <a:buFont typeface="Arial" panose="020B0604020202020204" pitchFamily="34" charset="0"/>
                  <a:buChar char="•"/>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Sample </a:t>
                </a:r>
                <a14:m>
                  <m:oMath xmlns:m="http://schemas.openxmlformats.org/officeDocument/2006/math">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h</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noise sample from noise distribution </a:t>
                </a:r>
                <a14:m>
                  <m:oMath xmlns:m="http://schemas.openxmlformats.org/officeDocument/2006/math">
                    <m:r>
                      <a:rPr lang="zh-CN" altLang="el-GR"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𝑛𝑜𝑖𝑠</m:t>
                    </m:r>
                    <m:sSup>
                      <m:sSupPr>
                        <m:ctrlPr>
                          <a:rPr lang="en-US" altLang="zh-CN" sz="1400" i="1"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pPr>
                      <m:e>
                        <m:r>
                          <a:rPr lang="zh-CN" altLang="el-GR"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p>
                        <m:r>
                          <m:rPr>
                            <m:sty m:val="p"/>
                          </m:rP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i</m:t>
                        </m:r>
                      </m:sup>
                    </m:sSup>
                    <m:r>
                      <a:rPr lang="el-G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l-G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𝛥</m:t>
                    </m:r>
                    <m:r>
                      <a:rPr lang="el-G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zh-CN" altLang="el-GR"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𝐿</m:t>
                    </m:r>
                    <m:r>
                      <a:rPr lang="el-G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zh-CN" altLang="el-GR"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𝜖</m:t>
                    </m:r>
                    <m:r>
                      <a:rPr lang="el-G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zh-CN" altLang="el-GR"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4400" indent="-284400">
                  <a:spcAft>
                    <a:spcPts val="300"/>
                  </a:spcAft>
                  <a:buFont typeface="Arial" panose="020B0604020202020204" pitchFamily="34" charset="0"/>
                  <a:buChar char="•"/>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Score: </a:t>
                </a:r>
                <a14:m>
                  <m:oMath xmlns:m="http://schemas.openxmlformats.org/officeDocument/2006/math">
                    <m:sSubSup>
                      <m:sSubSupPr>
                        <m:ctrlPr>
                          <a:rPr lang="en-US" altLang="zh-CN"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𝑄</m:t>
                        </m:r>
                      </m:sub>
                      <m:sup>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en-US" altLang="zh-CN"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d>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h</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acc>
                      <m:accPr>
                        <m:chr m:val="̃"/>
                        <m:ctrlPr>
                          <a:rPr lang="en-US" altLang="zh-CN"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𝑔</m:t>
                        </m:r>
                      </m:e>
                    </m:acc>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𝑛𝑜𝑖𝑠</m:t>
                    </m:r>
                    <m:sSup>
                      <m:sSupPr>
                        <m:ctrlPr>
                          <a:rPr lang="en-US" altLang="zh-CN" sz="1400" i="1"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pPr>
                      <m:e>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sup>
                    </m:sSup>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𝐿</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𝜖</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r>
                      <a:rPr lang="pt-BR"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4400" indent="-284400">
                  <a:spcAft>
                    <a:spcPts val="300"/>
                  </a:spcAft>
                  <a:buFont typeface="Arial" panose="020B0604020202020204" pitchFamily="34" charset="0"/>
                  <a:buChar char="•"/>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14:m>
                  <m:oMath xmlns:m="http://schemas.openxmlformats.org/officeDocument/2006/math">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 draw from the distribution of the randomized function </a:t>
                </a:r>
                <a14:m>
                  <m:oMath xmlns:m="http://schemas.openxmlformats.org/officeDocument/2006/math">
                    <m:sSub>
                      <m:sSubPr>
                        <m:ctrlPr>
                          <a:rPr lang="en-US" altLang="zh-CN"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𝑄</m:t>
                        </m:r>
                      </m:sub>
                    </m:sSub>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 the </a:t>
                </a:r>
                <a14:m>
                  <m:oMath xmlns:m="http://schemas.openxmlformats.org/officeDocument/2006/math">
                    <m:r>
                      <a:rPr lang="en-US" altLang="zh-CN" sz="14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oMath>
                </a14:m>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label: </a:t>
                </a:r>
                <a14:m>
                  <m:oMath xmlns:m="http://schemas.openxmlformats.org/officeDocument/2006/math">
                    <m:sSubSup>
                      <m:sSubSupPr>
                        <m:ctrlPr>
                          <a:rPr lang="en-US" altLang="zh-CN"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𝑄</m:t>
                        </m:r>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sup>
                    </m:sSubSup>
                    <m:d>
                      <m:dPr>
                        <m:ctrlPr>
                          <a:rPr lang="en-US" altLang="zh-CN" sz="1400" i="1">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400">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d>
                  </m:oMath>
                </a14:m>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84400" indent="-284400">
                  <a:spcAft>
                    <a:spcPts val="300"/>
                  </a:spcAft>
                  <a:buFont typeface="Arial" panose="020B0604020202020204" pitchFamily="34" charset="0"/>
                  <a:buChar char="•"/>
                </a:pPr>
                <a14:m>
                  <m:oMath xmlns:m="http://schemas.openxmlformats.org/officeDocument/2006/math">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𝔼</m:t>
                        </m:r>
                      </m:e>
                    </m:acc>
                    <m:d>
                      <m:dPr>
                        <m:ctrlPr>
                          <a:rPr lang="en-US" altLang="zh-CN" sz="1400" i="1">
                            <a:solidFill>
                              <a:schemeClr val="tx1"/>
                            </a:solidFill>
                            <a:latin typeface="Cambria Math" panose="02040503050406030204" pitchFamily="18" charset="0"/>
                          </a:rPr>
                        </m:ctrlPr>
                      </m:d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𝐴</m:t>
                            </m:r>
                          </m:e>
                          <m:sub>
                            <m:r>
                              <a:rPr lang="en-US" altLang="zh-CN" sz="1400" i="1">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𝑘</m:t>
                            </m:r>
                          </m:sub>
                        </m:sSub>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𝑥</m:t>
                            </m:r>
                          </m:e>
                        </m:d>
                      </m:e>
                    </m:d>
                    <m:r>
                      <a:rPr lang="en-US" altLang="zh-CN" sz="1400" b="0" i="1" smtClean="0">
                        <a:solidFill>
                          <a:schemeClr val="tx1"/>
                        </a:solidFill>
                        <a:latin typeface="Cambria Math" panose="02040503050406030204" pitchFamily="18" charset="0"/>
                      </a:rPr>
                      <m:t>=</m:t>
                    </m:r>
                    <m:f>
                      <m:fPr>
                        <m:ctrlPr>
                          <a:rPr lang="en-US" altLang="zh-CN" sz="1400" b="0" i="1" smtClean="0">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1</m:t>
                        </m:r>
                      </m:num>
                      <m:den>
                        <m:r>
                          <a:rPr lang="en-US" altLang="zh-CN" sz="1400" b="0" i="1" smtClean="0">
                            <a:solidFill>
                              <a:schemeClr val="tx1"/>
                            </a:solidFill>
                            <a:latin typeface="Cambria Math" panose="02040503050406030204" pitchFamily="18" charset="0"/>
                          </a:rPr>
                          <m:t>𝑛</m:t>
                        </m:r>
                      </m:den>
                    </m:f>
                    <m:nary>
                      <m:naryPr>
                        <m:chr m:val="∑"/>
                        <m:ctrlPr>
                          <a:rPr lang="en-US" altLang="zh-CN" sz="1400" b="0" i="1" smtClean="0">
                            <a:solidFill>
                              <a:schemeClr val="tx1"/>
                            </a:solidFill>
                            <a:latin typeface="Cambria Math" panose="02040503050406030204" pitchFamily="18" charset="0"/>
                          </a:rPr>
                        </m:ctrlPr>
                      </m:naryPr>
                      <m:sub>
                        <m:r>
                          <m:rPr>
                            <m:brk m:alnAt="23"/>
                          </m:rPr>
                          <a:rPr lang="en-US" altLang="zh-CN" sz="1400" b="0" i="1" smtClean="0">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=1</m:t>
                        </m:r>
                      </m:sub>
                      <m:sup>
                        <m:r>
                          <a:rPr lang="en-US" altLang="zh-CN" sz="1400" b="0" i="1" smtClean="0">
                            <a:solidFill>
                              <a:schemeClr val="tx1"/>
                            </a:solidFill>
                            <a:latin typeface="Cambria Math" panose="02040503050406030204" pitchFamily="18" charset="0"/>
                          </a:rPr>
                          <m:t>𝑛</m:t>
                        </m:r>
                      </m:sup>
                      <m:e>
                        <m:sSubSup>
                          <m:sSubSupPr>
                            <m:ctrlPr>
                              <a:rPr lang="en-US" altLang="zh-CN" sz="1400" i="1">
                                <a:solidFill>
                                  <a:schemeClr val="tx1"/>
                                </a:solidFill>
                                <a:latin typeface="Cambria Math" panose="02040503050406030204" pitchFamily="18" charset="0"/>
                                <a:cs typeface="Times New Roman" panose="02020603050405020304" pitchFamily="18" charset="0"/>
                              </a:rPr>
                            </m:ctrlPr>
                          </m:sSubSupPr>
                          <m:e>
                            <m:r>
                              <a:rPr lang="en-US" altLang="zh-CN" sz="1400">
                                <a:solidFill>
                                  <a:schemeClr val="tx1"/>
                                </a:solidFill>
                                <a:latin typeface="Cambria Math" panose="02040503050406030204" pitchFamily="18" charset="0"/>
                                <a:cs typeface="Times New Roman" panose="02020603050405020304" pitchFamily="18" charset="0"/>
                              </a:rPr>
                              <m:t>𝐴</m:t>
                            </m:r>
                          </m:e>
                          <m:sub>
                            <m:r>
                              <a:rPr lang="en-US" altLang="zh-CN" sz="1400">
                                <a:solidFill>
                                  <a:schemeClr val="tx1"/>
                                </a:solidFill>
                                <a:latin typeface="Cambria Math" panose="02040503050406030204" pitchFamily="18" charset="0"/>
                                <a:cs typeface="Times New Roman" panose="02020603050405020304" pitchFamily="18" charset="0"/>
                              </a:rPr>
                              <m:t>𝑄</m:t>
                            </m:r>
                            <m:r>
                              <a:rPr lang="en-US" altLang="zh-CN" sz="1400">
                                <a:solidFill>
                                  <a:schemeClr val="tx1"/>
                                </a:solidFill>
                                <a:latin typeface="Cambria Math" panose="02040503050406030204" pitchFamily="18" charset="0"/>
                                <a:cs typeface="Times New Roman" panose="02020603050405020304" pitchFamily="18" charset="0"/>
                              </a:rPr>
                              <m:t>,</m:t>
                            </m:r>
                            <m:r>
                              <a:rPr lang="en-US" altLang="zh-CN" sz="1400">
                                <a:solidFill>
                                  <a:schemeClr val="tx1"/>
                                </a:solidFill>
                                <a:latin typeface="Cambria Math" panose="02040503050406030204" pitchFamily="18" charset="0"/>
                                <a:cs typeface="Times New Roman" panose="02020603050405020304" pitchFamily="18" charset="0"/>
                              </a:rPr>
                              <m:t>𝑘</m:t>
                            </m:r>
                          </m:sub>
                          <m:sup>
                            <m:r>
                              <a:rPr lang="en-US" altLang="zh-CN" sz="1400">
                                <a:solidFill>
                                  <a:schemeClr val="tx1"/>
                                </a:solidFill>
                                <a:latin typeface="Cambria Math" panose="02040503050406030204" pitchFamily="18" charset="0"/>
                                <a:cs typeface="Times New Roman" panose="02020603050405020304" pitchFamily="18" charset="0"/>
                              </a:rPr>
                              <m:t>𝑖</m:t>
                            </m:r>
                          </m:sup>
                        </m:sSubSup>
                        <m:d>
                          <m:dPr>
                            <m:ctrlPr>
                              <a:rPr lang="en-US" altLang="zh-CN" sz="1400" i="1">
                                <a:solidFill>
                                  <a:schemeClr val="tx1"/>
                                </a:solidFill>
                                <a:latin typeface="Cambria Math" panose="02040503050406030204" pitchFamily="18" charset="0"/>
                                <a:cs typeface="Times New Roman" panose="02020603050405020304" pitchFamily="18" charset="0"/>
                              </a:rPr>
                            </m:ctrlPr>
                          </m:dPr>
                          <m:e>
                            <m:r>
                              <a:rPr lang="en-US" altLang="zh-CN" sz="1400">
                                <a:solidFill>
                                  <a:schemeClr val="tx1"/>
                                </a:solidFill>
                                <a:latin typeface="Cambria Math" panose="02040503050406030204" pitchFamily="18" charset="0"/>
                                <a:cs typeface="Times New Roman" panose="02020603050405020304" pitchFamily="18" charset="0"/>
                              </a:rPr>
                              <m:t>𝑥</m:t>
                            </m:r>
                          </m:e>
                        </m:d>
                      </m:e>
                    </m:nary>
                  </m:oMath>
                </a14:m>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6" name="对话气泡: 圆角矩形 15">
                <a:extLst>
                  <a:ext uri="{FF2B5EF4-FFF2-40B4-BE49-F238E27FC236}">
                    <a16:creationId xmlns:a16="http://schemas.microsoft.com/office/drawing/2014/main" id="{E1557DD8-9FAD-4945-9FD1-1FF7DFBB6A35}"/>
                  </a:ext>
                </a:extLst>
              </p:cNvPr>
              <p:cNvSpPr>
                <a:spLocks noRot="1" noChangeAspect="1" noMove="1" noResize="1" noEditPoints="1" noAdjustHandles="1" noChangeArrowheads="1" noChangeShapeType="1" noTextEdit="1"/>
              </p:cNvSpPr>
              <p:nvPr/>
            </p:nvSpPr>
            <p:spPr>
              <a:xfrm>
                <a:off x="5372331" y="2492896"/>
                <a:ext cx="3384376" cy="3997474"/>
              </a:xfrm>
              <a:prstGeom prst="wedgeRoundRectCallout">
                <a:avLst>
                  <a:gd name="adj1" fmla="val 10990"/>
                  <a:gd name="adj2" fmla="val -54804"/>
                  <a:gd name="adj3" fmla="val 16667"/>
                </a:avLst>
              </a:prstGeom>
              <a:blipFill>
                <a:blip r:embed="rId6"/>
                <a:stretch>
                  <a:fillRect b="-130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064014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22</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67CAAF1-580F-4B24-AE21-312F1AEC0DDF}"/>
                  </a:ext>
                </a:extLst>
              </p:cNvPr>
              <p:cNvSpPr txBox="1"/>
              <p:nvPr/>
            </p:nvSpPr>
            <p:spPr>
              <a:xfrm>
                <a:off x="564617" y="1574790"/>
                <a:ext cx="7967823" cy="517404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Proposition 1</a:t>
                </a:r>
              </a:p>
              <a:p>
                <a:pPr marL="342000" indent="-342000">
                  <a:spcAft>
                    <a:spcPts val="600"/>
                  </a:spcAft>
                </a:pPr>
                <a:r>
                  <a:rPr lang="en-US" altLang="zh-CN" sz="2000" dirty="0">
                    <a:latin typeface="Times New Roman" panose="02020603050405020304" pitchFamily="18" charset="0"/>
                  </a:rPr>
                  <a:t>	If randomized algorithm </a:t>
                </a:r>
                <a14:m>
                  <m:oMath xmlns:m="http://schemas.openxmlformats.org/officeDocument/2006/math">
                    <m:r>
                      <a:rPr lang="en-US" altLang="zh-CN" sz="2000" i="1" dirty="0" smtClean="0">
                        <a:latin typeface="Cambria Math" panose="02040503050406030204" pitchFamily="18" charset="0"/>
                      </a:rPr>
                      <m:t>𝐴</m:t>
                    </m:r>
                  </m:oMath>
                </a14:m>
                <a:r>
                  <a:rPr lang="en-US" altLang="zh-CN" sz="2000" dirty="0">
                    <a:latin typeface="Times New Roman" panose="02020603050405020304" pitchFamily="18" charset="0"/>
                  </a:rPr>
                  <a:t> satisfies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𝜖</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𝛿</m:t>
                    </m:r>
                    <m:r>
                      <a:rPr lang="en-US" altLang="zh-CN" sz="2000" i="1" dirty="0">
                        <a:latin typeface="Cambria Math" panose="02040503050406030204" pitchFamily="18" charset="0"/>
                        <a:ea typeface="微软雅黑" panose="020B0503020204020204" pitchFamily="34" charset="-122"/>
                      </a:rPr>
                      <m:t>)</m:t>
                    </m:r>
                  </m:oMath>
                </a14:m>
                <a:r>
                  <a:rPr lang="en-US" altLang="zh-CN" sz="2000" dirty="0">
                    <a:latin typeface="Times New Roman" panose="02020603050405020304" pitchFamily="18" charset="0"/>
                    <a:ea typeface="微软雅黑" panose="020B0503020204020204" pitchFamily="34" charset="-122"/>
                  </a:rPr>
                  <a:t>-</a:t>
                </a:r>
                <a:r>
                  <a:rPr lang="en-US" altLang="zh-CN" sz="2000" dirty="0" err="1">
                    <a:latin typeface="Times New Roman" panose="02020603050405020304" pitchFamily="18" charset="0"/>
                    <a:ea typeface="微软雅黑" panose="020B0503020204020204" pitchFamily="34" charset="-122"/>
                  </a:rPr>
                  <a:t>PixelDP</a:t>
                </a:r>
                <a:r>
                  <a:rPr lang="en-US" altLang="zh-CN" sz="2000" dirty="0">
                    <a:latin typeface="Times New Roman" panose="02020603050405020304" pitchFamily="18" charset="0"/>
                    <a:ea typeface="微软雅黑" panose="020B0503020204020204" pitchFamily="34" charset="-122"/>
                  </a:rPr>
                  <a:t> to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𝑙</m:t>
                        </m:r>
                      </m:e>
                      <m:sub>
                        <m:r>
                          <a:rPr lang="en-US" altLang="zh-CN" sz="2000" i="1" dirty="0">
                            <a:latin typeface="Cambria Math" panose="02040503050406030204" pitchFamily="18" charset="0"/>
                            <a:ea typeface="微软雅黑" panose="020B0503020204020204" pitchFamily="34" charset="-122"/>
                          </a:rPr>
                          <m:t>𝑝</m:t>
                        </m:r>
                      </m:sub>
                    </m:sSub>
                  </m:oMath>
                </a14:m>
                <a:r>
                  <a:rPr lang="en-US" altLang="zh-CN" sz="2000" dirty="0">
                    <a:latin typeface="Times New Roman" panose="02020603050405020304" pitchFamily="18" charset="0"/>
                    <a:ea typeface="微软雅黑" panose="020B0503020204020204" pitchFamily="34" charset="-122"/>
                  </a:rPr>
                  <a:t> of size </a:t>
                </a:r>
                <a14:m>
                  <m:oMath xmlns:m="http://schemas.openxmlformats.org/officeDocument/2006/math">
                    <m:r>
                      <a:rPr lang="en-US" altLang="zh-CN" sz="2000" b="0" i="1" dirty="0" smtClean="0">
                        <a:latin typeface="Cambria Math" panose="02040503050406030204" pitchFamily="18" charset="0"/>
                        <a:ea typeface="微软雅黑" panose="020B0503020204020204" pitchFamily="34" charset="-122"/>
                      </a:rPr>
                      <m:t>1</m:t>
                    </m:r>
                  </m:oMath>
                </a14:m>
                <a:r>
                  <a:rPr lang="en-US" altLang="zh-CN" sz="2000" dirty="0">
                    <a:latin typeface="Times New Roman" panose="02020603050405020304" pitchFamily="18" charset="0"/>
                    <a:ea typeface="微软雅黑" panose="020B0503020204020204" pitchFamily="34" charset="-122"/>
                  </a:rPr>
                  <a:t> 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 ,</a:t>
                </a:r>
              </a:p>
              <a:p>
                <a:pPr marL="342000" indent="-342000">
                  <a:spcAft>
                    <a:spcPts val="600"/>
                  </a:spcAft>
                </a:pPr>
                <a:r>
                  <a:rPr lang="zh-CN" altLang="en-US" sz="2000" dirty="0">
                    <a:latin typeface="Times New Roman" panose="02020603050405020304" pitchFamily="18" charset="0"/>
                  </a:rPr>
                  <a:t> </a:t>
                </a:r>
                <a:r>
                  <a:rPr lang="en-US" altLang="zh-CN" sz="2000" dirty="0">
                    <a:latin typeface="Times New Roman" panose="02020603050405020304" pitchFamily="18" charset="0"/>
                  </a:rPr>
                  <a:t>	If for some </a:t>
                </a:r>
                <a14:m>
                  <m:oMath xmlns:m="http://schemas.openxmlformats.org/officeDocument/2006/math">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oMath>
                </a14:m>
                <a:r>
                  <a:rPr lang="en-US" altLang="zh-CN" dirty="0">
                    <a:latin typeface="Times New Roman" panose="02020603050405020304" pitchFamily="18" charset="0"/>
                  </a:rPr>
                  <a:t>,  </a:t>
                </a:r>
                <a14:m>
                  <m:oMath xmlns:m="http://schemas.openxmlformats.org/officeDocument/2006/math">
                    <m:r>
                      <a:rPr lang="zh-CN" altLang="en-US" i="1" smtClean="0">
                        <a:solidFill>
                          <a:srgbClr val="C00000"/>
                        </a:solidFill>
                        <a:latin typeface="Cambria Math" panose="02040503050406030204" pitchFamily="18" charset="0"/>
                      </a:rPr>
                      <m:t>𝔼</m:t>
                    </m:r>
                    <m:d>
                      <m:dPr>
                        <m:ctrlPr>
                          <a:rPr lang="en-US" altLang="zh-CN" i="1">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𝑘</m:t>
                            </m:r>
                          </m:sub>
                        </m:sSub>
                        <m:d>
                          <m:dPr>
                            <m:ctrlPr>
                              <a:rPr lang="en-US" altLang="zh-CN" i="1">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𝑥</m:t>
                            </m:r>
                          </m:e>
                        </m:d>
                      </m:e>
                    </m:d>
                    <m:r>
                      <a:rPr lang="en-US" altLang="zh-CN" i="1">
                        <a:solidFill>
                          <a:srgbClr val="C00000"/>
                        </a:solidFill>
                        <a:latin typeface="Cambria Math" panose="02040503050406030204" pitchFamily="18" charset="0"/>
                      </a:rPr>
                      <m:t>&gt;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𝑒</m:t>
                        </m:r>
                      </m:e>
                      <m:sup>
                        <m:r>
                          <a:rPr lang="en-US" altLang="zh-CN" i="1">
                            <a:solidFill>
                              <a:srgbClr val="C00000"/>
                            </a:solidFill>
                            <a:latin typeface="Cambria Math" panose="02040503050406030204" pitchFamily="18" charset="0"/>
                          </a:rPr>
                          <m:t>2</m:t>
                        </m:r>
                        <m:r>
                          <a:rPr lang="en-US" altLang="zh-CN" i="1">
                            <a:solidFill>
                              <a:srgbClr val="C00000"/>
                            </a:solidFill>
                            <a:latin typeface="Cambria Math" panose="02040503050406030204" pitchFamily="18" charset="0"/>
                          </a:rPr>
                          <m:t>𝜖</m:t>
                        </m:r>
                      </m:sup>
                    </m:sSup>
                    <m:func>
                      <m:funcPr>
                        <m:ctrlPr>
                          <a:rPr lang="en-US" altLang="zh-CN" i="1">
                            <a:solidFill>
                              <a:srgbClr val="C00000"/>
                            </a:solidFill>
                            <a:latin typeface="Cambria Math" panose="02040503050406030204" pitchFamily="18" charset="0"/>
                          </a:rPr>
                        </m:ctrlPr>
                      </m:funcPr>
                      <m:fName>
                        <m:limLow>
                          <m:limLowPr>
                            <m:ctrlPr>
                              <a:rPr lang="en-US" altLang="zh-CN" i="1">
                                <a:solidFill>
                                  <a:srgbClr val="C00000"/>
                                </a:solidFill>
                                <a:latin typeface="Cambria Math" panose="02040503050406030204" pitchFamily="18" charset="0"/>
                              </a:rPr>
                            </m:ctrlPr>
                          </m:limLowPr>
                          <m:e>
                            <m:r>
                              <m:rPr>
                                <m:sty m:val="p"/>
                              </m:rPr>
                              <a:rPr lang="en-US" altLang="zh-CN">
                                <a:solidFill>
                                  <a:srgbClr val="C00000"/>
                                </a:solidFill>
                                <a:latin typeface="Cambria Math" panose="02040503050406030204" pitchFamily="18" charset="0"/>
                              </a:rPr>
                              <m:t>max</m:t>
                            </m:r>
                          </m:e>
                          <m:lim>
                            <m:r>
                              <a:rPr lang="en-US" altLang="zh-CN" i="1">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𝑘</m:t>
                            </m:r>
                          </m:lim>
                        </m:limLow>
                      </m:fName>
                      <m:e>
                        <m:r>
                          <a:rPr lang="zh-CN" altLang="en-US" i="1">
                            <a:solidFill>
                              <a:srgbClr val="C00000"/>
                            </a:solidFill>
                            <a:latin typeface="Cambria Math" panose="02040503050406030204" pitchFamily="18" charset="0"/>
                          </a:rPr>
                          <m:t>𝔼</m:t>
                        </m:r>
                        <m:d>
                          <m:dPr>
                            <m:ctrlPr>
                              <a:rPr lang="en-US" altLang="zh-CN" i="1">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𝑥</m:t>
                                </m:r>
                              </m:e>
                            </m:d>
                          </m:e>
                        </m:d>
                      </m:e>
                    </m:func>
                    <m:r>
                      <a:rPr lang="en-US" altLang="zh-CN" i="1">
                        <a:solidFill>
                          <a:srgbClr val="C00000"/>
                        </a:solidFill>
                        <a:latin typeface="Cambria Math" panose="02040503050406030204" pitchFamily="18" charset="0"/>
                      </a:rPr>
                      <m:t>+</m:t>
                    </m:r>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1+</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𝑒</m:t>
                            </m:r>
                          </m:e>
                          <m:sup>
                            <m:r>
                              <a:rPr lang="en-US" altLang="zh-CN" i="1">
                                <a:solidFill>
                                  <a:srgbClr val="C00000"/>
                                </a:solidFill>
                                <a:latin typeface="Cambria Math" panose="02040503050406030204" pitchFamily="18" charset="0"/>
                              </a:rPr>
                              <m:t>𝜖</m:t>
                            </m:r>
                          </m:sup>
                        </m:sSup>
                      </m:e>
                    </m:d>
                    <m:r>
                      <a:rPr lang="en-US" altLang="zh-CN" i="1">
                        <a:solidFill>
                          <a:srgbClr val="C00000"/>
                        </a:solidFill>
                        <a:latin typeface="Cambria Math" panose="02040503050406030204" pitchFamily="18" charset="0"/>
                      </a:rPr>
                      <m:t>𝛿</m:t>
                    </m:r>
                  </m:oMath>
                </a14:m>
                <a:r>
                  <a:rPr lang="en-US" altLang="zh-CN" sz="2000" dirty="0">
                    <a:solidFill>
                      <a:srgbClr val="C00000"/>
                    </a:solidFill>
                    <a:latin typeface="Times New Roman" panose="02020603050405020304" pitchFamily="18" charset="0"/>
                  </a:rPr>
                  <a:t>	</a:t>
                </a:r>
              </a:p>
              <a:p>
                <a:pPr marL="342000" indent="-342000">
                  <a:spcAft>
                    <a:spcPts val="600"/>
                  </a:spcAft>
                </a:pPr>
                <a:r>
                  <a:rPr lang="en-US" altLang="zh-CN" sz="2000" dirty="0">
                    <a:latin typeface="Times New Roman" panose="02020603050405020304" pitchFamily="18" charset="0"/>
                  </a:rPr>
                  <a:t>	Then, the classifier is robust to any attack </a:t>
                </a:r>
                <a14:m>
                  <m:oMath xmlns:m="http://schemas.openxmlformats.org/officeDocument/2006/math">
                    <m:r>
                      <a:rPr lang="en-US" altLang="zh-CN" sz="2000" i="1" dirty="0" smtClean="0">
                        <a:latin typeface="Cambria Math" panose="02040503050406030204" pitchFamily="18" charset="0"/>
                      </a:rPr>
                      <m:t>𝛼</m:t>
                    </m:r>
                    <m:r>
                      <a:rPr lang="en-US" altLang="zh-CN" sz="2000" b="0" i="1" dirty="0" smtClean="0">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i="1">
                            <a:latin typeface="Cambria Math" panose="02040503050406030204" pitchFamily="18" charset="0"/>
                            <a:ea typeface="Cambria Math" panose="02040503050406030204" pitchFamily="18" charset="0"/>
                          </a:rPr>
                          <m:t>𝑝</m:t>
                        </m:r>
                      </m:sub>
                    </m:sSub>
                    <m:r>
                      <a:rPr lang="en-US" altLang="zh-CN" sz="2000" i="1">
                        <a:latin typeface="Cambria Math" panose="02040503050406030204" pitchFamily="18" charset="0"/>
                        <a:ea typeface="Cambria Math" panose="02040503050406030204" pitchFamily="18" charset="0"/>
                      </a:rPr>
                      <m:t>(1)</m:t>
                    </m:r>
                  </m:oMath>
                </a14:m>
                <a:r>
                  <a:rPr lang="en-US" altLang="zh-CN" sz="2000" dirty="0">
                    <a:latin typeface="Times New Roman" panose="02020603050405020304" pitchFamily="18" charset="0"/>
                  </a:rPr>
                  <a:t> on input </a:t>
                </a:r>
                <a14:m>
                  <m:oMath xmlns:m="http://schemas.openxmlformats.org/officeDocument/2006/math">
                    <m:r>
                      <a:rPr lang="en-US" altLang="zh-CN" sz="2000" i="1" dirty="0" smtClean="0">
                        <a:latin typeface="Cambria Math" panose="02040503050406030204" pitchFamily="18" charset="0"/>
                      </a:rPr>
                      <m:t>𝑥</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Proposition 2</a:t>
                </a:r>
              </a:p>
              <a:p>
                <a:pPr marL="342000" indent="-342000">
                  <a:spcAft>
                    <a:spcPts val="600"/>
                  </a:spcAft>
                </a:pPr>
                <a:r>
                  <a:rPr lang="en-US" altLang="zh-CN" sz="2000" dirty="0">
                    <a:latin typeface="Times New Roman" panose="02020603050405020304" pitchFamily="18" charset="0"/>
                  </a:rPr>
                  <a:t>	If randomized algorithm </a:t>
                </a:r>
                <a14:m>
                  <m:oMath xmlns:m="http://schemas.openxmlformats.org/officeDocument/2006/math">
                    <m:r>
                      <a:rPr lang="en-US" altLang="zh-CN" sz="2000" i="1" dirty="0" smtClean="0">
                        <a:solidFill>
                          <a:srgbClr val="0070C0"/>
                        </a:solidFill>
                        <a:latin typeface="Cambria Math" panose="02040503050406030204" pitchFamily="18" charset="0"/>
                      </a:rPr>
                      <m:t>𝐴</m:t>
                    </m:r>
                  </m:oMath>
                </a14:m>
                <a:r>
                  <a:rPr lang="en-US" altLang="zh-CN" sz="2000" dirty="0">
                    <a:solidFill>
                      <a:srgbClr val="0070C0"/>
                    </a:solidFill>
                    <a:latin typeface="Times New Roman" panose="02020603050405020304" pitchFamily="18" charset="0"/>
                  </a:rPr>
                  <a:t> satisfies </a:t>
                </a:r>
                <a14:m>
                  <m:oMath xmlns:m="http://schemas.openxmlformats.org/officeDocument/2006/math">
                    <m:r>
                      <a:rPr lang="en-US" altLang="zh-CN" sz="2000" i="1" dirty="0">
                        <a:solidFill>
                          <a:srgbClr val="0070C0"/>
                        </a:solidFill>
                        <a:latin typeface="Cambria Math" panose="02040503050406030204" pitchFamily="18" charset="0"/>
                        <a:ea typeface="微软雅黑" panose="020B0503020204020204" pitchFamily="34" charset="-122"/>
                      </a:rPr>
                      <m:t>(</m:t>
                    </m:r>
                    <m:r>
                      <a:rPr lang="en-US" altLang="zh-CN" sz="2000" i="1" dirty="0">
                        <a:solidFill>
                          <a:srgbClr val="0070C0"/>
                        </a:solidFill>
                        <a:latin typeface="Cambria Math" panose="02040503050406030204" pitchFamily="18" charset="0"/>
                        <a:ea typeface="微软雅黑" panose="020B0503020204020204" pitchFamily="34" charset="-122"/>
                      </a:rPr>
                      <m:t>𝜖</m:t>
                    </m:r>
                    <m:r>
                      <a:rPr lang="en-US" altLang="zh-CN" sz="2000" i="1" dirty="0">
                        <a:solidFill>
                          <a:srgbClr val="0070C0"/>
                        </a:solidFill>
                        <a:latin typeface="Cambria Math" panose="02040503050406030204" pitchFamily="18" charset="0"/>
                        <a:ea typeface="微软雅黑" panose="020B0503020204020204" pitchFamily="34" charset="-122"/>
                      </a:rPr>
                      <m:t>,</m:t>
                    </m:r>
                    <m:r>
                      <a:rPr lang="en-US" altLang="zh-CN" sz="2000" i="1" dirty="0">
                        <a:solidFill>
                          <a:srgbClr val="0070C0"/>
                        </a:solidFill>
                        <a:latin typeface="Cambria Math" panose="02040503050406030204" pitchFamily="18" charset="0"/>
                        <a:ea typeface="微软雅黑" panose="020B0503020204020204" pitchFamily="34" charset="-122"/>
                      </a:rPr>
                      <m:t>𝛿</m:t>
                    </m:r>
                    <m:r>
                      <a:rPr lang="en-US" altLang="zh-CN" sz="2000" i="1" dirty="0">
                        <a:solidFill>
                          <a:srgbClr val="0070C0"/>
                        </a:solidFill>
                        <a:latin typeface="Cambria Math" panose="02040503050406030204" pitchFamily="18" charset="0"/>
                        <a:ea typeface="微软雅黑" panose="020B0503020204020204" pitchFamily="34" charset="-122"/>
                      </a:rPr>
                      <m:t>)</m:t>
                    </m:r>
                  </m:oMath>
                </a14:m>
                <a:r>
                  <a:rPr lang="en-US" altLang="zh-CN" sz="2000" dirty="0">
                    <a:solidFill>
                      <a:srgbClr val="0070C0"/>
                    </a:solidFill>
                    <a:latin typeface="Times New Roman" panose="02020603050405020304" pitchFamily="18" charset="0"/>
                    <a:ea typeface="微软雅黑" panose="020B0503020204020204" pitchFamily="34" charset="-122"/>
                  </a:rPr>
                  <a:t>-</a:t>
                </a:r>
                <a:r>
                  <a:rPr lang="en-US" altLang="zh-CN" sz="2000" dirty="0" err="1">
                    <a:solidFill>
                      <a:srgbClr val="0070C0"/>
                    </a:solidFill>
                    <a:latin typeface="Times New Roman" panose="02020603050405020304" pitchFamily="18" charset="0"/>
                    <a:ea typeface="微软雅黑" panose="020B0503020204020204" pitchFamily="34" charset="-122"/>
                  </a:rPr>
                  <a:t>PixelDP</a:t>
                </a:r>
                <a:r>
                  <a:rPr lang="en-US" altLang="zh-CN" sz="2000" dirty="0">
                    <a:solidFill>
                      <a:srgbClr val="0070C0"/>
                    </a:solidFill>
                    <a:latin typeface="Times New Roman" panose="02020603050405020304" pitchFamily="18" charset="0"/>
                    <a:ea typeface="微软雅黑" panose="020B0503020204020204" pitchFamily="34" charset="-122"/>
                  </a:rPr>
                  <a:t> to </a:t>
                </a:r>
                <a14:m>
                  <m:oMath xmlns:m="http://schemas.openxmlformats.org/officeDocument/2006/math">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en-US" altLang="zh-CN" sz="2000" i="1" dirty="0">
                            <a:solidFill>
                              <a:srgbClr val="0070C0"/>
                            </a:solidFill>
                            <a:latin typeface="Cambria Math" panose="02040503050406030204" pitchFamily="18" charset="0"/>
                            <a:ea typeface="微软雅黑" panose="020B0503020204020204" pitchFamily="34" charset="-122"/>
                          </a:rPr>
                          <m:t>𝑙</m:t>
                        </m:r>
                      </m:e>
                      <m:sub>
                        <m:r>
                          <a:rPr lang="en-US" altLang="zh-CN" sz="2000" i="1" dirty="0">
                            <a:solidFill>
                              <a:srgbClr val="0070C0"/>
                            </a:solidFill>
                            <a:latin typeface="Cambria Math" panose="02040503050406030204" pitchFamily="18" charset="0"/>
                            <a:ea typeface="微软雅黑" panose="020B0503020204020204" pitchFamily="34" charset="-122"/>
                          </a:rPr>
                          <m:t>𝑝</m:t>
                        </m:r>
                      </m:sub>
                    </m:sSub>
                  </m:oMath>
                </a14:m>
                <a:r>
                  <a:rPr lang="en-US" altLang="zh-CN" sz="2000" dirty="0">
                    <a:solidFill>
                      <a:srgbClr val="0070C0"/>
                    </a:solidFill>
                    <a:latin typeface="Times New Roman" panose="02020603050405020304" pitchFamily="18" charset="0"/>
                    <a:ea typeface="微软雅黑" panose="020B0503020204020204" pitchFamily="34" charset="-122"/>
                  </a:rPr>
                  <a:t>of size </a:t>
                </a:r>
                <a14:m>
                  <m:oMath xmlns:m="http://schemas.openxmlformats.org/officeDocument/2006/math">
                    <m:r>
                      <a:rPr lang="en-US" altLang="zh-CN" sz="2000" i="1" dirty="0">
                        <a:solidFill>
                          <a:srgbClr val="0070C0"/>
                        </a:solidFill>
                        <a:latin typeface="Cambria Math" panose="02040503050406030204" pitchFamily="18" charset="0"/>
                        <a:ea typeface="微软雅黑" panose="020B0503020204020204" pitchFamily="34" charset="-122"/>
                      </a:rPr>
                      <m:t>𝐿</m:t>
                    </m:r>
                  </m:oMath>
                </a14:m>
                <a:r>
                  <a:rPr lang="en-US" altLang="zh-CN" sz="2000" dirty="0">
                    <a:solidFill>
                      <a:srgbClr val="0070C0"/>
                    </a:solidFill>
                    <a:latin typeface="Times New Roman" panose="02020603050405020304" pitchFamily="18" charset="0"/>
                    <a:ea typeface="微软雅黑" panose="020B0503020204020204" pitchFamily="34" charset="-122"/>
                  </a:rPr>
                  <a:t> </a:t>
                </a:r>
                <a:r>
                  <a:rPr lang="en-US" altLang="zh-CN" sz="2000" dirty="0">
                    <a:latin typeface="Times New Roman" panose="02020603050405020304" pitchFamily="18" charset="0"/>
                    <a:ea typeface="微软雅黑" panose="020B0503020204020204" pitchFamily="34" charset="-122"/>
                  </a:rPr>
                  <a:t>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 ,</a:t>
                </a:r>
              </a:p>
              <a:p>
                <a:pPr marL="342000" indent="-342000">
                  <a:spcAft>
                    <a:spcPts val="600"/>
                  </a:spcAft>
                </a:pPr>
                <a:r>
                  <a:rPr lang="en-US" altLang="zh-CN" sz="2000" dirty="0">
                    <a:latin typeface="Times New Roman" panose="02020603050405020304" pitchFamily="18" charset="0"/>
                  </a:rPr>
                  <a:t>	Let </a:t>
                </a:r>
                <a14:m>
                  <m:oMath xmlns:m="http://schemas.openxmlformats.org/officeDocument/2006/math">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rPr>
                            </m:ctrlPr>
                          </m:accPr>
                          <m:e>
                            <m:r>
                              <a:rPr lang="zh-CN" altLang="en-US" sz="2000" i="1">
                                <a:latin typeface="Cambria Math" panose="02040503050406030204" pitchFamily="18" charset="0"/>
                              </a:rPr>
                              <m:t>𝔼</m:t>
                            </m:r>
                          </m:e>
                        </m:acc>
                      </m:e>
                      <m:sup>
                        <m:r>
                          <a:rPr lang="en-US" altLang="zh-CN" sz="2000" i="1">
                            <a:latin typeface="Cambria Math" panose="02040503050406030204" pitchFamily="18" charset="0"/>
                          </a:rPr>
                          <m:t>𝑢𝑏</m:t>
                        </m:r>
                      </m:sup>
                    </m:s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𝑖</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oMath>
                </a14:m>
                <a:r>
                  <a:rPr lang="en-US" altLang="zh-CN" sz="2000" dirty="0">
                    <a:latin typeface="Times New Roman" panose="02020603050405020304" pitchFamily="18" charset="0"/>
                  </a:rPr>
                  <a:t> and </a:t>
                </a:r>
                <a14:m>
                  <m:oMath xmlns:m="http://schemas.openxmlformats.org/officeDocument/2006/math">
                    <m:sSup>
                      <m:sSupPr>
                        <m:ctrlPr>
                          <a:rPr lang="en-US" altLang="zh-CN" sz="2000" i="1">
                            <a:latin typeface="Cambria Math" panose="02040503050406030204" pitchFamily="18" charset="0"/>
                          </a:rPr>
                        </m:ctrlPr>
                      </m:sSupPr>
                      <m:e>
                        <m:acc>
                          <m:accPr>
                            <m:chr m:val="̂"/>
                            <m:ctrlPr>
                              <a:rPr lang="en-US" altLang="zh-CN" sz="2000" i="1">
                                <a:latin typeface="Cambria Math" panose="02040503050406030204" pitchFamily="18" charset="0"/>
                              </a:rPr>
                            </m:ctrlPr>
                          </m:accPr>
                          <m:e>
                            <m:r>
                              <a:rPr lang="zh-CN" altLang="en-US" sz="2000" i="1">
                                <a:latin typeface="Cambria Math" panose="02040503050406030204" pitchFamily="18" charset="0"/>
                              </a:rPr>
                              <m:t>𝔼</m:t>
                            </m:r>
                          </m:e>
                        </m:acc>
                      </m:e>
                      <m:sup>
                        <m:r>
                          <a:rPr lang="en-US" altLang="zh-CN" sz="2000" b="0" i="1" smtClean="0">
                            <a:latin typeface="Cambria Math" panose="02040503050406030204" pitchFamily="18" charset="0"/>
                          </a:rPr>
                          <m:t>𝑙</m:t>
                        </m:r>
                        <m:r>
                          <a:rPr lang="en-US" altLang="zh-CN" sz="2000" i="1">
                            <a:latin typeface="Cambria Math" panose="02040503050406030204" pitchFamily="18" charset="0"/>
                          </a:rPr>
                          <m:t>𝑏</m:t>
                        </m:r>
                      </m:sup>
                    </m:s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𝑖</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 </m:t>
                    </m:r>
                  </m:oMath>
                </a14:m>
                <a:r>
                  <a:rPr lang="en-US" altLang="zh-CN" sz="2000" dirty="0">
                    <a:latin typeface="Times New Roman" panose="02020603050405020304" pitchFamily="18" charset="0"/>
                  </a:rPr>
                  <a:t>be the </a:t>
                </a:r>
                <a14:m>
                  <m:oMath xmlns:m="http://schemas.openxmlformats.org/officeDocument/2006/math">
                    <m:r>
                      <a:rPr lang="en-US" altLang="zh-CN" sz="2000" i="1" dirty="0" smtClean="0">
                        <a:latin typeface="Cambria Math" panose="02040503050406030204" pitchFamily="18" charset="0"/>
                      </a:rPr>
                      <m:t>𝜂</m:t>
                    </m:r>
                  </m:oMath>
                </a14:m>
                <a:r>
                  <a:rPr lang="en-US" altLang="zh-CN" sz="2000" dirty="0">
                    <a:latin typeface="Times New Roman" panose="02020603050405020304" pitchFamily="18" charset="0"/>
                  </a:rPr>
                  <a:t>-confidence upper and lower bound for </a:t>
                </a:r>
                <a14:m>
                  <m:oMath xmlns:m="http://schemas.openxmlformats.org/officeDocument/2006/math">
                    <m:acc>
                      <m:accPr>
                        <m:chr m:val="̂"/>
                        <m:ctrlPr>
                          <a:rPr lang="en-US" altLang="zh-CN" sz="2000" i="1">
                            <a:latin typeface="Cambria Math" panose="02040503050406030204" pitchFamily="18" charset="0"/>
                          </a:rPr>
                        </m:ctrlPr>
                      </m:accPr>
                      <m:e>
                        <m:r>
                          <a:rPr lang="zh-CN" altLang="en-US" sz="2000" i="1">
                            <a:latin typeface="Cambria Math" panose="02040503050406030204" pitchFamily="18" charset="0"/>
                          </a:rPr>
                          <m:t>𝔼</m:t>
                        </m:r>
                      </m:e>
                    </m:acc>
                    <m:r>
                      <a:rPr lang="en-US" altLang="zh-CN" sz="2000" i="1" dirty="0"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𝑖</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dirty="0" smtClean="0">
                        <a:latin typeface="Cambria Math" panose="02040503050406030204" pitchFamily="18" charset="0"/>
                      </a:rPr>
                      <m:t>). </m:t>
                    </m:r>
                  </m:oMath>
                </a14:m>
                <a:endParaRPr lang="en-US" altLang="zh-CN" sz="2000" dirty="0">
                  <a:latin typeface="Times New Roman" panose="02020603050405020304" pitchFamily="18" charset="0"/>
                </a:endParaRPr>
              </a:p>
              <a:p>
                <a:pPr marL="342000" indent="-342000">
                  <a:spcAft>
                    <a:spcPts val="600"/>
                  </a:spcAft>
                </a:pPr>
                <a:r>
                  <a:rPr lang="en-US" altLang="zh-CN" sz="2000" dirty="0">
                    <a:latin typeface="Times New Roman" panose="02020603050405020304" pitchFamily="18" charset="0"/>
                  </a:rPr>
                  <a:t>	If for some </a:t>
                </a:r>
                <a14:m>
                  <m:oMath xmlns:m="http://schemas.openxmlformats.org/officeDocument/2006/math">
                    <m:r>
                      <a:rPr lang="en-US" altLang="zh-CN" sz="2000" i="1" dirty="0" smtClean="0">
                        <a:latin typeface="Cambria Math" panose="02040503050406030204" pitchFamily="18" charset="0"/>
                      </a:rPr>
                      <m:t>𝑘</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𝐾</m:t>
                    </m:r>
                  </m:oMath>
                </a14:m>
                <a:r>
                  <a:rPr lang="en-US" altLang="zh-CN" sz="2000" dirty="0">
                    <a:latin typeface="Times New Roman" panose="02020603050405020304" pitchFamily="18" charset="0"/>
                  </a:rPr>
                  <a:t>,</a:t>
                </a:r>
                <a:r>
                  <a:rPr lang="en-US" altLang="zh-CN" sz="2000" dirty="0"/>
                  <a:t> </a:t>
                </a:r>
                <a14:m>
                  <m:oMath xmlns:m="http://schemas.openxmlformats.org/officeDocument/2006/math">
                    <m:sSup>
                      <m:sSupPr>
                        <m:ctrlPr>
                          <a:rPr lang="en-US" altLang="zh-CN" i="1" smtClean="0">
                            <a:solidFill>
                              <a:srgbClr val="C00000"/>
                            </a:solidFill>
                            <a:latin typeface="Cambria Math" panose="02040503050406030204" pitchFamily="18" charset="0"/>
                          </a:rPr>
                        </m:ctrlPr>
                      </m:sSupPr>
                      <m:e>
                        <m:acc>
                          <m:accPr>
                            <m:chr m:val="̂"/>
                            <m:ctrlPr>
                              <a:rPr lang="en-US" altLang="zh-CN" i="1">
                                <a:solidFill>
                                  <a:srgbClr val="C00000"/>
                                </a:solidFill>
                                <a:latin typeface="Cambria Math" panose="02040503050406030204" pitchFamily="18" charset="0"/>
                              </a:rPr>
                            </m:ctrlPr>
                          </m:accPr>
                          <m:e>
                            <m:r>
                              <a:rPr lang="zh-CN" altLang="en-US" i="1">
                                <a:solidFill>
                                  <a:srgbClr val="C00000"/>
                                </a:solidFill>
                                <a:latin typeface="Cambria Math" panose="02040503050406030204" pitchFamily="18" charset="0"/>
                              </a:rPr>
                              <m:t>𝔼</m:t>
                            </m:r>
                          </m:e>
                        </m:acc>
                      </m:e>
                      <m:sup>
                        <m:r>
                          <a:rPr lang="en-US" altLang="zh-CN" i="1">
                            <a:solidFill>
                              <a:srgbClr val="C00000"/>
                            </a:solidFill>
                            <a:latin typeface="Cambria Math" panose="02040503050406030204" pitchFamily="18" charset="0"/>
                          </a:rPr>
                          <m:t>𝑙𝑏</m:t>
                        </m:r>
                      </m:sup>
                    </m:sSup>
                    <m:d>
                      <m:dPr>
                        <m:ctrlPr>
                          <a:rPr lang="en-US" altLang="zh-CN" i="1">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𝑘</m:t>
                            </m:r>
                          </m:sub>
                        </m:sSub>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𝑥</m:t>
                            </m:r>
                          </m:e>
                        </m:d>
                      </m:e>
                    </m:d>
                    <m:r>
                      <a:rPr lang="en-US" altLang="zh-CN" i="1">
                        <a:solidFill>
                          <a:srgbClr val="C00000"/>
                        </a:solidFill>
                        <a:latin typeface="Cambria Math" panose="02040503050406030204" pitchFamily="18" charset="0"/>
                      </a:rPr>
                      <m:t>&gt;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𝑒</m:t>
                        </m:r>
                      </m:e>
                      <m:sup>
                        <m:r>
                          <a:rPr lang="en-US" altLang="zh-CN" i="1">
                            <a:solidFill>
                              <a:srgbClr val="C00000"/>
                            </a:solidFill>
                            <a:latin typeface="Cambria Math" panose="02040503050406030204" pitchFamily="18" charset="0"/>
                          </a:rPr>
                          <m:t>2</m:t>
                        </m:r>
                        <m:r>
                          <a:rPr lang="en-US" altLang="zh-CN" i="1">
                            <a:solidFill>
                              <a:srgbClr val="C00000"/>
                            </a:solidFill>
                            <a:latin typeface="Cambria Math" panose="02040503050406030204" pitchFamily="18" charset="0"/>
                          </a:rPr>
                          <m:t>𝜖</m:t>
                        </m:r>
                      </m:sup>
                    </m:sSup>
                    <m:func>
                      <m:funcPr>
                        <m:ctrlPr>
                          <a:rPr lang="en-US" altLang="zh-CN" i="1">
                            <a:solidFill>
                              <a:srgbClr val="C00000"/>
                            </a:solidFill>
                            <a:latin typeface="Cambria Math" panose="02040503050406030204" pitchFamily="18" charset="0"/>
                          </a:rPr>
                        </m:ctrlPr>
                      </m:funcPr>
                      <m:fName>
                        <m:limLow>
                          <m:limLowPr>
                            <m:ctrlPr>
                              <a:rPr lang="en-US" altLang="zh-CN" i="1">
                                <a:solidFill>
                                  <a:srgbClr val="C00000"/>
                                </a:solidFill>
                                <a:latin typeface="Cambria Math" panose="02040503050406030204" pitchFamily="18" charset="0"/>
                              </a:rPr>
                            </m:ctrlPr>
                          </m:limLowPr>
                          <m:e>
                            <m:r>
                              <m:rPr>
                                <m:sty m:val="p"/>
                              </m:rPr>
                              <a:rPr lang="en-US" altLang="zh-CN">
                                <a:solidFill>
                                  <a:srgbClr val="C00000"/>
                                </a:solidFill>
                                <a:latin typeface="Cambria Math" panose="02040503050406030204" pitchFamily="18" charset="0"/>
                              </a:rPr>
                              <m:t>max</m:t>
                            </m:r>
                          </m:e>
                          <m:lim>
                            <m:r>
                              <a:rPr lang="en-US" altLang="zh-CN" i="1">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𝑘</m:t>
                            </m:r>
                          </m:lim>
                        </m:limLow>
                      </m:fName>
                      <m:e>
                        <m:sSup>
                          <m:sSupPr>
                            <m:ctrlPr>
                              <a:rPr lang="en-US" altLang="zh-CN" i="1">
                                <a:solidFill>
                                  <a:srgbClr val="C00000"/>
                                </a:solidFill>
                                <a:latin typeface="Cambria Math" panose="02040503050406030204" pitchFamily="18" charset="0"/>
                              </a:rPr>
                            </m:ctrlPr>
                          </m:sSupPr>
                          <m:e>
                            <m:acc>
                              <m:accPr>
                                <m:chr m:val="̂"/>
                                <m:ctrlPr>
                                  <a:rPr lang="en-US" altLang="zh-CN" i="1">
                                    <a:solidFill>
                                      <a:srgbClr val="C00000"/>
                                    </a:solidFill>
                                    <a:latin typeface="Cambria Math" panose="02040503050406030204" pitchFamily="18" charset="0"/>
                                  </a:rPr>
                                </m:ctrlPr>
                              </m:accPr>
                              <m:e>
                                <m:r>
                                  <a:rPr lang="zh-CN" altLang="en-US" i="1">
                                    <a:solidFill>
                                      <a:srgbClr val="C00000"/>
                                    </a:solidFill>
                                    <a:latin typeface="Cambria Math" panose="02040503050406030204" pitchFamily="18" charset="0"/>
                                  </a:rPr>
                                  <m:t>𝔼</m:t>
                                </m:r>
                              </m:e>
                            </m:acc>
                          </m:e>
                          <m:sup>
                            <m:r>
                              <a:rPr lang="en-US" altLang="zh-CN" i="1">
                                <a:solidFill>
                                  <a:srgbClr val="C00000"/>
                                </a:solidFill>
                                <a:latin typeface="Cambria Math" panose="02040503050406030204" pitchFamily="18" charset="0"/>
                              </a:rPr>
                              <m:t>𝑢𝑏</m:t>
                            </m:r>
                          </m:sup>
                        </m:sSup>
                        <m:d>
                          <m:dPr>
                            <m:ctrlPr>
                              <a:rPr lang="en-US" altLang="zh-CN" i="1">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𝑥</m:t>
                                </m:r>
                              </m:e>
                            </m:d>
                          </m:e>
                        </m:d>
                      </m:e>
                    </m:func>
                    <m:r>
                      <a:rPr lang="en-US" altLang="zh-CN" i="1">
                        <a:solidFill>
                          <a:srgbClr val="C00000"/>
                        </a:solidFill>
                        <a:latin typeface="Cambria Math" panose="02040503050406030204" pitchFamily="18" charset="0"/>
                      </a:rPr>
                      <m:t>+</m:t>
                    </m:r>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1+</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𝑒</m:t>
                            </m:r>
                          </m:e>
                          <m:sup>
                            <m:r>
                              <a:rPr lang="en-US" altLang="zh-CN" i="1">
                                <a:solidFill>
                                  <a:srgbClr val="C00000"/>
                                </a:solidFill>
                                <a:latin typeface="Cambria Math" panose="02040503050406030204" pitchFamily="18" charset="0"/>
                              </a:rPr>
                              <m:t>𝜖</m:t>
                            </m:r>
                          </m:sup>
                        </m:sSup>
                      </m:e>
                    </m:d>
                    <m:r>
                      <a:rPr lang="en-US" altLang="zh-CN" i="1">
                        <a:solidFill>
                          <a:srgbClr val="C00000"/>
                        </a:solidFill>
                        <a:latin typeface="Cambria Math" panose="02040503050406030204" pitchFamily="18" charset="0"/>
                      </a:rPr>
                      <m:t>𝛿</m:t>
                    </m:r>
                    <m:r>
                      <a:rPr lang="en-US" altLang="zh-CN" i="1">
                        <a:solidFill>
                          <a:srgbClr val="C00000"/>
                        </a:solidFill>
                        <a:latin typeface="Cambria Math" panose="02040503050406030204" pitchFamily="18" charset="0"/>
                      </a:rPr>
                      <m:t>)</m:t>
                    </m:r>
                  </m:oMath>
                </a14:m>
                <a:endParaRPr lang="en-US" altLang="zh-CN" dirty="0">
                  <a:solidFill>
                    <a:srgbClr val="C00000"/>
                  </a:solidFill>
                  <a:latin typeface="Times New Roman" panose="02020603050405020304" pitchFamily="18" charset="0"/>
                </a:endParaRPr>
              </a:p>
              <a:p>
                <a:pPr marL="342000" indent="-342000">
                  <a:spcAft>
                    <a:spcPts val="600"/>
                  </a:spcAft>
                </a:pPr>
                <a:r>
                  <a:rPr lang="en-US" altLang="zh-CN" sz="2000" dirty="0">
                    <a:latin typeface="Times New Roman" panose="02020603050405020304" pitchFamily="18" charset="0"/>
                  </a:rPr>
                  <a:t>	Then, the classifier is robust to</a:t>
                </a:r>
                <a:r>
                  <a:rPr lang="en-US" altLang="zh-CN" sz="2000" dirty="0">
                    <a:latin typeface="Times New Roman" panose="02020603050405020304" pitchFamily="18" charset="0"/>
                    <a:cs typeface="Times New Roman" panose="02020603050405020304" pitchFamily="18" charset="0"/>
                  </a:rPr>
                  <a:t> any</a:t>
                </a:r>
                <a:r>
                  <a:rPr lang="en-US" altLang="zh-CN" sz="2000" dirty="0">
                    <a:latin typeface="Times New Roman" panose="02020603050405020304" pitchFamily="18" charset="0"/>
                  </a:rPr>
                  <a:t> attack </a:t>
                </a:r>
                <a14:m>
                  <m:oMath xmlns:m="http://schemas.openxmlformats.org/officeDocument/2006/math">
                    <m:r>
                      <a:rPr lang="en-US" altLang="zh-CN" sz="2000" i="1" dirty="0">
                        <a:latin typeface="Cambria Math" panose="02040503050406030204" pitchFamily="18" charset="0"/>
                      </a:rPr>
                      <m:t>𝛼</m:t>
                    </m:r>
                    <m:r>
                      <a:rPr lang="en-US" altLang="zh-CN" sz="2000" i="1" dirty="0">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i="1">
                            <a:latin typeface="Cambria Math" panose="02040503050406030204" pitchFamily="18" charset="0"/>
                            <a:ea typeface="Cambria Math" panose="02040503050406030204" pitchFamily="18" charset="0"/>
                          </a:rPr>
                          <m:t>𝑝</m:t>
                        </m:r>
                      </m:sub>
                    </m:sSub>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rPr>
                  <a:t> on input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cs typeface="Times New Roman" panose="02020603050405020304" pitchFamily="18" charset="0"/>
                  </a:rPr>
                  <a:t> with probability </a:t>
                </a:r>
                <a14:m>
                  <m:oMath xmlns:m="http://schemas.openxmlformats.org/officeDocument/2006/math">
                    <m:r>
                      <a:rPr lang="en-US" altLang="zh-CN" sz="2000" b="0" i="0" dirty="0" smtClean="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𝜂</m:t>
                    </m:r>
                  </m:oMath>
                </a14:m>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endParaRPr>
              </a:p>
              <a:p>
                <a:pPr marL="342000" indent="-342000">
                  <a:spcAft>
                    <a:spcPts val="600"/>
                  </a:spcAft>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solidFill>
                    <a:srgbClr val="0070C0"/>
                  </a:solidFill>
                  <a:latin typeface="Times New Roman" panose="02020603050405020304" pitchFamily="18" charset="0"/>
                  <a:ea typeface="微软雅黑" panose="020B0503020204020204" pitchFamily="34" charset="-122"/>
                </a:endParaRPr>
              </a:p>
            </p:txBody>
          </p:sp>
        </mc:Choice>
        <mc:Fallback xmlns="">
          <p:sp>
            <p:nvSpPr>
              <p:cNvPr id="20" name="文本框 19">
                <a:extLst>
                  <a:ext uri="{FF2B5EF4-FFF2-40B4-BE49-F238E27FC236}">
                    <a16:creationId xmlns:a16="http://schemas.microsoft.com/office/drawing/2014/main" id="{267CAAF1-580F-4B24-AE21-312F1AEC0DDF}"/>
                  </a:ext>
                </a:extLst>
              </p:cNvPr>
              <p:cNvSpPr txBox="1">
                <a:spLocks noRot="1" noChangeAspect="1" noMove="1" noResize="1" noEditPoints="1" noAdjustHandles="1" noChangeArrowheads="1" noChangeShapeType="1" noTextEdit="1"/>
              </p:cNvSpPr>
              <p:nvPr/>
            </p:nvSpPr>
            <p:spPr>
              <a:xfrm>
                <a:off x="564617" y="1574790"/>
                <a:ext cx="7967823" cy="5174045"/>
              </a:xfrm>
              <a:prstGeom prst="rect">
                <a:avLst/>
              </a:prstGeom>
              <a:blipFill>
                <a:blip r:embed="rId3"/>
                <a:stretch>
                  <a:fillRect l="-689" t="-589" r="-1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3184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23</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238425F-0B40-4D30-B0FB-F27C93920A46}"/>
                  </a:ext>
                </a:extLst>
              </p:cNvPr>
              <p:cNvSpPr/>
              <p:nvPr/>
            </p:nvSpPr>
            <p:spPr>
              <a:xfrm>
                <a:off x="960318" y="3197863"/>
                <a:ext cx="7234646" cy="3280000"/>
              </a:xfrm>
              <a:prstGeom prst="rect">
                <a:avLst/>
              </a:prstGeom>
              <a:solidFill>
                <a:schemeClr val="accent5">
                  <a:lumMod val="20000"/>
                  <a:lumOff val="80000"/>
                </a:schemeClr>
              </a:solidFill>
              <a:ln>
                <a:noFill/>
              </a:ln>
            </p:spPr>
            <p:txBody>
              <a:bodyPr wrap="square" rtlCol="0" anchor="b">
                <a:spAutoFit/>
              </a:bodyPr>
              <a:lstStyle/>
              <a:p>
                <a:pPr marL="342900" indent="-342900">
                  <a:buFont typeface="+mj-lt"/>
                  <a:buAutoNum type="arabicPeriod"/>
                </a:pPr>
                <a14:m>
                  <m:oMath xmlns:m="http://schemas.openxmlformats.org/officeDocument/2006/math">
                    <m:acc>
                      <m:accPr>
                        <m:chr m:val="̂"/>
                        <m:ctrlPr>
                          <a:rPr lang="en-US" altLang="zh-CN" i="1" smtClean="0">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i="1">
                        <a:latin typeface="Cambria Math" panose="02040503050406030204" pitchFamily="18" charset="0"/>
                      </a:rPr>
                      <m:t>+</m:t>
                    </m:r>
                    <m:r>
                      <a:rPr lang="en-US" altLang="zh-CN" i="1">
                        <a:latin typeface="Cambria Math" panose="02040503050406030204" pitchFamily="18" charset="0"/>
                      </a:rPr>
                      <m:t>𝛿</m:t>
                    </m:r>
                  </m:oMath>
                </a14:m>
                <a:endParaRPr lang="en-US" altLang="zh-CN" dirty="0">
                  <a:latin typeface="Times New Roman" panose="02020603050405020304" pitchFamily="18" charset="0"/>
                  <a:cs typeface="Times New Roman" panose="02020603050405020304" pitchFamily="18" charset="0"/>
                </a:endParaRPr>
              </a:p>
              <a:p>
                <a:pPr marL="342900" indent="-342900">
                  <a:buFont typeface="+mj-lt"/>
                  <a:buAutoNum type="arabicPeriod"/>
                </a:pPr>
                <a14:m>
                  <m:oMath xmlns:m="http://schemas.openxmlformats.org/officeDocument/2006/math">
                    <m:acc>
                      <m:accPr>
                        <m:chr m:val="̂"/>
                        <m:ctrlPr>
                          <a:rPr lang="en-US" altLang="zh-CN" i="1" smtClean="0">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𝛿</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e>
                          <m:sup>
                            <m:r>
                              <a:rPr lang="en-US" altLang="zh-CN" i="1">
                                <a:latin typeface="Cambria Math" panose="02040503050406030204" pitchFamily="18" charset="0"/>
                              </a:rPr>
                              <m:t>𝑙𝑏</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𝛿</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den>
                    </m:f>
                  </m:oMath>
                </a14:m>
                <a:endParaRPr lang="en-US" altLang="zh-CN" dirty="0">
                  <a:latin typeface="Times New Roman" panose="02020603050405020304" pitchFamily="18" charset="0"/>
                  <a:cs typeface="Times New Roman" panose="02020603050405020304" pitchFamily="18" charset="0"/>
                </a:endParaRPr>
              </a:p>
              <a:p>
                <a:pPr marL="342900" indent="-342900">
                  <a:buFont typeface="+mj-lt"/>
                  <a:buAutoNum type="arabicPeriod"/>
                </a:pP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e>
                      <m:sup>
                        <m:r>
                          <a:rPr lang="en-US" altLang="zh-CN" i="1">
                            <a:latin typeface="Cambria Math" panose="02040503050406030204" pitchFamily="18" charset="0"/>
                          </a:rPr>
                          <m:t>𝑙𝑏</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&gt;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fName>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e>
                          <m:sup>
                            <m:r>
                              <a:rPr lang="en-US" altLang="zh-CN" i="1">
                                <a:latin typeface="Cambria Math" panose="02040503050406030204" pitchFamily="18" charset="0"/>
                              </a:rPr>
                              <m:t>𝑢𝑏</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e>
                    </m:d>
                    <m:r>
                      <a:rPr lang="en-US" altLang="zh-CN" i="1">
                        <a:latin typeface="Cambria Math" panose="02040503050406030204" pitchFamily="18" charset="0"/>
                      </a:rPr>
                      <m:t>𝛿</m:t>
                    </m:r>
                    <m:r>
                      <a:rPr lang="en-US" altLang="zh-CN" i="1">
                        <a:latin typeface="Cambria Math" panose="02040503050406030204" pitchFamily="18" charset="0"/>
                      </a:rPr>
                      <m:t>)</m:t>
                    </m:r>
                  </m:oMath>
                </a14:m>
                <a:endParaRPr lang="en-US" altLang="zh-CN" dirty="0">
                  <a:latin typeface="Times New Roman" panose="02020603050405020304" pitchFamily="18" charset="0"/>
                </a:endParaRPr>
              </a:p>
              <a:p>
                <a:pPr marL="342900" indent="-342900">
                  <a:buFont typeface="+mj-lt"/>
                  <a:buAutoNum type="arabicPeriod"/>
                </a:pPr>
                <a14:m>
                  <m:oMath xmlns:m="http://schemas.openxmlformats.org/officeDocument/2006/math">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e>
                          <m:sup>
                            <m:r>
                              <a:rPr lang="en-US" altLang="zh-CN" i="1">
                                <a:latin typeface="Cambria Math" panose="02040503050406030204" pitchFamily="18" charset="0"/>
                              </a:rPr>
                              <m:t>𝑙𝑏</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𝛿</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den>
                    </m:f>
                    <m:r>
                      <a:rPr lang="en-US" altLang="zh-CN" b="0" i="1" smtClean="0">
                        <a:latin typeface="Cambria Math" panose="02040503050406030204" pitchFamily="18" charset="0"/>
                      </a:rPr>
                      <m:t>&gt;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2</m:t>
                            </m:r>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fName>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e>
                              <m:sup>
                                <m:r>
                                  <a:rPr lang="en-US" altLang="zh-CN" i="1">
                                    <a:latin typeface="Cambria Math" panose="02040503050406030204" pitchFamily="18" charset="0"/>
                                  </a:rPr>
                                  <m:t>𝑢𝑏</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e>
                        </m:d>
                        <m:r>
                          <a:rPr lang="en-US" altLang="zh-CN" i="1">
                            <a:latin typeface="Cambria Math" panose="02040503050406030204" pitchFamily="18" charset="0"/>
                          </a:rPr>
                          <m:t>𝛿</m:t>
                        </m:r>
                        <m:r>
                          <a:rPr lang="en-US" altLang="zh-CN" i="1">
                            <a:latin typeface="Cambria Math" panose="02040503050406030204" pitchFamily="18" charset="0"/>
                          </a:rPr>
                          <m:t>)</m:t>
                        </m:r>
                        <m:r>
                          <m:rPr>
                            <m:nor/>
                          </m:rPr>
                          <a:rPr lang="en-US" altLang="zh-CN" dirty="0">
                            <a:latin typeface="Times New Roman" panose="020206030504050203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𝛿</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den>
                    </m:f>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fName>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e>
                          <m:sup>
                            <m:r>
                              <a:rPr lang="en-US" altLang="zh-CN" i="1">
                                <a:latin typeface="Cambria Math" panose="02040503050406030204" pitchFamily="18" charset="0"/>
                              </a:rPr>
                              <m:t>𝑢𝑏</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𝛿</m:t>
                    </m:r>
                  </m:oMath>
                </a14:m>
                <a:endParaRPr lang="en-US" altLang="zh-CN" i="1" dirty="0">
                  <a:latin typeface="Cambria Math" panose="02040503050406030204" pitchFamily="18" charset="0"/>
                </a:endParaRPr>
              </a:p>
              <a:p>
                <a:pPr marL="342900" indent="-342900">
                  <a:buFont typeface="+mj-lt"/>
                  <a:buAutoNum type="arabicPeriod"/>
                </a:pPr>
                <a14:m>
                  <m:oMath xmlns:m="http://schemas.openxmlformats.org/officeDocument/2006/math">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r>
                      <a:rPr lang="en-US" altLang="zh-CN" i="1">
                        <a:latin typeface="Cambria Math" panose="02040503050406030204" pitchFamily="18" charset="0"/>
                        <a:ea typeface="Cambria Math" panose="02040503050406030204" pitchFamily="18" charset="0"/>
                      </a:rPr>
                      <m:t> </m:t>
                    </m:r>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𝛿</m:t>
                    </m:r>
                  </m:oMath>
                </a14:m>
                <a:endParaRPr lang="en-US" altLang="zh-CN" i="1" dirty="0">
                  <a:latin typeface="Cambria Math" panose="02040503050406030204" pitchFamily="18" charset="0"/>
                </a:endParaRPr>
              </a:p>
              <a:p>
                <a:pPr marL="342900" indent="-342900">
                  <a:buFont typeface="+mj-lt"/>
                  <a:buAutoNum type="arabicPeriod"/>
                </a:pP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e>
                    </m:func>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r>
                      <a:rPr lang="en-US" altLang="zh-CN" i="1">
                        <a:latin typeface="Cambria Math" panose="02040503050406030204" pitchFamily="18" charset="0"/>
                        <a:ea typeface="Cambria Math" panose="02040503050406030204" pitchFamily="18" charset="0"/>
                      </a:rPr>
                      <m:t> </m:t>
                    </m:r>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lim>
                        </m:limLow>
                      </m:fName>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e>
                          <m:sup>
                            <m:r>
                              <a:rPr lang="en-US" altLang="zh-CN" i="1">
                                <a:latin typeface="Cambria Math" panose="02040503050406030204" pitchFamily="18" charset="0"/>
                              </a:rPr>
                              <m:t>𝑢𝑏</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func>
                    <m:r>
                      <a:rPr lang="en-US" altLang="zh-CN" i="1">
                        <a:latin typeface="Cambria Math" panose="02040503050406030204" pitchFamily="18" charset="0"/>
                      </a:rPr>
                      <m:t>+</m:t>
                    </m:r>
                    <m:r>
                      <a:rPr lang="en-US" altLang="zh-CN" i="1">
                        <a:latin typeface="Cambria Math" panose="02040503050406030204" pitchFamily="18" charset="0"/>
                      </a:rPr>
                      <m:t>𝛿</m:t>
                    </m:r>
                  </m:oMath>
                </a14:m>
                <a:endParaRPr lang="en-US" altLang="zh-CN" i="1" dirty="0">
                  <a:latin typeface="Cambria Math" panose="02040503050406030204" pitchFamily="18" charset="0"/>
                </a:endParaRPr>
              </a:p>
              <a:p>
                <a:pPr marL="342900" indent="-342900">
                  <a:buFont typeface="+mj-lt"/>
                  <a:buAutoNum type="arabicPeriod"/>
                </a:pPr>
                <a14:m>
                  <m:oMath xmlns:m="http://schemas.openxmlformats.org/officeDocument/2006/math">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oMath>
                </a14:m>
                <a:r>
                  <a:rPr lang="en-US" altLang="zh-CN" dirty="0"/>
                  <a:t> </a:t>
                </a:r>
                <a14:m>
                  <m:oMath xmlns:m="http://schemas.openxmlformats.org/officeDocument/2006/math">
                    <m:r>
                      <a:rPr lang="en-US" altLang="zh-CN" i="1">
                        <a:latin typeface="Cambria Math" panose="02040503050406030204" pitchFamily="18" charset="0"/>
                      </a:rPr>
                      <m:t>&gt;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𝑘</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e>
                    </m:func>
                  </m:oMath>
                </a14:m>
                <a:endParaRPr lang="en-US" altLang="zh-CN" i="1" dirty="0">
                  <a:latin typeface="Cambria Math" panose="02040503050406030204" pitchFamily="18" charset="0"/>
                </a:endParaRPr>
              </a:p>
            </p:txBody>
          </p:sp>
        </mc:Choice>
        <mc:Fallback xmlns="">
          <p:sp>
            <p:nvSpPr>
              <p:cNvPr id="10" name="矩形 9">
                <a:extLst>
                  <a:ext uri="{FF2B5EF4-FFF2-40B4-BE49-F238E27FC236}">
                    <a16:creationId xmlns:a16="http://schemas.microsoft.com/office/drawing/2014/main" id="{F238425F-0B40-4D30-B0FB-F27C93920A46}"/>
                  </a:ext>
                </a:extLst>
              </p:cNvPr>
              <p:cNvSpPr>
                <a:spLocks noRot="1" noChangeAspect="1" noMove="1" noResize="1" noEditPoints="1" noAdjustHandles="1" noChangeArrowheads="1" noChangeShapeType="1" noTextEdit="1"/>
              </p:cNvSpPr>
              <p:nvPr/>
            </p:nvSpPr>
            <p:spPr>
              <a:xfrm>
                <a:off x="960318" y="3197863"/>
                <a:ext cx="7234646" cy="3280000"/>
              </a:xfrm>
              <a:prstGeom prst="rect">
                <a:avLst/>
              </a:prstGeom>
              <a:blipFill>
                <a:blip r:embed="rId3"/>
                <a:stretch>
                  <a:fillRect l="-675" b="-204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01C7132-63C1-4B0B-AEF9-72E3430B9DDE}"/>
                  </a:ext>
                </a:extLst>
              </p:cNvPr>
              <p:cNvSpPr/>
              <p:nvPr/>
            </p:nvSpPr>
            <p:spPr>
              <a:xfrm>
                <a:off x="7637840" y="4688431"/>
                <a:ext cx="1210588" cy="338554"/>
              </a:xfrm>
              <a:prstGeom prst="rect">
                <a:avLst/>
              </a:prstGeom>
            </p:spPr>
            <p:txBody>
              <a:bodyPr wrap="square">
                <a:spAutoFit/>
              </a:bodyPr>
              <a:lstStyle/>
              <a:p>
                <a14:m>
                  <m:oMath xmlns:m="http://schemas.openxmlformats.org/officeDocument/2006/math">
                    <m:r>
                      <a:rPr lang="zh-CN" altLang="en-US" sz="1600" i="1" dirty="0" smtClean="0">
                        <a:solidFill>
                          <a:schemeClr val="bg1">
                            <a:lumMod val="50000"/>
                          </a:schemeClr>
                        </a:solidFill>
                        <a:latin typeface="Cambria Math" panose="02040503050406030204" pitchFamily="18" charset="0"/>
                      </a:rPr>
                      <m:t>代入</m:t>
                    </m:r>
                  </m:oMath>
                </a14:m>
                <a:r>
                  <a:rPr lang="zh-CN" altLang="en-US" sz="1600" dirty="0">
                    <a:solidFill>
                      <a:schemeClr val="bg1">
                        <a:lumMod val="50000"/>
                      </a:schemeClr>
                    </a:solidFill>
                    <a:latin typeface="Times New Roman" panose="02020603050405020304" pitchFamily="18" charset="0"/>
                    <a:ea typeface="宋体" panose="02010600030101010101" pitchFamily="2" charset="-122"/>
                  </a:rPr>
                  <a:t>第二行</a:t>
                </a:r>
              </a:p>
            </p:txBody>
          </p:sp>
        </mc:Choice>
        <mc:Fallback xmlns="">
          <p:sp>
            <p:nvSpPr>
              <p:cNvPr id="12" name="矩形 11">
                <a:extLst>
                  <a:ext uri="{FF2B5EF4-FFF2-40B4-BE49-F238E27FC236}">
                    <a16:creationId xmlns:a16="http://schemas.microsoft.com/office/drawing/2014/main" id="{E01C7132-63C1-4B0B-AEF9-72E3430B9DDE}"/>
                  </a:ext>
                </a:extLst>
              </p:cNvPr>
              <p:cNvSpPr>
                <a:spLocks noRot="1" noChangeAspect="1" noMove="1" noResize="1" noEditPoints="1" noAdjustHandles="1" noChangeArrowheads="1" noChangeShapeType="1" noTextEdit="1"/>
              </p:cNvSpPr>
              <p:nvPr/>
            </p:nvSpPr>
            <p:spPr>
              <a:xfrm>
                <a:off x="7637840" y="4688431"/>
                <a:ext cx="1210588" cy="338554"/>
              </a:xfrm>
              <a:prstGeom prst="rect">
                <a:avLst/>
              </a:prstGeom>
              <a:blipFill>
                <a:blip r:embed="rId4"/>
                <a:stretch>
                  <a:fillRect l="-503" t="-7143" r="-1005" b="-19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39A8546-BFA9-41B3-A8B2-940FC851E38B}"/>
                  </a:ext>
                </a:extLst>
              </p:cNvPr>
              <p:cNvSpPr/>
              <p:nvPr/>
            </p:nvSpPr>
            <p:spPr>
              <a:xfrm>
                <a:off x="7404763" y="5301208"/>
                <a:ext cx="1443665" cy="338554"/>
              </a:xfrm>
              <a:prstGeom prst="rect">
                <a:avLst/>
              </a:prstGeom>
            </p:spPr>
            <p:txBody>
              <a:bodyPr wrap="square">
                <a:spAutoFit/>
              </a:bodyPr>
              <a:lstStyle/>
              <a:p>
                <a14:m>
                  <m:oMath xmlns:m="http://schemas.openxmlformats.org/officeDocument/2006/math">
                    <m:r>
                      <a:rPr lang="en-US" altLang="zh-CN" sz="1600" i="1" dirty="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𝜖</m:t>
                    </m:r>
                    <m:r>
                      <a:rPr lang="en-US" altLang="zh-CN" sz="1600" i="1" dirty="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𝛿</m:t>
                    </m:r>
                    <m:r>
                      <a:rPr lang="en-US" altLang="zh-CN" sz="1600" i="1" dirty="0">
                        <a:solidFill>
                          <a:schemeClr val="bg1">
                            <a:lumMod val="50000"/>
                          </a:schemeClr>
                        </a:solidFill>
                        <a:latin typeface="Cambria Math" panose="02040503050406030204" pitchFamily="18" charset="0"/>
                      </a:rPr>
                      <m:t>)</m:t>
                    </m:r>
                  </m:oMath>
                </a14:m>
                <a:r>
                  <a:rPr lang="en-US" altLang="zh-CN" sz="1600" dirty="0">
                    <a:solidFill>
                      <a:schemeClr val="bg1">
                        <a:lumMod val="50000"/>
                      </a:schemeClr>
                    </a:solidFill>
                    <a:latin typeface="Times New Roman" panose="02020603050405020304" pitchFamily="18" charset="0"/>
                  </a:rPr>
                  <a:t>-DP</a:t>
                </a:r>
                <a:r>
                  <a:rPr lang="zh-CN" altLang="en-US" sz="1600" dirty="0">
                    <a:solidFill>
                      <a:schemeClr val="bg1">
                        <a:lumMod val="50000"/>
                      </a:schemeClr>
                    </a:solidFill>
                    <a:latin typeface="Times New Roman" panose="02020603050405020304" pitchFamily="18" charset="0"/>
                  </a:rPr>
                  <a:t>定义</a:t>
                </a:r>
                <a:r>
                  <a:rPr lang="en-US" altLang="zh-CN" sz="1600" dirty="0">
                    <a:solidFill>
                      <a:schemeClr val="bg1">
                        <a:lumMod val="50000"/>
                      </a:schemeClr>
                    </a:solidFill>
                    <a:latin typeface="Times New Roman" panose="02020603050405020304" pitchFamily="18" charset="0"/>
                  </a:rPr>
                  <a:t> </a:t>
                </a:r>
                <a:endParaRPr lang="zh-CN" altLang="en-US" sz="1600" dirty="0">
                  <a:solidFill>
                    <a:schemeClr val="bg1">
                      <a:lumMod val="50000"/>
                    </a:schemeClr>
                  </a:solidFill>
                  <a:latin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239A8546-BFA9-41B3-A8B2-940FC851E38B}"/>
                  </a:ext>
                </a:extLst>
              </p:cNvPr>
              <p:cNvSpPr>
                <a:spLocks noRot="1" noChangeAspect="1" noMove="1" noResize="1" noEditPoints="1" noAdjustHandles="1" noChangeArrowheads="1" noChangeShapeType="1" noTextEdit="1"/>
              </p:cNvSpPr>
              <p:nvPr/>
            </p:nvSpPr>
            <p:spPr>
              <a:xfrm>
                <a:off x="7404763" y="5301208"/>
                <a:ext cx="1443665" cy="338554"/>
              </a:xfrm>
              <a:prstGeom prst="rect">
                <a:avLst/>
              </a:prstGeom>
              <a:blipFill>
                <a:blip r:embed="rId5"/>
                <a:stretch>
                  <a:fillRect l="-422" t="-7273" b="-25455"/>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12E9C4CE-7A86-4711-ADB8-9F6CD8AE4D27}"/>
              </a:ext>
            </a:extLst>
          </p:cNvPr>
          <p:cNvSpPr/>
          <p:nvPr/>
        </p:nvSpPr>
        <p:spPr>
          <a:xfrm>
            <a:off x="7637840" y="6117138"/>
            <a:ext cx="1210588" cy="338554"/>
          </a:xfrm>
          <a:prstGeom prst="rect">
            <a:avLst/>
          </a:prstGeom>
        </p:spPr>
        <p:txBody>
          <a:bodyPr wrap="square">
            <a:spAutoFit/>
          </a:bodyPr>
          <a:lstStyle/>
          <a:p>
            <a:r>
              <a:rPr lang="zh-CN" altLang="en-US" sz="1600" dirty="0">
                <a:solidFill>
                  <a:schemeClr val="bg1">
                    <a:lumMod val="50000"/>
                  </a:schemeClr>
                </a:solidFill>
              </a:rPr>
              <a:t>代入第四行</a:t>
            </a: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21D7AAA6-1178-4413-BB39-38608BE29732}"/>
                  </a:ext>
                </a:extLst>
              </p:cNvPr>
              <p:cNvSpPr/>
              <p:nvPr/>
            </p:nvSpPr>
            <p:spPr>
              <a:xfrm>
                <a:off x="7432656" y="3259723"/>
                <a:ext cx="1415772" cy="338554"/>
              </a:xfrm>
              <a:prstGeom prst="rect">
                <a:avLst/>
              </a:prstGeom>
            </p:spPr>
            <p:txBody>
              <a:bodyPr wrap="square">
                <a:spAutoFit/>
              </a:bodyPr>
              <a:lstStyle/>
              <a:p>
                <a14:m>
                  <m:oMath xmlns:m="http://schemas.openxmlformats.org/officeDocument/2006/math">
                    <m:r>
                      <a:rPr lang="en-US" altLang="zh-CN" sz="1600" i="1" dirty="0" smtClean="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𝜖</m:t>
                    </m:r>
                    <m:r>
                      <a:rPr lang="en-US" altLang="zh-CN" sz="1600" i="1" dirty="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𝛿</m:t>
                    </m:r>
                    <m:r>
                      <a:rPr lang="en-US" altLang="zh-CN" sz="1600" i="1" dirty="0">
                        <a:solidFill>
                          <a:schemeClr val="bg1">
                            <a:lumMod val="50000"/>
                          </a:schemeClr>
                        </a:solidFill>
                        <a:latin typeface="Cambria Math" panose="02040503050406030204" pitchFamily="18" charset="0"/>
                      </a:rPr>
                      <m:t>)</m:t>
                    </m:r>
                  </m:oMath>
                </a14:m>
                <a:r>
                  <a:rPr lang="en-US" altLang="zh-CN" sz="1600" dirty="0">
                    <a:solidFill>
                      <a:schemeClr val="bg1">
                        <a:lumMod val="50000"/>
                      </a:schemeClr>
                    </a:solidFill>
                    <a:latin typeface="Times New Roman" panose="02020603050405020304" pitchFamily="18" charset="0"/>
                    <a:ea typeface="宋体" panose="02010600030101010101" pitchFamily="2" charset="-122"/>
                  </a:rPr>
                  <a:t>-DP</a:t>
                </a:r>
                <a:r>
                  <a:rPr lang="zh-CN" altLang="en-US" sz="1600" dirty="0">
                    <a:solidFill>
                      <a:schemeClr val="bg1">
                        <a:lumMod val="50000"/>
                      </a:schemeClr>
                    </a:solidFill>
                    <a:latin typeface="Times New Roman" panose="02020603050405020304" pitchFamily="18" charset="0"/>
                    <a:ea typeface="宋体" panose="02010600030101010101" pitchFamily="2" charset="-122"/>
                  </a:rPr>
                  <a:t>定义</a:t>
                </a:r>
                <a:r>
                  <a:rPr lang="en-US" altLang="zh-CN" sz="1600" dirty="0">
                    <a:solidFill>
                      <a:schemeClr val="bg1">
                        <a:lumMod val="50000"/>
                      </a:schemeClr>
                    </a:solidFill>
                    <a:latin typeface="Times New Roman" panose="02020603050405020304" pitchFamily="18" charset="0"/>
                    <a:ea typeface="宋体" panose="02010600030101010101" pitchFamily="2" charset="-122"/>
                  </a:rPr>
                  <a:t> </a:t>
                </a:r>
                <a:endParaRPr lang="zh-CN" altLang="en-US" sz="1600" dirty="0">
                  <a:solidFill>
                    <a:schemeClr val="bg1">
                      <a:lumMod val="50000"/>
                    </a:schemeClr>
                  </a:solidFill>
                  <a:latin typeface="Times New Roman" panose="02020603050405020304" pitchFamily="18" charset="0"/>
                  <a:ea typeface="宋体" panose="02010600030101010101" pitchFamily="2" charset="-122"/>
                </a:endParaRPr>
              </a:p>
            </p:txBody>
          </p:sp>
        </mc:Choice>
        <mc:Fallback xmlns="">
          <p:sp>
            <p:nvSpPr>
              <p:cNvPr id="17" name="矩形 16">
                <a:extLst>
                  <a:ext uri="{FF2B5EF4-FFF2-40B4-BE49-F238E27FC236}">
                    <a16:creationId xmlns:a16="http://schemas.microsoft.com/office/drawing/2014/main" id="{21D7AAA6-1178-4413-BB39-38608BE29732}"/>
                  </a:ext>
                </a:extLst>
              </p:cNvPr>
              <p:cNvSpPr>
                <a:spLocks noRot="1" noChangeAspect="1" noMove="1" noResize="1" noEditPoints="1" noAdjustHandles="1" noChangeArrowheads="1" noChangeShapeType="1" noTextEdit="1"/>
              </p:cNvSpPr>
              <p:nvPr/>
            </p:nvSpPr>
            <p:spPr>
              <a:xfrm>
                <a:off x="7432656" y="3259723"/>
                <a:ext cx="1415772" cy="338554"/>
              </a:xfrm>
              <a:prstGeom prst="rect">
                <a:avLst/>
              </a:prstGeom>
              <a:blipFill>
                <a:blip r:embed="rId6"/>
                <a:stretch>
                  <a:fillRect t="-7273" b="-25455"/>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4B6ABC0D-DD3A-4BDA-BA9A-107451ABD6CA}"/>
              </a:ext>
            </a:extLst>
          </p:cNvPr>
          <p:cNvSpPr/>
          <p:nvPr/>
        </p:nvSpPr>
        <p:spPr>
          <a:xfrm>
            <a:off x="7404764" y="3679141"/>
            <a:ext cx="1443664" cy="338554"/>
          </a:xfrm>
          <a:prstGeom prst="rect">
            <a:avLst/>
          </a:prstGeom>
        </p:spPr>
        <p:txBody>
          <a:bodyPr wrap="square">
            <a:spAutoFit/>
          </a:bodyPr>
          <a:lstStyle/>
          <a:p>
            <a:r>
              <a:rPr lang="zh-CN" altLang="en-US" sz="1600" dirty="0">
                <a:solidFill>
                  <a:schemeClr val="bg1">
                    <a:lumMod val="50000"/>
                  </a:schemeClr>
                </a:solidFill>
                <a:latin typeface="Times New Roman" panose="02020603050405020304" pitchFamily="18" charset="0"/>
                <a:ea typeface="宋体" panose="02010600030101010101" pitchFamily="2" charset="-122"/>
              </a:rPr>
              <a:t>移项，取下届</a:t>
            </a:r>
          </a:p>
        </p:txBody>
      </p:sp>
      <p:sp>
        <p:nvSpPr>
          <p:cNvPr id="19" name="矩形 18">
            <a:extLst>
              <a:ext uri="{FF2B5EF4-FFF2-40B4-BE49-F238E27FC236}">
                <a16:creationId xmlns:a16="http://schemas.microsoft.com/office/drawing/2014/main" id="{3328297C-32A5-4E2E-8BB6-949C90866E1F}"/>
              </a:ext>
            </a:extLst>
          </p:cNvPr>
          <p:cNvSpPr/>
          <p:nvPr/>
        </p:nvSpPr>
        <p:spPr>
          <a:xfrm>
            <a:off x="7849437" y="4098558"/>
            <a:ext cx="998991" cy="338554"/>
          </a:xfrm>
          <a:prstGeom prst="rect">
            <a:avLst/>
          </a:prstGeom>
        </p:spPr>
        <p:txBody>
          <a:bodyPr wrap="square">
            <a:spAutoFit/>
          </a:bodyPr>
          <a:lstStyle/>
          <a:p>
            <a:r>
              <a:rPr lang="zh-CN" altLang="en-US" sz="1600" dirty="0">
                <a:solidFill>
                  <a:schemeClr val="bg1">
                    <a:lumMod val="50000"/>
                  </a:schemeClr>
                </a:solidFill>
                <a:latin typeface="Times New Roman" panose="02020603050405020304" pitchFamily="18" charset="0"/>
                <a:ea typeface="宋体" panose="02010600030101010101" pitchFamily="2" charset="-122"/>
              </a:rPr>
              <a:t>假设条件</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3583843-AD34-4892-B128-2B1710262800}"/>
                  </a:ext>
                </a:extLst>
              </p:cNvPr>
              <p:cNvSpPr txBox="1"/>
              <p:nvPr/>
            </p:nvSpPr>
            <p:spPr>
              <a:xfrm>
                <a:off x="564617" y="1574790"/>
                <a:ext cx="7967823" cy="165237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Proposition 2</a:t>
                </a:r>
              </a:p>
              <a:p>
                <a:pPr marL="342000" indent="-342000">
                  <a:spcAft>
                    <a:spcPts val="600"/>
                  </a:spcAft>
                </a:pPr>
                <a:r>
                  <a:rPr lang="en-US" altLang="zh-CN" sz="2000" dirty="0">
                    <a:latin typeface="Times New Roman" panose="02020603050405020304" pitchFamily="18" charset="0"/>
                  </a:rPr>
                  <a:t>	If for some </a:t>
                </a:r>
                <a14:m>
                  <m:oMath xmlns:m="http://schemas.openxmlformats.org/officeDocument/2006/math">
                    <m:r>
                      <a:rPr lang="en-US" altLang="zh-CN" sz="2000" i="1" dirty="0" smtClean="0">
                        <a:latin typeface="Cambria Math" panose="02040503050406030204" pitchFamily="18" charset="0"/>
                      </a:rPr>
                      <m:t>𝑘</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𝐾</m:t>
                    </m:r>
                  </m:oMath>
                </a14:m>
                <a:r>
                  <a:rPr lang="en-US" altLang="zh-CN" sz="2000" dirty="0">
                    <a:latin typeface="Times New Roman" panose="02020603050405020304" pitchFamily="18" charset="0"/>
                  </a:rPr>
                  <a:t>,</a:t>
                </a:r>
                <a:r>
                  <a:rPr lang="en-US" altLang="zh-CN" sz="2000" dirty="0"/>
                  <a:t> </a:t>
                </a:r>
                <a14:m>
                  <m:oMath xmlns:m="http://schemas.openxmlformats.org/officeDocument/2006/math">
                    <m:sSup>
                      <m:sSupPr>
                        <m:ctrlPr>
                          <a:rPr lang="en-US" altLang="zh-CN" i="1" smtClean="0">
                            <a:solidFill>
                              <a:srgbClr val="C00000"/>
                            </a:solidFill>
                            <a:latin typeface="Cambria Math" panose="02040503050406030204" pitchFamily="18" charset="0"/>
                          </a:rPr>
                        </m:ctrlPr>
                      </m:sSupPr>
                      <m:e>
                        <m:acc>
                          <m:accPr>
                            <m:chr m:val="̂"/>
                            <m:ctrlPr>
                              <a:rPr lang="en-US" altLang="zh-CN" i="1">
                                <a:solidFill>
                                  <a:srgbClr val="C00000"/>
                                </a:solidFill>
                                <a:latin typeface="Cambria Math" panose="02040503050406030204" pitchFamily="18" charset="0"/>
                              </a:rPr>
                            </m:ctrlPr>
                          </m:accPr>
                          <m:e>
                            <m:r>
                              <a:rPr lang="zh-CN" altLang="en-US" i="1">
                                <a:solidFill>
                                  <a:srgbClr val="C00000"/>
                                </a:solidFill>
                                <a:latin typeface="Cambria Math" panose="02040503050406030204" pitchFamily="18" charset="0"/>
                              </a:rPr>
                              <m:t>𝔼</m:t>
                            </m:r>
                          </m:e>
                        </m:acc>
                      </m:e>
                      <m:sup>
                        <m:r>
                          <a:rPr lang="en-US" altLang="zh-CN" i="1">
                            <a:solidFill>
                              <a:srgbClr val="C00000"/>
                            </a:solidFill>
                            <a:latin typeface="Cambria Math" panose="02040503050406030204" pitchFamily="18" charset="0"/>
                          </a:rPr>
                          <m:t>𝑙𝑏</m:t>
                        </m:r>
                      </m:sup>
                    </m:sSup>
                    <m:d>
                      <m:dPr>
                        <m:ctrlPr>
                          <a:rPr lang="en-US" altLang="zh-CN" i="1">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𝐴</m:t>
                            </m:r>
                          </m:e>
                          <m:sub>
                            <m:r>
                              <a:rPr lang="en-US" altLang="zh-CN" b="0" i="1" smtClean="0">
                                <a:solidFill>
                                  <a:srgbClr val="C00000"/>
                                </a:solidFill>
                                <a:latin typeface="Cambria Math" panose="02040503050406030204" pitchFamily="18" charset="0"/>
                              </a:rPr>
                              <m:t>𝑘</m:t>
                            </m:r>
                          </m:sub>
                        </m:sSub>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𝑥</m:t>
                            </m:r>
                          </m:e>
                        </m:d>
                      </m:e>
                    </m:d>
                    <m:r>
                      <a:rPr lang="en-US" altLang="zh-CN" i="1">
                        <a:solidFill>
                          <a:srgbClr val="C00000"/>
                        </a:solidFill>
                        <a:latin typeface="Cambria Math" panose="02040503050406030204" pitchFamily="18" charset="0"/>
                      </a:rPr>
                      <m:t>&gt;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𝑒</m:t>
                        </m:r>
                      </m:e>
                      <m:sup>
                        <m:r>
                          <a:rPr lang="en-US" altLang="zh-CN" i="1">
                            <a:solidFill>
                              <a:srgbClr val="C00000"/>
                            </a:solidFill>
                            <a:latin typeface="Cambria Math" panose="02040503050406030204" pitchFamily="18" charset="0"/>
                          </a:rPr>
                          <m:t>2</m:t>
                        </m:r>
                        <m:r>
                          <a:rPr lang="en-US" altLang="zh-CN" i="1">
                            <a:solidFill>
                              <a:srgbClr val="C00000"/>
                            </a:solidFill>
                            <a:latin typeface="Cambria Math" panose="02040503050406030204" pitchFamily="18" charset="0"/>
                          </a:rPr>
                          <m:t>𝜖</m:t>
                        </m:r>
                      </m:sup>
                    </m:sSup>
                    <m:func>
                      <m:funcPr>
                        <m:ctrlPr>
                          <a:rPr lang="en-US" altLang="zh-CN" i="1">
                            <a:solidFill>
                              <a:srgbClr val="C00000"/>
                            </a:solidFill>
                            <a:latin typeface="Cambria Math" panose="02040503050406030204" pitchFamily="18" charset="0"/>
                          </a:rPr>
                        </m:ctrlPr>
                      </m:funcPr>
                      <m:fName>
                        <m:limLow>
                          <m:limLowPr>
                            <m:ctrlPr>
                              <a:rPr lang="en-US" altLang="zh-CN" i="1">
                                <a:solidFill>
                                  <a:srgbClr val="C00000"/>
                                </a:solidFill>
                                <a:latin typeface="Cambria Math" panose="02040503050406030204" pitchFamily="18" charset="0"/>
                              </a:rPr>
                            </m:ctrlPr>
                          </m:limLowPr>
                          <m:e>
                            <m:r>
                              <m:rPr>
                                <m:sty m:val="p"/>
                              </m:rPr>
                              <a:rPr lang="en-US" altLang="zh-CN">
                                <a:solidFill>
                                  <a:srgbClr val="C00000"/>
                                </a:solidFill>
                                <a:latin typeface="Cambria Math" panose="02040503050406030204" pitchFamily="18" charset="0"/>
                              </a:rPr>
                              <m:t>max</m:t>
                            </m:r>
                          </m:e>
                          <m:lim>
                            <m:r>
                              <a:rPr lang="en-US" altLang="zh-CN" i="1">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𝑘</m:t>
                            </m:r>
                          </m:lim>
                        </m:limLow>
                      </m:fName>
                      <m:e>
                        <m:sSup>
                          <m:sSupPr>
                            <m:ctrlPr>
                              <a:rPr lang="en-US" altLang="zh-CN" i="1">
                                <a:solidFill>
                                  <a:srgbClr val="C00000"/>
                                </a:solidFill>
                                <a:latin typeface="Cambria Math" panose="02040503050406030204" pitchFamily="18" charset="0"/>
                              </a:rPr>
                            </m:ctrlPr>
                          </m:sSupPr>
                          <m:e>
                            <m:acc>
                              <m:accPr>
                                <m:chr m:val="̂"/>
                                <m:ctrlPr>
                                  <a:rPr lang="en-US" altLang="zh-CN" i="1">
                                    <a:solidFill>
                                      <a:srgbClr val="C00000"/>
                                    </a:solidFill>
                                    <a:latin typeface="Cambria Math" panose="02040503050406030204" pitchFamily="18" charset="0"/>
                                  </a:rPr>
                                </m:ctrlPr>
                              </m:accPr>
                              <m:e>
                                <m:r>
                                  <a:rPr lang="zh-CN" altLang="en-US" i="1">
                                    <a:solidFill>
                                      <a:srgbClr val="C00000"/>
                                    </a:solidFill>
                                    <a:latin typeface="Cambria Math" panose="02040503050406030204" pitchFamily="18" charset="0"/>
                                  </a:rPr>
                                  <m:t>𝔼</m:t>
                                </m:r>
                              </m:e>
                            </m:acc>
                          </m:e>
                          <m:sup>
                            <m:r>
                              <a:rPr lang="en-US" altLang="zh-CN" i="1">
                                <a:solidFill>
                                  <a:srgbClr val="C00000"/>
                                </a:solidFill>
                                <a:latin typeface="Cambria Math" panose="02040503050406030204" pitchFamily="18" charset="0"/>
                              </a:rPr>
                              <m:t>𝑢𝑏</m:t>
                            </m:r>
                          </m:sup>
                        </m:sSup>
                        <m:d>
                          <m:dPr>
                            <m:ctrlPr>
                              <a:rPr lang="en-US" altLang="zh-CN" i="1">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𝑥</m:t>
                                </m:r>
                              </m:e>
                            </m:d>
                          </m:e>
                        </m:d>
                      </m:e>
                    </m:func>
                    <m:r>
                      <a:rPr lang="en-US" altLang="zh-CN" i="1">
                        <a:solidFill>
                          <a:srgbClr val="C00000"/>
                        </a:solidFill>
                        <a:latin typeface="Cambria Math" panose="02040503050406030204" pitchFamily="18" charset="0"/>
                      </a:rPr>
                      <m:t>+</m:t>
                    </m:r>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1+</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𝑒</m:t>
                            </m:r>
                          </m:e>
                          <m:sup>
                            <m:r>
                              <a:rPr lang="en-US" altLang="zh-CN" i="1">
                                <a:solidFill>
                                  <a:srgbClr val="C00000"/>
                                </a:solidFill>
                                <a:latin typeface="Cambria Math" panose="02040503050406030204" pitchFamily="18" charset="0"/>
                              </a:rPr>
                              <m:t>𝜖</m:t>
                            </m:r>
                          </m:sup>
                        </m:sSup>
                      </m:e>
                    </m:d>
                    <m:r>
                      <a:rPr lang="en-US" altLang="zh-CN" i="1">
                        <a:solidFill>
                          <a:srgbClr val="C00000"/>
                        </a:solidFill>
                        <a:latin typeface="Cambria Math" panose="02040503050406030204" pitchFamily="18" charset="0"/>
                      </a:rPr>
                      <m:t>𝛿</m:t>
                    </m:r>
                    <m:r>
                      <a:rPr lang="en-US" altLang="zh-CN" i="1">
                        <a:solidFill>
                          <a:srgbClr val="C00000"/>
                        </a:solidFill>
                        <a:latin typeface="Cambria Math" panose="02040503050406030204" pitchFamily="18" charset="0"/>
                      </a:rPr>
                      <m:t>)</m:t>
                    </m:r>
                  </m:oMath>
                </a14:m>
                <a:endParaRPr lang="en-US" altLang="zh-CN" dirty="0">
                  <a:solidFill>
                    <a:srgbClr val="C00000"/>
                  </a:solidFill>
                  <a:latin typeface="Times New Roman" panose="02020603050405020304" pitchFamily="18" charset="0"/>
                </a:endParaRPr>
              </a:p>
              <a:p>
                <a:pPr marL="342000" indent="-342000">
                  <a:spcAft>
                    <a:spcPts val="600"/>
                  </a:spcAft>
                </a:pPr>
                <a:r>
                  <a:rPr lang="en-US" altLang="zh-CN" sz="2000" dirty="0">
                    <a:latin typeface="Times New Roman" panose="02020603050405020304" pitchFamily="18" charset="0"/>
                  </a:rPr>
                  <a:t>	Then, the classifier is robust to</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rPr>
                      <m:t>𝛼</m:t>
                    </m:r>
                    <m:r>
                      <a:rPr lang="en-US" altLang="zh-CN" sz="2000" i="1" dirty="0">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i="1">
                            <a:latin typeface="Cambria Math" panose="02040503050406030204" pitchFamily="18" charset="0"/>
                            <a:ea typeface="Cambria Math" panose="02040503050406030204" pitchFamily="18" charset="0"/>
                          </a:rPr>
                          <m:t>𝑝</m:t>
                        </m:r>
                      </m:sub>
                    </m:sSub>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𝐿</m:t>
                    </m:r>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rPr>
                  <a:t> on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cs typeface="Times New Roman" panose="02020603050405020304" pitchFamily="18" charset="0"/>
                  </a:rPr>
                  <a:t> with probability </a:t>
                </a:r>
                <a14:m>
                  <m:oMath xmlns:m="http://schemas.openxmlformats.org/officeDocument/2006/math">
                    <m:r>
                      <a:rPr lang="en-US" altLang="zh-CN" sz="2000" b="0" i="0" dirty="0" smtClean="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𝜂</m:t>
                    </m:r>
                  </m:oMath>
                </a14:m>
                <a:r>
                  <a:rPr lang="en-US" altLang="zh-CN" sz="2000" dirty="0">
                    <a:latin typeface="Times New Roman" panose="02020603050405020304" pitchFamily="18" charset="0"/>
                    <a:cs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i="1" dirty="0">
                    <a:latin typeface="Times New Roman" panose="02020603050405020304" pitchFamily="18" charset="0"/>
                    <a:ea typeface="微软雅黑" panose="020B0503020204020204" pitchFamily="34" charset="-122"/>
                  </a:rPr>
                  <a:t>Proof</a:t>
                </a:r>
              </a:p>
            </p:txBody>
          </p:sp>
        </mc:Choice>
        <mc:Fallback xmlns="">
          <p:sp>
            <p:nvSpPr>
              <p:cNvPr id="23" name="文本框 22">
                <a:extLst>
                  <a:ext uri="{FF2B5EF4-FFF2-40B4-BE49-F238E27FC236}">
                    <a16:creationId xmlns:a16="http://schemas.microsoft.com/office/drawing/2014/main" id="{03583843-AD34-4892-B128-2B1710262800}"/>
                  </a:ext>
                </a:extLst>
              </p:cNvPr>
              <p:cNvSpPr txBox="1">
                <a:spLocks noRot="1" noChangeAspect="1" noMove="1" noResize="1" noEditPoints="1" noAdjustHandles="1" noChangeArrowheads="1" noChangeShapeType="1" noTextEdit="1"/>
              </p:cNvSpPr>
              <p:nvPr/>
            </p:nvSpPr>
            <p:spPr>
              <a:xfrm>
                <a:off x="564617" y="1574790"/>
                <a:ext cx="7967823" cy="1652375"/>
              </a:xfrm>
              <a:prstGeom prst="rect">
                <a:avLst/>
              </a:prstGeom>
              <a:blipFill>
                <a:blip r:embed="rId7"/>
                <a:stretch>
                  <a:fillRect l="-689" t="-1845" b="-5904"/>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5C9B2E12-0AA5-47D6-BE16-389B5CB4A008}"/>
              </a:ext>
            </a:extLst>
          </p:cNvPr>
          <p:cNvSpPr/>
          <p:nvPr/>
        </p:nvSpPr>
        <p:spPr>
          <a:xfrm>
            <a:off x="7380312" y="5709173"/>
            <a:ext cx="1415772" cy="338554"/>
          </a:xfrm>
          <a:prstGeom prst="rect">
            <a:avLst/>
          </a:prstGeom>
        </p:spPr>
        <p:txBody>
          <a:bodyPr wrap="square">
            <a:spAutoFit/>
          </a:bodyPr>
          <a:lstStyle/>
          <a:p>
            <a:pPr algn="r"/>
            <a:r>
              <a:rPr lang="zh-CN" altLang="en-US" sz="1600" dirty="0">
                <a:solidFill>
                  <a:schemeClr val="bg1">
                    <a:lumMod val="50000"/>
                  </a:schemeClr>
                </a:solidFill>
                <a:latin typeface="Times New Roman" panose="02020603050405020304" pitchFamily="18" charset="0"/>
              </a:rPr>
              <a:t>最大值</a:t>
            </a:r>
            <a:endParaRPr lang="zh-CN" altLang="en-US" sz="1600" i="1" dirty="0">
              <a:solidFill>
                <a:schemeClr val="bg1">
                  <a:lumMod val="50000"/>
                </a:schemeClr>
              </a:solidFill>
              <a:latin typeface="Times New Roman" panose="02020603050405020304" pitchFamily="18" charset="0"/>
            </a:endParaRPr>
          </a:p>
        </p:txBody>
      </p:sp>
    </p:spTree>
    <p:extLst>
      <p:ext uri="{BB962C8B-B14F-4D97-AF65-F5344CB8AC3E}">
        <p14:creationId xmlns:p14="http://schemas.microsoft.com/office/powerpoint/2010/main" val="1885286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24</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032E0B6-F393-40D6-A915-19296699DCD9}"/>
                  </a:ext>
                </a:extLst>
              </p:cNvPr>
              <p:cNvSpPr txBox="1"/>
              <p:nvPr/>
            </p:nvSpPr>
            <p:spPr>
              <a:xfrm>
                <a:off x="564617" y="1574790"/>
                <a:ext cx="7967823" cy="158408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Prediction Procedure</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1 </a:t>
                </a:r>
                <a:r>
                  <a:rPr lang="en-US" altLang="zh-CN" sz="2000" dirty="0">
                    <a:solidFill>
                      <a:schemeClr val="tx1"/>
                    </a:solidFill>
                    <a:latin typeface="Times New Roman" panose="02020603050405020304" pitchFamily="18" charset="0"/>
                  </a:rPr>
                  <a:t>Use Monte Carlo methods </a:t>
                </a:r>
                <a:r>
                  <a:rPr lang="en-US" altLang="zh-CN" sz="2000" dirty="0">
                    <a:latin typeface="Times New Roman" panose="02020603050405020304" pitchFamily="18" charset="0"/>
                  </a:rPr>
                  <a:t>to estimate approximate value </a:t>
                </a:r>
                <a14:m>
                  <m:oMath xmlns:m="http://schemas.openxmlformats.org/officeDocument/2006/math">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 </m:t>
                    </m:r>
                  </m:oMath>
                </a14:m>
                <a:r>
                  <a:rPr lang="en-US" altLang="zh-CN" sz="2000" dirty="0">
                    <a:latin typeface="Times New Roman" panose="02020603050405020304" pitchFamily="18" charset="0"/>
                  </a:rPr>
                  <a:t>of </a:t>
                </a: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2032E0B6-F393-40D6-A915-19296699DCD9}"/>
                  </a:ext>
                </a:extLst>
              </p:cNvPr>
              <p:cNvSpPr txBox="1">
                <a:spLocks noRot="1" noChangeAspect="1" noMove="1" noResize="1" noEditPoints="1" noAdjustHandles="1" noChangeArrowheads="1" noChangeShapeType="1" noTextEdit="1"/>
              </p:cNvSpPr>
              <p:nvPr/>
            </p:nvSpPr>
            <p:spPr>
              <a:xfrm>
                <a:off x="564617" y="1574790"/>
                <a:ext cx="7967823" cy="1584088"/>
              </a:xfrm>
              <a:prstGeom prst="rect">
                <a:avLst/>
              </a:prstGeom>
              <a:blipFill>
                <a:blip r:embed="rId3"/>
                <a:stretch>
                  <a:fillRect l="-689" t="-1923"/>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20B81587-25FE-4A5D-AFF6-1C435927B42A}"/>
              </a:ext>
            </a:extLst>
          </p:cNvPr>
          <p:cNvGrpSpPr/>
          <p:nvPr/>
        </p:nvGrpSpPr>
        <p:grpSpPr>
          <a:xfrm>
            <a:off x="755576" y="3316013"/>
            <a:ext cx="7632847" cy="3130294"/>
            <a:chOff x="755576" y="3316013"/>
            <a:chExt cx="7632847" cy="3130294"/>
          </a:xfrm>
        </p:grpSpPr>
        <p:pic>
          <p:nvPicPr>
            <p:cNvPr id="19" name="图片 18">
              <a:extLst>
                <a:ext uri="{FF2B5EF4-FFF2-40B4-BE49-F238E27FC236}">
                  <a16:creationId xmlns:a16="http://schemas.microsoft.com/office/drawing/2014/main" id="{BBB381FA-93DA-460A-A418-1F7053FAAC78}"/>
                </a:ext>
              </a:extLst>
            </p:cNvPr>
            <p:cNvPicPr>
              <a:picLocks noChangeAspect="1"/>
            </p:cNvPicPr>
            <p:nvPr/>
          </p:nvPicPr>
          <p:blipFill rotWithShape="1">
            <a:blip r:embed="rId4"/>
            <a:srcRect l="-255" r="-663" b="2379"/>
            <a:stretch/>
          </p:blipFill>
          <p:spPr>
            <a:xfrm>
              <a:off x="755576" y="3641749"/>
              <a:ext cx="7632847" cy="2804558"/>
            </a:xfrm>
            <a:prstGeom prst="rect">
              <a:avLst/>
            </a:prstGeom>
          </p:spPr>
        </p:pic>
        <p:sp>
          <p:nvSpPr>
            <p:cNvPr id="20" name="矩形 19">
              <a:extLst>
                <a:ext uri="{FF2B5EF4-FFF2-40B4-BE49-F238E27FC236}">
                  <a16:creationId xmlns:a16="http://schemas.microsoft.com/office/drawing/2014/main" id="{920E1B00-CBA0-47E7-8D7E-D31AE1E56835}"/>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1" name="矩形 20">
              <a:extLst>
                <a:ext uri="{FF2B5EF4-FFF2-40B4-BE49-F238E27FC236}">
                  <a16:creationId xmlns:a16="http://schemas.microsoft.com/office/drawing/2014/main" id="{525264E0-73BB-4847-B677-D8B5DE3C66AB}"/>
                </a:ext>
              </a:extLst>
            </p:cNvPr>
            <p:cNvSpPr/>
            <p:nvPr/>
          </p:nvSpPr>
          <p:spPr>
            <a:xfrm>
              <a:off x="1907704" y="6129054"/>
              <a:ext cx="800472"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5ABE1CDE-9875-4477-AA0A-7161278A0A76}"/>
                </a:ext>
              </a:extLst>
            </p:cNvPr>
            <p:cNvSpPr/>
            <p:nvPr/>
          </p:nvSpPr>
          <p:spPr>
            <a:xfrm>
              <a:off x="3796927" y="6113224"/>
              <a:ext cx="1448546"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3" name="矩形 22">
              <a:extLst>
                <a:ext uri="{FF2B5EF4-FFF2-40B4-BE49-F238E27FC236}">
                  <a16:creationId xmlns:a16="http://schemas.microsoft.com/office/drawing/2014/main" id="{5A127415-16EF-4DBC-9BDC-217CDCF8F152}"/>
                </a:ext>
              </a:extLst>
            </p:cNvPr>
            <p:cNvSpPr/>
            <p:nvPr/>
          </p:nvSpPr>
          <p:spPr>
            <a:xfrm>
              <a:off x="5825414" y="3316013"/>
              <a:ext cx="2491002" cy="716468"/>
            </a:xfrm>
            <a:prstGeom prst="rect">
              <a:avLst/>
            </a:prstGeom>
            <a:solidFill>
              <a:srgbClr val="FCFDFE"/>
            </a:solidFill>
            <a:ln>
              <a:noFill/>
            </a:ln>
          </p:spPr>
          <p:txBody>
            <a:bodyPr wrap="square" rtlCol="0" anchor="ctr">
              <a:spAutoFit/>
            </a:bodyPr>
            <a:lstStyle/>
            <a:p>
              <a:pPr algn="l"/>
              <a:endParaRPr lang="en-US" altLang="zh-CN" sz="2000" dirty="0">
                <a:latin typeface="Times New Roman" panose="02020603050405020304" pitchFamily="18" charset="0"/>
                <a:ea typeface="宋体" panose="02010600030101010101" pitchFamily="2" charset="-122"/>
              </a:endParaRPr>
            </a:p>
            <a:p>
              <a:pPr algn="l"/>
              <a:endParaRPr lang="zh-CN" altLang="en-US" sz="2000" dirty="0">
                <a:latin typeface="Times New Roman" panose="02020603050405020304" pitchFamily="18"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24" name="对话气泡: 圆角矩形 23">
                <a:extLst>
                  <a:ext uri="{FF2B5EF4-FFF2-40B4-BE49-F238E27FC236}">
                    <a16:creationId xmlns:a16="http://schemas.microsoft.com/office/drawing/2014/main" id="{ECB7FEBF-B1D5-4A92-A93C-DED45B5F39C0}"/>
                  </a:ext>
                </a:extLst>
              </p:cNvPr>
              <p:cNvSpPr/>
              <p:nvPr/>
            </p:nvSpPr>
            <p:spPr>
              <a:xfrm>
                <a:off x="7370972" y="5726355"/>
                <a:ext cx="1161468" cy="612296"/>
              </a:xfrm>
              <a:prstGeom prst="wedgeRoundRectCallout">
                <a:avLst>
                  <a:gd name="adj1" fmla="val -95096"/>
                  <a:gd name="adj2" fmla="val 27650"/>
                  <a:gd name="adj3" fmla="val 16667"/>
                </a:avLst>
              </a:prstGeom>
              <a:solidFill>
                <a:srgbClr val="FFC000"/>
              </a:solidFill>
              <a:ln>
                <a:noFill/>
              </a:ln>
            </p:spPr>
            <p:txBody>
              <a:bodyPr wrap="square" rtlCol="0" anchor="ctr">
                <a:spAutoFit/>
              </a:bodyPr>
              <a:lstStyle/>
              <a:p>
                <a:r>
                  <a:rPr lang="en-US" altLang="zh-CN" sz="1200" dirty="0">
                    <a:latin typeface="Times New Roman" panose="02020603050405020304" pitchFamily="18" charset="0"/>
                  </a:rPr>
                  <a:t>Estimation of </a:t>
                </a:r>
                <a14:m>
                  <m:oMath xmlns:m="http://schemas.openxmlformats.org/officeDocument/2006/math">
                    <m:r>
                      <a:rPr lang="zh-CN" altLang="en-US" sz="1200" i="1">
                        <a:latin typeface="Cambria Math" panose="02040503050406030204" pitchFamily="18" charset="0"/>
                      </a:rPr>
                      <m:t>𝔼</m:t>
                    </m:r>
                    <m:d>
                      <m:dPr>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𝑄</m:t>
                            </m:r>
                          </m:sub>
                        </m:sSub>
                        <m:d>
                          <m:dPr>
                            <m:ctrlPr>
                              <a:rPr lang="en-US" altLang="zh-CN" sz="1200" i="1">
                                <a:latin typeface="Cambria Math" panose="02040503050406030204" pitchFamily="18" charset="0"/>
                              </a:rPr>
                            </m:ctrlPr>
                          </m:dPr>
                          <m:e>
                            <m:r>
                              <a:rPr lang="en-US" altLang="zh-CN" sz="1200" i="1">
                                <a:latin typeface="Cambria Math" panose="02040503050406030204" pitchFamily="18" charset="0"/>
                              </a:rPr>
                              <m:t>𝑥</m:t>
                            </m:r>
                          </m:e>
                        </m:d>
                      </m:e>
                    </m:d>
                  </m:oMath>
                </a14:m>
                <a:endParaRPr lang="en-US" altLang="zh-CN" sz="1200" dirty="0">
                  <a:latin typeface="Times New Roman" panose="02020603050405020304" pitchFamily="18" charset="0"/>
                </a:endParaRPr>
              </a:p>
            </p:txBody>
          </p:sp>
        </mc:Choice>
        <mc:Fallback xmlns="">
          <p:sp>
            <p:nvSpPr>
              <p:cNvPr id="24" name="对话气泡: 圆角矩形 23">
                <a:extLst>
                  <a:ext uri="{FF2B5EF4-FFF2-40B4-BE49-F238E27FC236}">
                    <a16:creationId xmlns:a16="http://schemas.microsoft.com/office/drawing/2014/main" id="{ECB7FEBF-B1D5-4A92-A93C-DED45B5F39C0}"/>
                  </a:ext>
                </a:extLst>
              </p:cNvPr>
              <p:cNvSpPr>
                <a:spLocks noRot="1" noChangeAspect="1" noMove="1" noResize="1" noEditPoints="1" noAdjustHandles="1" noChangeArrowheads="1" noChangeShapeType="1" noTextEdit="1"/>
              </p:cNvSpPr>
              <p:nvPr/>
            </p:nvSpPr>
            <p:spPr>
              <a:xfrm>
                <a:off x="7370972" y="5726355"/>
                <a:ext cx="1161468" cy="612296"/>
              </a:xfrm>
              <a:prstGeom prst="wedgeRoundRectCallout">
                <a:avLst>
                  <a:gd name="adj1" fmla="val -95096"/>
                  <a:gd name="adj2" fmla="val 27650"/>
                  <a:gd name="adj3" fmla="val 16667"/>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对话气泡: 圆角矩形 24">
                <a:extLst>
                  <a:ext uri="{FF2B5EF4-FFF2-40B4-BE49-F238E27FC236}">
                    <a16:creationId xmlns:a16="http://schemas.microsoft.com/office/drawing/2014/main" id="{A1197B44-7CFA-4C47-B0B3-6600F80F5C88}"/>
                  </a:ext>
                </a:extLst>
              </p:cNvPr>
              <p:cNvSpPr/>
              <p:nvPr/>
            </p:nvSpPr>
            <p:spPr>
              <a:xfrm>
                <a:off x="5372331" y="2492896"/>
                <a:ext cx="3384376" cy="3997474"/>
              </a:xfrm>
              <a:prstGeom prst="wedgeRoundRectCallout">
                <a:avLst>
                  <a:gd name="adj1" fmla="val 10990"/>
                  <a:gd name="adj2" fmla="val -54804"/>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400" indent="-284400">
                  <a:spcAft>
                    <a:spcPts val="300"/>
                  </a:spcAft>
                  <a:buFont typeface="Wingdings" panose="05000000000000000000" pitchFamily="2" charset="2"/>
                  <a:buChar char="ü"/>
                </a:pPr>
                <a:r>
                  <a:rPr lang="en-US" altLang="zh-CN" sz="1400" dirty="0">
                    <a:solidFill>
                      <a:schemeClr val="tx1"/>
                    </a:solidFill>
                    <a:latin typeface="Times New Roman" panose="02020603050405020304" pitchFamily="18" charset="0"/>
                    <a:ea typeface="宋体" panose="02010600030101010101" pitchFamily="2" charset="-122"/>
                  </a:rPr>
                  <a:t>Compute a interval </a:t>
                </a:r>
                <a14:m>
                  <m:oMath xmlns:m="http://schemas.openxmlformats.org/officeDocument/2006/math">
                    <m:r>
                      <a:rPr lang="en-US" altLang="zh-CN" sz="1200" b="0" i="1" smtClean="0">
                        <a:solidFill>
                          <a:schemeClr val="tx1"/>
                        </a:solidFill>
                        <a:latin typeface="Cambria Math" panose="02040503050406030204" pitchFamily="18" charset="0"/>
                        <a:ea typeface="宋体" panose="02010600030101010101" pitchFamily="2" charset="-122"/>
                      </a:rPr>
                      <m:t>[</m:t>
                    </m:r>
                    <m:sSup>
                      <m:sSupPr>
                        <m:ctrlPr>
                          <a:rPr lang="en-US" altLang="zh-CN" sz="1200" i="1">
                            <a:solidFill>
                              <a:schemeClr val="tx1"/>
                            </a:solidFill>
                            <a:latin typeface="Cambria Math" panose="02040503050406030204" pitchFamily="18" charset="0"/>
                          </a:rPr>
                        </m:ctrlPr>
                      </m:sSupPr>
                      <m:e>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e>
                      <m:sup>
                        <m:r>
                          <a:rPr lang="en-US" altLang="zh-CN" sz="1200" i="1">
                            <a:solidFill>
                              <a:schemeClr val="tx1"/>
                            </a:solidFill>
                            <a:latin typeface="Cambria Math" panose="02040503050406030204" pitchFamily="18" charset="0"/>
                          </a:rPr>
                          <m:t>𝑙𝑏</m:t>
                        </m:r>
                      </m:sup>
                    </m:sSup>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b="0" i="1" smtClean="0">
                        <a:solidFill>
                          <a:schemeClr val="tx1"/>
                        </a:solidFill>
                        <a:latin typeface="Cambria Math" panose="02040503050406030204" pitchFamily="18" charset="0"/>
                      </a:rPr>
                      <m:t>,</m:t>
                    </m:r>
                    <m:sSup>
                      <m:sSupPr>
                        <m:ctrlPr>
                          <a:rPr lang="en-US" altLang="zh-CN" sz="1200" i="1">
                            <a:solidFill>
                              <a:schemeClr val="tx1"/>
                            </a:solidFill>
                            <a:latin typeface="Cambria Math" panose="02040503050406030204" pitchFamily="18" charset="0"/>
                          </a:rPr>
                        </m:ctrlPr>
                      </m:sSupPr>
                      <m:e>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e>
                      <m:sup>
                        <m:r>
                          <a:rPr lang="en-US" altLang="zh-CN" sz="1200" i="1">
                            <a:solidFill>
                              <a:schemeClr val="tx1"/>
                            </a:solidFill>
                            <a:latin typeface="Cambria Math" panose="02040503050406030204" pitchFamily="18" charset="0"/>
                          </a:rPr>
                          <m:t>𝑢𝑏</m:t>
                        </m:r>
                      </m:sup>
                    </m:sSup>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b="0" i="1" smtClean="0">
                        <a:solidFill>
                          <a:schemeClr val="tx1"/>
                        </a:solidFill>
                        <a:latin typeface="Cambria Math" panose="02040503050406030204" pitchFamily="18" charset="0"/>
                        <a:ea typeface="宋体" panose="02010600030101010101" pitchFamily="2" charset="-122"/>
                      </a:rPr>
                      <m:t>]</m:t>
                    </m:r>
                  </m:oMath>
                </a14:m>
                <a:r>
                  <a:rPr lang="en-US" altLang="zh-CN" sz="1200" dirty="0">
                    <a:solidFill>
                      <a:schemeClr val="tx1"/>
                    </a:solidFill>
                    <a:latin typeface="Times New Roman" panose="02020603050405020304" pitchFamily="18" charset="0"/>
                    <a:ea typeface="宋体" panose="02010600030101010101" pitchFamily="2" charset="-122"/>
                  </a:rPr>
                  <a:t> </a:t>
                </a:r>
                <a:r>
                  <a:rPr lang="en-US" altLang="zh-CN" sz="1400" dirty="0">
                    <a:solidFill>
                      <a:schemeClr val="tx1"/>
                    </a:solidFill>
                    <a:latin typeface="Times New Roman" panose="02020603050405020304" pitchFamily="18" charset="0"/>
                    <a:ea typeface="宋体" panose="02010600030101010101" pitchFamily="2" charset="-122"/>
                  </a:rPr>
                  <a:t>for </a:t>
                </a:r>
                <a14:m>
                  <m:oMath xmlns:m="http://schemas.openxmlformats.org/officeDocument/2006/math">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oMath>
                </a14:m>
                <a:r>
                  <a:rPr lang="en-US" altLang="zh-CN" sz="1400" dirty="0">
                    <a:solidFill>
                      <a:schemeClr val="tx1"/>
                    </a:solidFill>
                    <a:latin typeface="Times New Roman" panose="02020603050405020304" pitchFamily="18" charset="0"/>
                  </a:rPr>
                  <a:t> holds with probability </a:t>
                </a:r>
                <a14:m>
                  <m:oMath xmlns:m="http://schemas.openxmlformats.org/officeDocument/2006/math">
                    <m:r>
                      <a:rPr lang="en-US" altLang="zh-CN" sz="1400" b="0" i="1" smtClean="0">
                        <a:solidFill>
                          <a:schemeClr val="tx1"/>
                        </a:solidFill>
                        <a:latin typeface="Cambria Math" panose="02040503050406030204" pitchFamily="18" charset="0"/>
                      </a:rPr>
                      <m:t>𝜂</m:t>
                    </m:r>
                  </m:oMath>
                </a14:m>
                <a:r>
                  <a:rPr lang="en-US" altLang="zh-CN" sz="1400" dirty="0">
                    <a:solidFill>
                      <a:schemeClr val="tx1"/>
                    </a:solidFill>
                    <a:latin typeface="Times New Roman" panose="02020603050405020304" pitchFamily="18" charset="0"/>
                  </a:rPr>
                  <a:t>.</a:t>
                </a:r>
                <a:endParaRPr lang="en-US" altLang="zh-CN" sz="1400" dirty="0">
                  <a:solidFill>
                    <a:schemeClr val="tx1"/>
                  </a:solidFill>
                  <a:latin typeface="Times New Roman" panose="02020603050405020304" pitchFamily="18" charset="0"/>
                  <a:ea typeface="宋体" panose="02010600030101010101" pitchFamily="2" charset="-122"/>
                </a:endParaRPr>
              </a:p>
              <a:p>
                <a:pPr marL="285750" indent="-285750">
                  <a:spcAft>
                    <a:spcPts val="300"/>
                  </a:spcAft>
                  <a:buFont typeface="Arial" panose="020B0604020202020204" pitchFamily="34" charset="0"/>
                  <a:buChar char="•"/>
                </a:pPr>
                <a:r>
                  <a:rPr lang="en-US" altLang="zh-CN" sz="1400" dirty="0">
                    <a:solidFill>
                      <a:schemeClr val="tx1"/>
                    </a:solidFill>
                    <a:latin typeface="Times New Roman" panose="02020603050405020304" pitchFamily="18" charset="0"/>
                    <a:ea typeface="宋体" panose="02010600030101010101" pitchFamily="2" charset="-122"/>
                  </a:rPr>
                  <a:t>Use </a:t>
                </a:r>
                <a:r>
                  <a:rPr lang="en-US" altLang="zh-CN" sz="1400" dirty="0" err="1">
                    <a:solidFill>
                      <a:schemeClr val="tx1"/>
                    </a:solidFill>
                    <a:latin typeface="Times New Roman" panose="02020603050405020304" pitchFamily="18" charset="0"/>
                    <a:ea typeface="宋体" panose="02010600030101010101" pitchFamily="2" charset="-122"/>
                  </a:rPr>
                  <a:t>Hoeffding’s</a:t>
                </a:r>
                <a:r>
                  <a:rPr lang="en-US" altLang="zh-CN" sz="1400" dirty="0">
                    <a:solidFill>
                      <a:schemeClr val="tx1"/>
                    </a:solidFill>
                    <a:latin typeface="Times New Roman" panose="02020603050405020304" pitchFamily="18" charset="0"/>
                    <a:ea typeface="宋体" panose="02010600030101010101" pitchFamily="2" charset="-122"/>
                  </a:rPr>
                  <a:t> inequality (</a:t>
                </a:r>
                <a:r>
                  <a:rPr lang="zh-CN" altLang="en-US" sz="1400" dirty="0">
                    <a:solidFill>
                      <a:schemeClr val="tx1"/>
                    </a:solidFill>
                    <a:latin typeface="Times New Roman" panose="02020603050405020304" pitchFamily="18" charset="0"/>
                    <a:ea typeface="宋体" panose="02010600030101010101" pitchFamily="2" charset="-122"/>
                  </a:rPr>
                  <a:t>霍夫丁不等式</a:t>
                </a:r>
                <a:r>
                  <a:rPr lang="en-US" altLang="zh-CN" sz="1400" dirty="0">
                    <a:solidFill>
                      <a:schemeClr val="tx1"/>
                    </a:solidFill>
                    <a:latin typeface="Times New Roman" panose="02020603050405020304" pitchFamily="18" charset="0"/>
                    <a:ea typeface="宋体" panose="02010600030101010101" pitchFamily="2" charset="-122"/>
                  </a:rPr>
                  <a:t>) to bound error in </a:t>
                </a:r>
                <a14:m>
                  <m:oMath xmlns:m="http://schemas.openxmlformats.org/officeDocument/2006/math">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oMath>
                </a14:m>
                <a:r>
                  <a:rPr lang="en-US" altLang="zh-CN" sz="1400" dirty="0">
                    <a:solidFill>
                      <a:schemeClr val="tx1"/>
                    </a:solidFill>
                    <a:latin typeface="Times New Roman" panose="02020603050405020304" pitchFamily="18" charset="0"/>
                    <a:ea typeface="宋体" panose="02010600030101010101" pitchFamily="2" charset="-122"/>
                  </a:rPr>
                  <a:t>.</a:t>
                </a:r>
              </a:p>
              <a:p>
                <a:pPr>
                  <a:spcAft>
                    <a:spcPts val="300"/>
                  </a:spcAft>
                </a:pPr>
                <a14:m>
                  <m:oMath xmlns:m="http://schemas.openxmlformats.org/officeDocument/2006/math">
                    <m:acc>
                      <m:accPr>
                        <m:chr m:val="̂"/>
                        <m:ctrlPr>
                          <a:rPr lang="en-US" altLang="zh-CN" sz="1200" i="1" smtClean="0">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i="1">
                        <a:solidFill>
                          <a:schemeClr val="tx1"/>
                        </a:solidFill>
                        <a:latin typeface="Cambria Math" panose="02040503050406030204" pitchFamily="18" charset="0"/>
                      </a:rPr>
                      <m:t>−</m:t>
                    </m:r>
                    <m:rad>
                      <m:radPr>
                        <m:degHide m:val="on"/>
                        <m:ctrlPr>
                          <a:rPr lang="en-US" altLang="zh-CN" sz="1200" i="1">
                            <a:solidFill>
                              <a:schemeClr val="tx1"/>
                            </a:solidFill>
                            <a:latin typeface="Cambria Math" panose="02040503050406030204" pitchFamily="18" charset="0"/>
                          </a:rPr>
                        </m:ctrlPr>
                      </m:radPr>
                      <m:deg/>
                      <m:e>
                        <m:f>
                          <m:fPr>
                            <m:ctrlPr>
                              <a:rPr lang="en-US" altLang="zh-CN" sz="1200" i="1">
                                <a:solidFill>
                                  <a:schemeClr val="tx1"/>
                                </a:solidFill>
                                <a:latin typeface="Cambria Math" panose="02040503050406030204" pitchFamily="18" charset="0"/>
                              </a:rPr>
                            </m:ctrlPr>
                          </m:fPr>
                          <m:num>
                            <m:r>
                              <a:rPr lang="en-US" altLang="zh-CN" sz="1200" i="1">
                                <a:solidFill>
                                  <a:schemeClr val="tx1"/>
                                </a:solidFill>
                                <a:latin typeface="Cambria Math" panose="02040503050406030204" pitchFamily="18" charset="0"/>
                              </a:rPr>
                              <m:t>1</m:t>
                            </m:r>
                          </m:num>
                          <m:den>
                            <m:r>
                              <a:rPr lang="en-US" altLang="zh-CN" sz="1200" i="1">
                                <a:solidFill>
                                  <a:schemeClr val="tx1"/>
                                </a:solidFill>
                                <a:latin typeface="Cambria Math" panose="02040503050406030204" pitchFamily="18" charset="0"/>
                              </a:rPr>
                              <m:t>2</m:t>
                            </m:r>
                            <m:r>
                              <a:rPr lang="en-US" altLang="zh-CN" sz="1200" i="1">
                                <a:solidFill>
                                  <a:schemeClr val="tx1"/>
                                </a:solidFill>
                                <a:latin typeface="Cambria Math" panose="02040503050406030204" pitchFamily="18" charset="0"/>
                              </a:rPr>
                              <m:t>𝑛</m:t>
                            </m:r>
                          </m:den>
                        </m:f>
                        <m:func>
                          <m:funcPr>
                            <m:ctrlPr>
                              <a:rPr lang="en-US" altLang="zh-CN" sz="1200" i="1">
                                <a:solidFill>
                                  <a:schemeClr val="tx1"/>
                                </a:solidFill>
                                <a:latin typeface="Cambria Math" panose="02040503050406030204" pitchFamily="18" charset="0"/>
                              </a:rPr>
                            </m:ctrlPr>
                          </m:funcPr>
                          <m:fName>
                            <m:r>
                              <m:rPr>
                                <m:sty m:val="p"/>
                              </m:rPr>
                              <a:rPr lang="en-US" altLang="zh-CN" sz="1200">
                                <a:solidFill>
                                  <a:schemeClr val="tx1"/>
                                </a:solidFill>
                                <a:latin typeface="Cambria Math" panose="02040503050406030204" pitchFamily="18" charset="0"/>
                              </a:rPr>
                              <m:t>ln</m:t>
                            </m:r>
                          </m:fName>
                          <m:e>
                            <m:d>
                              <m:dPr>
                                <m:ctrlPr>
                                  <a:rPr lang="en-US" altLang="zh-CN" sz="1200" i="1">
                                    <a:solidFill>
                                      <a:schemeClr val="tx1"/>
                                    </a:solidFill>
                                    <a:latin typeface="Cambria Math" panose="02040503050406030204" pitchFamily="18" charset="0"/>
                                  </a:rPr>
                                </m:ctrlPr>
                              </m:dPr>
                              <m:e>
                                <m:f>
                                  <m:fPr>
                                    <m:ctrlPr>
                                      <a:rPr lang="en-US" altLang="zh-CN" sz="1200" i="1">
                                        <a:solidFill>
                                          <a:schemeClr val="tx1"/>
                                        </a:solidFill>
                                        <a:latin typeface="Cambria Math" panose="02040503050406030204" pitchFamily="18" charset="0"/>
                                      </a:rPr>
                                    </m:ctrlPr>
                                  </m:fPr>
                                  <m:num>
                                    <m:r>
                                      <a:rPr lang="en-US" altLang="zh-CN" sz="1200" i="1">
                                        <a:solidFill>
                                          <a:schemeClr val="tx1"/>
                                        </a:solidFill>
                                        <a:latin typeface="Cambria Math" panose="02040503050406030204" pitchFamily="18" charset="0"/>
                                      </a:rPr>
                                      <m:t>2</m:t>
                                    </m:r>
                                    <m:r>
                                      <a:rPr lang="en-US" altLang="zh-CN" sz="1200" i="1">
                                        <a:solidFill>
                                          <a:schemeClr val="tx1"/>
                                        </a:solidFill>
                                        <a:latin typeface="Cambria Math" panose="02040503050406030204" pitchFamily="18" charset="0"/>
                                      </a:rPr>
                                      <m:t>𝑘</m:t>
                                    </m:r>
                                  </m:num>
                                  <m:den>
                                    <m:r>
                                      <a:rPr lang="en-US" altLang="zh-CN" sz="1200" i="1">
                                        <a:solidFill>
                                          <a:schemeClr val="tx1"/>
                                        </a:solidFill>
                                        <a:latin typeface="Cambria Math" panose="02040503050406030204" pitchFamily="18" charset="0"/>
                                      </a:rPr>
                                      <m:t>1−</m:t>
                                    </m:r>
                                    <m:r>
                                      <a:rPr lang="en-US" altLang="zh-CN" sz="1200" i="1">
                                        <a:solidFill>
                                          <a:schemeClr val="tx1"/>
                                        </a:solidFill>
                                        <a:latin typeface="Cambria Math" panose="02040503050406030204" pitchFamily="18" charset="0"/>
                                      </a:rPr>
                                      <m:t>𝑛</m:t>
                                    </m:r>
                                  </m:den>
                                </m:f>
                              </m:e>
                            </m:d>
                          </m:e>
                        </m:func>
                      </m:e>
                    </m:rad>
                  </m:oMath>
                </a14:m>
                <a:r>
                  <a:rPr lang="en-US" altLang="zh-CN" sz="1200" dirty="0">
                    <a:solidFill>
                      <a:schemeClr val="tx1"/>
                    </a:solidFill>
                  </a:rPr>
                  <a:t> </a:t>
                </a:r>
                <a14:m>
                  <m:oMath xmlns:m="http://schemas.openxmlformats.org/officeDocument/2006/math">
                    <m:r>
                      <a:rPr lang="en-US" altLang="zh-CN" sz="1200" i="1">
                        <a:solidFill>
                          <a:schemeClr val="tx1"/>
                        </a:solidFill>
                        <a:latin typeface="Cambria Math" panose="02040503050406030204" pitchFamily="18" charset="0"/>
                      </a:rPr>
                      <m:t>≤</m:t>
                    </m:r>
                    <m:r>
                      <a:rPr lang="zh-CN" altLang="en-US" sz="1200" i="1">
                        <a:solidFill>
                          <a:schemeClr val="tx1"/>
                        </a:solidFill>
                        <a:latin typeface="Cambria Math" panose="02040503050406030204" pitchFamily="18" charset="0"/>
                      </a:rPr>
                      <m:t>𝔼</m:t>
                    </m:r>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i="1">
                        <a:solidFill>
                          <a:schemeClr val="tx1"/>
                        </a:solidFill>
                        <a:latin typeface="Cambria Math" panose="02040503050406030204" pitchFamily="18" charset="0"/>
                      </a:rPr>
                      <m:t>≤</m:t>
                    </m:r>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i="1">
                        <a:solidFill>
                          <a:schemeClr val="tx1"/>
                        </a:solidFill>
                        <a:latin typeface="Cambria Math" panose="02040503050406030204" pitchFamily="18" charset="0"/>
                      </a:rPr>
                      <m:t>+</m:t>
                    </m:r>
                    <m:rad>
                      <m:radPr>
                        <m:degHide m:val="on"/>
                        <m:ctrlPr>
                          <a:rPr lang="en-US" altLang="zh-CN" sz="1200" i="1">
                            <a:solidFill>
                              <a:schemeClr val="tx1"/>
                            </a:solidFill>
                            <a:latin typeface="Cambria Math" panose="02040503050406030204" pitchFamily="18" charset="0"/>
                          </a:rPr>
                        </m:ctrlPr>
                      </m:radPr>
                      <m:deg/>
                      <m:e>
                        <m:f>
                          <m:fPr>
                            <m:ctrlPr>
                              <a:rPr lang="en-US" altLang="zh-CN" sz="1200" i="1">
                                <a:solidFill>
                                  <a:schemeClr val="tx1"/>
                                </a:solidFill>
                                <a:latin typeface="Cambria Math" panose="02040503050406030204" pitchFamily="18" charset="0"/>
                              </a:rPr>
                            </m:ctrlPr>
                          </m:fPr>
                          <m:num>
                            <m:r>
                              <a:rPr lang="en-US" altLang="zh-CN" sz="1200" i="1">
                                <a:solidFill>
                                  <a:schemeClr val="tx1"/>
                                </a:solidFill>
                                <a:latin typeface="Cambria Math" panose="02040503050406030204" pitchFamily="18" charset="0"/>
                              </a:rPr>
                              <m:t>1</m:t>
                            </m:r>
                          </m:num>
                          <m:den>
                            <m:r>
                              <a:rPr lang="en-US" altLang="zh-CN" sz="1200" i="1">
                                <a:solidFill>
                                  <a:schemeClr val="tx1"/>
                                </a:solidFill>
                                <a:latin typeface="Cambria Math" panose="02040503050406030204" pitchFamily="18" charset="0"/>
                              </a:rPr>
                              <m:t>2</m:t>
                            </m:r>
                            <m:r>
                              <a:rPr lang="en-US" altLang="zh-CN" sz="1200" i="1">
                                <a:solidFill>
                                  <a:schemeClr val="tx1"/>
                                </a:solidFill>
                                <a:latin typeface="Cambria Math" panose="02040503050406030204" pitchFamily="18" charset="0"/>
                              </a:rPr>
                              <m:t>𝑛</m:t>
                            </m:r>
                          </m:den>
                        </m:f>
                        <m:func>
                          <m:funcPr>
                            <m:ctrlPr>
                              <a:rPr lang="en-US" altLang="zh-CN" sz="1200" i="1">
                                <a:solidFill>
                                  <a:schemeClr val="tx1"/>
                                </a:solidFill>
                                <a:latin typeface="Cambria Math" panose="02040503050406030204" pitchFamily="18" charset="0"/>
                              </a:rPr>
                            </m:ctrlPr>
                          </m:funcPr>
                          <m:fName>
                            <m:r>
                              <m:rPr>
                                <m:sty m:val="p"/>
                              </m:rPr>
                              <a:rPr lang="en-US" altLang="zh-CN" sz="1200">
                                <a:solidFill>
                                  <a:schemeClr val="tx1"/>
                                </a:solidFill>
                                <a:latin typeface="Cambria Math" panose="02040503050406030204" pitchFamily="18" charset="0"/>
                              </a:rPr>
                              <m:t>ln</m:t>
                            </m:r>
                          </m:fName>
                          <m:e>
                            <m:d>
                              <m:dPr>
                                <m:ctrlPr>
                                  <a:rPr lang="en-US" altLang="zh-CN" sz="1200" i="1">
                                    <a:solidFill>
                                      <a:schemeClr val="tx1"/>
                                    </a:solidFill>
                                    <a:latin typeface="Cambria Math" panose="02040503050406030204" pitchFamily="18" charset="0"/>
                                  </a:rPr>
                                </m:ctrlPr>
                              </m:dPr>
                              <m:e>
                                <m:f>
                                  <m:fPr>
                                    <m:ctrlPr>
                                      <a:rPr lang="en-US" altLang="zh-CN" sz="1200" i="1">
                                        <a:solidFill>
                                          <a:schemeClr val="tx1"/>
                                        </a:solidFill>
                                        <a:latin typeface="Cambria Math" panose="02040503050406030204" pitchFamily="18" charset="0"/>
                                      </a:rPr>
                                    </m:ctrlPr>
                                  </m:fPr>
                                  <m:num>
                                    <m:r>
                                      <a:rPr lang="en-US" altLang="zh-CN" sz="1200" i="1">
                                        <a:solidFill>
                                          <a:schemeClr val="tx1"/>
                                        </a:solidFill>
                                        <a:latin typeface="Cambria Math" panose="02040503050406030204" pitchFamily="18" charset="0"/>
                                      </a:rPr>
                                      <m:t>2</m:t>
                                    </m:r>
                                    <m:r>
                                      <a:rPr lang="en-US" altLang="zh-CN" sz="1200" i="1">
                                        <a:solidFill>
                                          <a:schemeClr val="tx1"/>
                                        </a:solidFill>
                                        <a:latin typeface="Cambria Math" panose="02040503050406030204" pitchFamily="18" charset="0"/>
                                      </a:rPr>
                                      <m:t>𝑘</m:t>
                                    </m:r>
                                  </m:num>
                                  <m:den>
                                    <m:r>
                                      <a:rPr lang="en-US" altLang="zh-CN" sz="1200" i="1">
                                        <a:solidFill>
                                          <a:schemeClr val="tx1"/>
                                        </a:solidFill>
                                        <a:latin typeface="Cambria Math" panose="02040503050406030204" pitchFamily="18" charset="0"/>
                                      </a:rPr>
                                      <m:t>1−</m:t>
                                    </m:r>
                                    <m:r>
                                      <a:rPr lang="en-US" altLang="zh-CN" sz="1200" i="1">
                                        <a:solidFill>
                                          <a:schemeClr val="tx1"/>
                                        </a:solidFill>
                                        <a:latin typeface="Cambria Math" panose="02040503050406030204" pitchFamily="18" charset="0"/>
                                      </a:rPr>
                                      <m:t>𝑛</m:t>
                                    </m:r>
                                  </m:den>
                                </m:f>
                              </m:e>
                            </m:d>
                          </m:e>
                        </m:func>
                      </m:e>
                    </m:rad>
                  </m:oMath>
                </a14:m>
                <a:endParaRPr lang="en-US" altLang="zh-CN" sz="1200" dirty="0">
                  <a:solidFill>
                    <a:schemeClr val="tx1"/>
                  </a:solidFill>
                  <a:latin typeface="Times New Roman" panose="02020603050405020304" pitchFamily="18" charset="0"/>
                </a:endParaRPr>
              </a:p>
              <a:p>
                <a:pPr>
                  <a:spcAft>
                    <a:spcPts val="300"/>
                  </a:spcAft>
                </a:pPr>
                <a:r>
                  <a:rPr lang="en-US" altLang="zh-CN" sz="1200" dirty="0">
                    <a:solidFill>
                      <a:schemeClr val="tx1"/>
                    </a:solidFill>
                  </a:rPr>
                  <a:t> </a:t>
                </a:r>
                <a14:m>
                  <m:oMath xmlns:m="http://schemas.openxmlformats.org/officeDocument/2006/math">
                    <m:sSup>
                      <m:sSupPr>
                        <m:ctrlPr>
                          <a:rPr lang="en-US" altLang="zh-CN" sz="1200" i="1">
                            <a:solidFill>
                              <a:schemeClr val="tx1"/>
                            </a:solidFill>
                            <a:latin typeface="Cambria Math" panose="02040503050406030204" pitchFamily="18" charset="0"/>
                          </a:rPr>
                        </m:ctrlPr>
                      </m:sSupPr>
                      <m:e>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e>
                      <m:sup>
                        <m:r>
                          <a:rPr lang="en-US" altLang="zh-CN" sz="1200" i="1">
                            <a:solidFill>
                              <a:schemeClr val="tx1"/>
                            </a:solidFill>
                            <a:latin typeface="Cambria Math" panose="02040503050406030204" pitchFamily="18" charset="0"/>
                          </a:rPr>
                          <m:t>𝑙𝑏</m:t>
                        </m:r>
                      </m:sup>
                    </m:sSup>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i="1">
                        <a:solidFill>
                          <a:schemeClr val="tx1"/>
                        </a:solidFill>
                        <a:latin typeface="Cambria Math" panose="02040503050406030204" pitchFamily="18" charset="0"/>
                      </a:rPr>
                      <m:t>≜</m:t>
                    </m:r>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i="1">
                        <a:solidFill>
                          <a:schemeClr val="tx1"/>
                        </a:solidFill>
                        <a:latin typeface="Cambria Math" panose="02040503050406030204" pitchFamily="18" charset="0"/>
                      </a:rPr>
                      <m:t>−</m:t>
                    </m:r>
                    <m:rad>
                      <m:radPr>
                        <m:degHide m:val="on"/>
                        <m:ctrlPr>
                          <a:rPr lang="en-US" altLang="zh-CN" sz="1200" i="1">
                            <a:solidFill>
                              <a:schemeClr val="tx1"/>
                            </a:solidFill>
                            <a:latin typeface="Cambria Math" panose="02040503050406030204" pitchFamily="18" charset="0"/>
                          </a:rPr>
                        </m:ctrlPr>
                      </m:radPr>
                      <m:deg/>
                      <m:e>
                        <m:f>
                          <m:fPr>
                            <m:ctrlPr>
                              <a:rPr lang="en-US" altLang="zh-CN" sz="1200" i="1">
                                <a:solidFill>
                                  <a:schemeClr val="tx1"/>
                                </a:solidFill>
                                <a:latin typeface="Cambria Math" panose="02040503050406030204" pitchFamily="18" charset="0"/>
                              </a:rPr>
                            </m:ctrlPr>
                          </m:fPr>
                          <m:num>
                            <m:r>
                              <a:rPr lang="en-US" altLang="zh-CN" sz="1200" i="1">
                                <a:solidFill>
                                  <a:schemeClr val="tx1"/>
                                </a:solidFill>
                                <a:latin typeface="Cambria Math" panose="02040503050406030204" pitchFamily="18" charset="0"/>
                              </a:rPr>
                              <m:t>1</m:t>
                            </m:r>
                          </m:num>
                          <m:den>
                            <m:r>
                              <a:rPr lang="en-US" altLang="zh-CN" sz="1200" i="1">
                                <a:solidFill>
                                  <a:schemeClr val="tx1"/>
                                </a:solidFill>
                                <a:latin typeface="Cambria Math" panose="02040503050406030204" pitchFamily="18" charset="0"/>
                              </a:rPr>
                              <m:t>2</m:t>
                            </m:r>
                            <m:r>
                              <a:rPr lang="en-US" altLang="zh-CN" sz="1200" i="1">
                                <a:solidFill>
                                  <a:schemeClr val="tx1"/>
                                </a:solidFill>
                                <a:latin typeface="Cambria Math" panose="02040503050406030204" pitchFamily="18" charset="0"/>
                              </a:rPr>
                              <m:t>𝑛</m:t>
                            </m:r>
                          </m:den>
                        </m:f>
                        <m:func>
                          <m:funcPr>
                            <m:ctrlPr>
                              <a:rPr lang="en-US" altLang="zh-CN" sz="1200" i="1">
                                <a:solidFill>
                                  <a:schemeClr val="tx1"/>
                                </a:solidFill>
                                <a:latin typeface="Cambria Math" panose="02040503050406030204" pitchFamily="18" charset="0"/>
                              </a:rPr>
                            </m:ctrlPr>
                          </m:funcPr>
                          <m:fName>
                            <m:r>
                              <m:rPr>
                                <m:sty m:val="p"/>
                              </m:rPr>
                              <a:rPr lang="en-US" altLang="zh-CN" sz="1200">
                                <a:solidFill>
                                  <a:schemeClr val="tx1"/>
                                </a:solidFill>
                                <a:latin typeface="Cambria Math" panose="02040503050406030204" pitchFamily="18" charset="0"/>
                              </a:rPr>
                              <m:t>ln</m:t>
                            </m:r>
                          </m:fName>
                          <m:e>
                            <m:d>
                              <m:dPr>
                                <m:ctrlPr>
                                  <a:rPr lang="en-US" altLang="zh-CN" sz="1200" i="1">
                                    <a:solidFill>
                                      <a:schemeClr val="tx1"/>
                                    </a:solidFill>
                                    <a:latin typeface="Cambria Math" panose="02040503050406030204" pitchFamily="18" charset="0"/>
                                  </a:rPr>
                                </m:ctrlPr>
                              </m:dPr>
                              <m:e>
                                <m:f>
                                  <m:fPr>
                                    <m:ctrlPr>
                                      <a:rPr lang="en-US" altLang="zh-CN" sz="1200" i="1">
                                        <a:solidFill>
                                          <a:schemeClr val="tx1"/>
                                        </a:solidFill>
                                        <a:latin typeface="Cambria Math" panose="02040503050406030204" pitchFamily="18" charset="0"/>
                                      </a:rPr>
                                    </m:ctrlPr>
                                  </m:fPr>
                                  <m:num>
                                    <m:r>
                                      <a:rPr lang="en-US" altLang="zh-CN" sz="1200" i="1">
                                        <a:solidFill>
                                          <a:schemeClr val="tx1"/>
                                        </a:solidFill>
                                        <a:latin typeface="Cambria Math" panose="02040503050406030204" pitchFamily="18" charset="0"/>
                                      </a:rPr>
                                      <m:t>2</m:t>
                                    </m:r>
                                    <m:r>
                                      <a:rPr lang="en-US" altLang="zh-CN" sz="1200" i="1">
                                        <a:solidFill>
                                          <a:schemeClr val="tx1"/>
                                        </a:solidFill>
                                        <a:latin typeface="Cambria Math" panose="02040503050406030204" pitchFamily="18" charset="0"/>
                                      </a:rPr>
                                      <m:t>𝑘</m:t>
                                    </m:r>
                                  </m:num>
                                  <m:den>
                                    <m:r>
                                      <a:rPr lang="en-US" altLang="zh-CN" sz="1200" i="1">
                                        <a:solidFill>
                                          <a:schemeClr val="tx1"/>
                                        </a:solidFill>
                                        <a:latin typeface="Cambria Math" panose="02040503050406030204" pitchFamily="18" charset="0"/>
                                      </a:rPr>
                                      <m:t>1−</m:t>
                                    </m:r>
                                    <m:r>
                                      <a:rPr lang="en-US" altLang="zh-CN" sz="1200" i="1">
                                        <a:solidFill>
                                          <a:schemeClr val="tx1"/>
                                        </a:solidFill>
                                        <a:latin typeface="Cambria Math" panose="02040503050406030204" pitchFamily="18" charset="0"/>
                                      </a:rPr>
                                      <m:t>𝑛</m:t>
                                    </m:r>
                                  </m:den>
                                </m:f>
                              </m:e>
                            </m:d>
                          </m:e>
                        </m:func>
                      </m:e>
                    </m:rad>
                  </m:oMath>
                </a14:m>
                <a:endParaRPr lang="en-US" altLang="zh-CN" sz="1200" dirty="0">
                  <a:solidFill>
                    <a:schemeClr val="tx1"/>
                  </a:solidFill>
                  <a:latin typeface="Times New Roman" panose="02020603050405020304" pitchFamily="18" charset="0"/>
                </a:endParaRPr>
              </a:p>
              <a:p>
                <a:pPr>
                  <a:spcAft>
                    <a:spcPts val="300"/>
                  </a:spcAft>
                </a:pPr>
                <a:r>
                  <a:rPr lang="en-US" altLang="zh-CN" sz="1200" dirty="0">
                    <a:solidFill>
                      <a:schemeClr val="tx1"/>
                    </a:solidFill>
                  </a:rPr>
                  <a:t> </a:t>
                </a:r>
                <a14:m>
                  <m:oMath xmlns:m="http://schemas.openxmlformats.org/officeDocument/2006/math">
                    <m:sSup>
                      <m:sSupPr>
                        <m:ctrlPr>
                          <a:rPr lang="en-US" altLang="zh-CN" sz="1200" i="1">
                            <a:solidFill>
                              <a:schemeClr val="tx1"/>
                            </a:solidFill>
                            <a:latin typeface="Cambria Math" panose="02040503050406030204" pitchFamily="18" charset="0"/>
                          </a:rPr>
                        </m:ctrlPr>
                      </m:sSupPr>
                      <m:e>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e>
                      <m:sup>
                        <m:r>
                          <a:rPr lang="en-US" altLang="zh-CN" sz="1200" i="1">
                            <a:solidFill>
                              <a:schemeClr val="tx1"/>
                            </a:solidFill>
                            <a:latin typeface="Cambria Math" panose="02040503050406030204" pitchFamily="18" charset="0"/>
                          </a:rPr>
                          <m:t>𝑢𝑏</m:t>
                        </m:r>
                      </m:sup>
                    </m:sSup>
                    <m:d>
                      <m:dPr>
                        <m:ctrlPr>
                          <a:rPr lang="en-US" altLang="zh-CN" sz="1200" i="1" smtClean="0">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i="1">
                        <a:solidFill>
                          <a:schemeClr val="tx1"/>
                        </a:solidFill>
                        <a:latin typeface="Cambria Math" panose="02040503050406030204" pitchFamily="18" charset="0"/>
                      </a:rPr>
                      <m:t>≜</m:t>
                    </m:r>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i="1">
                        <a:solidFill>
                          <a:schemeClr val="tx1"/>
                        </a:solidFill>
                        <a:latin typeface="Cambria Math" panose="02040503050406030204" pitchFamily="18" charset="0"/>
                      </a:rPr>
                      <m:t>+</m:t>
                    </m:r>
                    <m:rad>
                      <m:radPr>
                        <m:degHide m:val="on"/>
                        <m:ctrlPr>
                          <a:rPr lang="en-US" altLang="zh-CN" sz="1200" i="1">
                            <a:solidFill>
                              <a:schemeClr val="tx1"/>
                            </a:solidFill>
                            <a:latin typeface="Cambria Math" panose="02040503050406030204" pitchFamily="18" charset="0"/>
                          </a:rPr>
                        </m:ctrlPr>
                      </m:radPr>
                      <m:deg/>
                      <m:e>
                        <m:f>
                          <m:fPr>
                            <m:ctrlPr>
                              <a:rPr lang="en-US" altLang="zh-CN" sz="1200" i="1">
                                <a:solidFill>
                                  <a:schemeClr val="tx1"/>
                                </a:solidFill>
                                <a:latin typeface="Cambria Math" panose="02040503050406030204" pitchFamily="18" charset="0"/>
                              </a:rPr>
                            </m:ctrlPr>
                          </m:fPr>
                          <m:num>
                            <m:r>
                              <a:rPr lang="en-US" altLang="zh-CN" sz="1200" i="1">
                                <a:solidFill>
                                  <a:schemeClr val="tx1"/>
                                </a:solidFill>
                                <a:latin typeface="Cambria Math" panose="02040503050406030204" pitchFamily="18" charset="0"/>
                              </a:rPr>
                              <m:t>1</m:t>
                            </m:r>
                          </m:num>
                          <m:den>
                            <m:r>
                              <a:rPr lang="en-US" altLang="zh-CN" sz="1200" i="1">
                                <a:solidFill>
                                  <a:schemeClr val="tx1"/>
                                </a:solidFill>
                                <a:latin typeface="Cambria Math" panose="02040503050406030204" pitchFamily="18" charset="0"/>
                              </a:rPr>
                              <m:t>2</m:t>
                            </m:r>
                            <m:r>
                              <a:rPr lang="en-US" altLang="zh-CN" sz="1200" i="1">
                                <a:solidFill>
                                  <a:schemeClr val="tx1"/>
                                </a:solidFill>
                                <a:latin typeface="Cambria Math" panose="02040503050406030204" pitchFamily="18" charset="0"/>
                              </a:rPr>
                              <m:t>𝑛</m:t>
                            </m:r>
                          </m:den>
                        </m:f>
                        <m:func>
                          <m:funcPr>
                            <m:ctrlPr>
                              <a:rPr lang="en-US" altLang="zh-CN" sz="1200" i="1">
                                <a:solidFill>
                                  <a:schemeClr val="tx1"/>
                                </a:solidFill>
                                <a:latin typeface="Cambria Math" panose="02040503050406030204" pitchFamily="18" charset="0"/>
                              </a:rPr>
                            </m:ctrlPr>
                          </m:funcPr>
                          <m:fName>
                            <m:r>
                              <m:rPr>
                                <m:sty m:val="p"/>
                              </m:rPr>
                              <a:rPr lang="en-US" altLang="zh-CN" sz="1200">
                                <a:solidFill>
                                  <a:schemeClr val="tx1"/>
                                </a:solidFill>
                                <a:latin typeface="Cambria Math" panose="02040503050406030204" pitchFamily="18" charset="0"/>
                              </a:rPr>
                              <m:t>ln</m:t>
                            </m:r>
                          </m:fName>
                          <m:e>
                            <m:d>
                              <m:dPr>
                                <m:ctrlPr>
                                  <a:rPr lang="en-US" altLang="zh-CN" sz="1200" i="1">
                                    <a:solidFill>
                                      <a:schemeClr val="tx1"/>
                                    </a:solidFill>
                                    <a:latin typeface="Cambria Math" panose="02040503050406030204" pitchFamily="18" charset="0"/>
                                  </a:rPr>
                                </m:ctrlPr>
                              </m:dPr>
                              <m:e>
                                <m:f>
                                  <m:fPr>
                                    <m:ctrlPr>
                                      <a:rPr lang="en-US" altLang="zh-CN" sz="1200" i="1">
                                        <a:solidFill>
                                          <a:schemeClr val="tx1"/>
                                        </a:solidFill>
                                        <a:latin typeface="Cambria Math" panose="02040503050406030204" pitchFamily="18" charset="0"/>
                                      </a:rPr>
                                    </m:ctrlPr>
                                  </m:fPr>
                                  <m:num>
                                    <m:r>
                                      <a:rPr lang="en-US" altLang="zh-CN" sz="1200" i="1">
                                        <a:solidFill>
                                          <a:schemeClr val="tx1"/>
                                        </a:solidFill>
                                        <a:latin typeface="Cambria Math" panose="02040503050406030204" pitchFamily="18" charset="0"/>
                                      </a:rPr>
                                      <m:t>2</m:t>
                                    </m:r>
                                    <m:r>
                                      <a:rPr lang="en-US" altLang="zh-CN" sz="1200" i="1">
                                        <a:solidFill>
                                          <a:schemeClr val="tx1"/>
                                        </a:solidFill>
                                        <a:latin typeface="Cambria Math" panose="02040503050406030204" pitchFamily="18" charset="0"/>
                                      </a:rPr>
                                      <m:t>𝑘</m:t>
                                    </m:r>
                                  </m:num>
                                  <m:den>
                                    <m:r>
                                      <a:rPr lang="en-US" altLang="zh-CN" sz="1200" i="1">
                                        <a:solidFill>
                                          <a:schemeClr val="tx1"/>
                                        </a:solidFill>
                                        <a:latin typeface="Cambria Math" panose="02040503050406030204" pitchFamily="18" charset="0"/>
                                      </a:rPr>
                                      <m:t>1−</m:t>
                                    </m:r>
                                    <m:r>
                                      <a:rPr lang="en-US" altLang="zh-CN" sz="1200" i="1">
                                        <a:solidFill>
                                          <a:schemeClr val="tx1"/>
                                        </a:solidFill>
                                        <a:latin typeface="Cambria Math" panose="02040503050406030204" pitchFamily="18" charset="0"/>
                                      </a:rPr>
                                      <m:t>𝑛</m:t>
                                    </m:r>
                                  </m:den>
                                </m:f>
                              </m:e>
                            </m:d>
                          </m:e>
                        </m:func>
                      </m:e>
                    </m:rad>
                  </m:oMath>
                </a14:m>
                <a:endParaRPr lang="en-US" altLang="zh-CN" sz="1200" dirty="0">
                  <a:solidFill>
                    <a:schemeClr val="tx1"/>
                  </a:solidFill>
                </a:endParaRPr>
              </a:p>
              <a:p>
                <a:pPr marL="285750" indent="-285750">
                  <a:spcAft>
                    <a:spcPts val="300"/>
                  </a:spcAft>
                  <a:buFont typeface="Wingdings" panose="05000000000000000000" pitchFamily="2" charset="2"/>
                  <a:buChar char="ü"/>
                </a:pPr>
                <a:r>
                  <a:rPr lang="en-US" altLang="zh-CN" sz="1400" dirty="0">
                    <a:solidFill>
                      <a:schemeClr val="tx1"/>
                    </a:solidFill>
                    <a:latin typeface="Times New Roman" panose="02020603050405020304" pitchFamily="18" charset="0"/>
                  </a:rPr>
                  <a:t>Integrate this interval into the stability bound for </a:t>
                </a:r>
                <a14:m>
                  <m:oMath xmlns:m="http://schemas.openxmlformats.org/officeDocument/2006/math">
                    <m:r>
                      <a:rPr lang="zh-CN" altLang="en-US" sz="1200" i="1">
                        <a:solidFill>
                          <a:schemeClr val="tx1"/>
                        </a:solidFill>
                        <a:latin typeface="Cambria Math" panose="02040503050406030204" pitchFamily="18" charset="0"/>
                      </a:rPr>
                      <m:t>𝔼</m:t>
                    </m:r>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oMath>
                </a14:m>
                <a:r>
                  <a:rPr lang="en-US" altLang="zh-CN" sz="1400" dirty="0">
                    <a:solidFill>
                      <a:schemeClr val="tx1"/>
                    </a:solidFill>
                    <a:latin typeface="Times New Roman" panose="02020603050405020304" pitchFamily="18" charset="0"/>
                  </a:rPr>
                  <a:t>.</a:t>
                </a:r>
                <a:endParaRPr lang="en-US" altLang="zh-CN" sz="1400" dirty="0">
                  <a:solidFill>
                    <a:schemeClr val="tx1"/>
                  </a:solidFill>
                  <a:latin typeface="Times New Roman" panose="02020603050405020304" pitchFamily="18" charset="0"/>
                  <a:ea typeface="宋体" panose="02010600030101010101" pitchFamily="2" charset="-122"/>
                </a:endParaRPr>
              </a:p>
              <a:p>
                <a:pPr>
                  <a:spcAft>
                    <a:spcPts val="300"/>
                  </a:spcAft>
                </a:pPr>
                <a14:m>
                  <m:oMathPara xmlns:m="http://schemas.openxmlformats.org/officeDocument/2006/math">
                    <m:oMathParaPr>
                      <m:jc m:val="centerGroup"/>
                    </m:oMathParaPr>
                    <m:oMath xmlns:m="http://schemas.openxmlformats.org/officeDocument/2006/math">
                      <m:r>
                        <a:rPr lang="zh-CN" altLang="en-US" sz="1200" i="1">
                          <a:solidFill>
                            <a:schemeClr val="tx1"/>
                          </a:solidFill>
                          <a:latin typeface="Cambria Math" panose="02040503050406030204" pitchFamily="18" charset="0"/>
                        </a:rPr>
                        <m:t>𝔼</m:t>
                      </m:r>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b="0" i="1" smtClean="0">
                          <a:solidFill>
                            <a:schemeClr val="tx1"/>
                          </a:solidFill>
                          <a:latin typeface="Cambria Math" panose="02040503050406030204" pitchFamily="18" charset="0"/>
                        </a:rPr>
                        <m:t>≤</m:t>
                      </m:r>
                      <m:sSup>
                        <m:sSupPr>
                          <m:ctrlPr>
                            <a:rPr lang="en-US" altLang="zh-CN" sz="1200" b="0" i="1" smtClean="0">
                              <a:solidFill>
                                <a:schemeClr val="tx1"/>
                              </a:solidFill>
                              <a:latin typeface="Cambria Math" panose="02040503050406030204" pitchFamily="18" charset="0"/>
                            </a:rPr>
                          </m:ctrlPr>
                        </m:sSupPr>
                        <m:e>
                          <m:r>
                            <a:rPr lang="en-US" altLang="zh-CN" sz="1200" b="0" i="1" smtClean="0">
                              <a:solidFill>
                                <a:schemeClr val="tx1"/>
                              </a:solidFill>
                              <a:latin typeface="Cambria Math" panose="02040503050406030204" pitchFamily="18" charset="0"/>
                            </a:rPr>
                            <m:t>𝑒</m:t>
                          </m:r>
                        </m:e>
                        <m:sup>
                          <m:r>
                            <a:rPr lang="en-US" altLang="zh-CN" sz="1200" b="0" i="1" smtClean="0">
                              <a:solidFill>
                                <a:schemeClr val="tx1"/>
                              </a:solidFill>
                              <a:latin typeface="Cambria Math" panose="02040503050406030204" pitchFamily="18" charset="0"/>
                            </a:rPr>
                            <m:t>𝜖</m:t>
                          </m:r>
                        </m:sup>
                      </m:sSup>
                      <m:r>
                        <a:rPr lang="zh-CN" altLang="en-US" sz="1200" i="1">
                          <a:solidFill>
                            <a:schemeClr val="tx1"/>
                          </a:solidFill>
                          <a:latin typeface="Cambria Math" panose="02040503050406030204" pitchFamily="18" charset="0"/>
                        </a:rPr>
                        <m:t>𝔼</m:t>
                      </m:r>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r>
                                <a:rPr lang="en-US" altLang="zh-CN" sz="1200" b="0" i="1" smtClean="0">
                                  <a:solidFill>
                                    <a:schemeClr val="tx1"/>
                                  </a:solidFill>
                                  <a:latin typeface="Cambria Math" panose="02040503050406030204" pitchFamily="18" charset="0"/>
                                </a:rPr>
                                <m:t>+</m:t>
                              </m:r>
                              <m:r>
                                <a:rPr lang="en-US" altLang="zh-CN" sz="1200" b="0" i="1" smtClean="0">
                                  <a:solidFill>
                                    <a:schemeClr val="tx1"/>
                                  </a:solidFill>
                                  <a:latin typeface="Cambria Math" panose="02040503050406030204" pitchFamily="18" charset="0"/>
                                </a:rPr>
                                <m:t>𝛼</m:t>
                              </m:r>
                            </m:e>
                          </m:d>
                        </m:e>
                      </m:d>
                      <m:r>
                        <a:rPr lang="en-US" altLang="zh-CN" sz="1200" b="0" i="1" smtClean="0">
                          <a:solidFill>
                            <a:schemeClr val="tx1"/>
                          </a:solidFill>
                          <a:latin typeface="Cambria Math" panose="02040503050406030204" pitchFamily="18" charset="0"/>
                        </a:rPr>
                        <m:t>+</m:t>
                      </m:r>
                      <m:r>
                        <a:rPr lang="en-US" altLang="zh-CN" sz="1200" b="0" i="1" smtClean="0">
                          <a:solidFill>
                            <a:schemeClr val="tx1"/>
                          </a:solidFill>
                          <a:latin typeface="Cambria Math" panose="02040503050406030204" pitchFamily="18" charset="0"/>
                        </a:rPr>
                        <m:t>𝑏</m:t>
                      </m:r>
                      <m:r>
                        <a:rPr lang="en-US" altLang="zh-CN" sz="1200" b="0" i="1" smtClean="0">
                          <a:solidFill>
                            <a:schemeClr val="tx1"/>
                          </a:solidFill>
                          <a:latin typeface="Cambria Math" panose="02040503050406030204" pitchFamily="18" charset="0"/>
                        </a:rPr>
                        <m:t>𝛿</m:t>
                      </m:r>
                    </m:oMath>
                  </m:oMathPara>
                </a14:m>
                <a:endParaRPr lang="zh-CN" altLang="en-US" sz="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对话气泡: 圆角矩形 24">
                <a:extLst>
                  <a:ext uri="{FF2B5EF4-FFF2-40B4-BE49-F238E27FC236}">
                    <a16:creationId xmlns:a16="http://schemas.microsoft.com/office/drawing/2014/main" id="{A1197B44-7CFA-4C47-B0B3-6600F80F5C88}"/>
                  </a:ext>
                </a:extLst>
              </p:cNvPr>
              <p:cNvSpPr>
                <a:spLocks noRot="1" noChangeAspect="1" noMove="1" noResize="1" noEditPoints="1" noAdjustHandles="1" noChangeArrowheads="1" noChangeShapeType="1" noTextEdit="1"/>
              </p:cNvSpPr>
              <p:nvPr/>
            </p:nvSpPr>
            <p:spPr>
              <a:xfrm>
                <a:off x="5372331" y="2492896"/>
                <a:ext cx="3384376" cy="3997474"/>
              </a:xfrm>
              <a:prstGeom prst="wedgeRoundRectCallout">
                <a:avLst>
                  <a:gd name="adj1" fmla="val 10990"/>
                  <a:gd name="adj2" fmla="val -54804"/>
                  <a:gd name="adj3" fmla="val 16667"/>
                </a:avLst>
              </a:prstGeom>
              <a:blipFill>
                <a:blip r:embed="rId6"/>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764610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25</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18" name="组合 17">
            <a:extLst>
              <a:ext uri="{FF2B5EF4-FFF2-40B4-BE49-F238E27FC236}">
                <a16:creationId xmlns:a16="http://schemas.microsoft.com/office/drawing/2014/main" id="{20B81587-25FE-4A5D-AFF6-1C435927B42A}"/>
              </a:ext>
            </a:extLst>
          </p:cNvPr>
          <p:cNvGrpSpPr/>
          <p:nvPr/>
        </p:nvGrpSpPr>
        <p:grpSpPr>
          <a:xfrm>
            <a:off x="755576" y="3316013"/>
            <a:ext cx="7632847" cy="3130294"/>
            <a:chOff x="755576" y="3316013"/>
            <a:chExt cx="7632847" cy="3130294"/>
          </a:xfrm>
        </p:grpSpPr>
        <p:pic>
          <p:nvPicPr>
            <p:cNvPr id="19" name="图片 18">
              <a:extLst>
                <a:ext uri="{FF2B5EF4-FFF2-40B4-BE49-F238E27FC236}">
                  <a16:creationId xmlns:a16="http://schemas.microsoft.com/office/drawing/2014/main" id="{BBB381FA-93DA-460A-A418-1F7053FAAC78}"/>
                </a:ext>
              </a:extLst>
            </p:cNvPr>
            <p:cNvPicPr>
              <a:picLocks noChangeAspect="1"/>
            </p:cNvPicPr>
            <p:nvPr/>
          </p:nvPicPr>
          <p:blipFill rotWithShape="1">
            <a:blip r:embed="rId3"/>
            <a:srcRect l="-255" r="-663" b="2379"/>
            <a:stretch/>
          </p:blipFill>
          <p:spPr>
            <a:xfrm>
              <a:off x="755576" y="3641749"/>
              <a:ext cx="7632847" cy="2804558"/>
            </a:xfrm>
            <a:prstGeom prst="rect">
              <a:avLst/>
            </a:prstGeom>
          </p:spPr>
        </p:pic>
        <p:sp>
          <p:nvSpPr>
            <p:cNvPr id="20" name="矩形 19">
              <a:extLst>
                <a:ext uri="{FF2B5EF4-FFF2-40B4-BE49-F238E27FC236}">
                  <a16:creationId xmlns:a16="http://schemas.microsoft.com/office/drawing/2014/main" id="{920E1B00-CBA0-47E7-8D7E-D31AE1E56835}"/>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1" name="矩形 20">
              <a:extLst>
                <a:ext uri="{FF2B5EF4-FFF2-40B4-BE49-F238E27FC236}">
                  <a16:creationId xmlns:a16="http://schemas.microsoft.com/office/drawing/2014/main" id="{525264E0-73BB-4847-B677-D8B5DE3C66AB}"/>
                </a:ext>
              </a:extLst>
            </p:cNvPr>
            <p:cNvSpPr/>
            <p:nvPr/>
          </p:nvSpPr>
          <p:spPr>
            <a:xfrm>
              <a:off x="1907704" y="6129054"/>
              <a:ext cx="800472"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5ABE1CDE-9875-4477-AA0A-7161278A0A76}"/>
                </a:ext>
              </a:extLst>
            </p:cNvPr>
            <p:cNvSpPr/>
            <p:nvPr/>
          </p:nvSpPr>
          <p:spPr>
            <a:xfrm>
              <a:off x="3796927" y="6113224"/>
              <a:ext cx="1448546"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3" name="矩形 22">
              <a:extLst>
                <a:ext uri="{FF2B5EF4-FFF2-40B4-BE49-F238E27FC236}">
                  <a16:creationId xmlns:a16="http://schemas.microsoft.com/office/drawing/2014/main" id="{5A127415-16EF-4DBC-9BDC-217CDCF8F152}"/>
                </a:ext>
              </a:extLst>
            </p:cNvPr>
            <p:cNvSpPr/>
            <p:nvPr/>
          </p:nvSpPr>
          <p:spPr>
            <a:xfrm>
              <a:off x="5825414" y="3316013"/>
              <a:ext cx="2491002" cy="716468"/>
            </a:xfrm>
            <a:prstGeom prst="rect">
              <a:avLst/>
            </a:prstGeom>
            <a:solidFill>
              <a:srgbClr val="FCFDFE"/>
            </a:solidFill>
            <a:ln>
              <a:noFill/>
            </a:ln>
          </p:spPr>
          <p:txBody>
            <a:bodyPr wrap="square" rtlCol="0" anchor="ctr">
              <a:spAutoFit/>
            </a:bodyPr>
            <a:lstStyle/>
            <a:p>
              <a:pPr algn="l"/>
              <a:endParaRPr lang="en-US" altLang="zh-CN" sz="2000" dirty="0">
                <a:latin typeface="Times New Roman" panose="02020603050405020304" pitchFamily="18" charset="0"/>
                <a:ea typeface="宋体" panose="02010600030101010101" pitchFamily="2" charset="-122"/>
              </a:endParaRPr>
            </a:p>
            <a:p>
              <a:pPr algn="l"/>
              <a:endParaRPr lang="zh-CN" altLang="en-US" sz="2000" dirty="0">
                <a:latin typeface="Times New Roman" panose="02020603050405020304" pitchFamily="18"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24" name="对话气泡: 圆角矩形 23">
                <a:extLst>
                  <a:ext uri="{FF2B5EF4-FFF2-40B4-BE49-F238E27FC236}">
                    <a16:creationId xmlns:a16="http://schemas.microsoft.com/office/drawing/2014/main" id="{ECB7FEBF-B1D5-4A92-A93C-DED45B5F39C0}"/>
                  </a:ext>
                </a:extLst>
              </p:cNvPr>
              <p:cNvSpPr/>
              <p:nvPr/>
            </p:nvSpPr>
            <p:spPr>
              <a:xfrm>
                <a:off x="7370972" y="5726355"/>
                <a:ext cx="1161468" cy="612296"/>
              </a:xfrm>
              <a:prstGeom prst="wedgeRoundRectCallout">
                <a:avLst>
                  <a:gd name="adj1" fmla="val -95096"/>
                  <a:gd name="adj2" fmla="val 27650"/>
                  <a:gd name="adj3" fmla="val 16667"/>
                </a:avLst>
              </a:prstGeom>
              <a:solidFill>
                <a:srgbClr val="FFC000"/>
              </a:solidFill>
              <a:ln>
                <a:noFill/>
              </a:ln>
            </p:spPr>
            <p:txBody>
              <a:bodyPr wrap="square" rtlCol="0" anchor="ctr">
                <a:spAutoFit/>
              </a:bodyPr>
              <a:lstStyle/>
              <a:p>
                <a:r>
                  <a:rPr lang="en-US" altLang="zh-CN" sz="1200" dirty="0">
                    <a:latin typeface="Times New Roman" panose="02020603050405020304" pitchFamily="18" charset="0"/>
                  </a:rPr>
                  <a:t>Estimation of </a:t>
                </a:r>
                <a14:m>
                  <m:oMath xmlns:m="http://schemas.openxmlformats.org/officeDocument/2006/math">
                    <m:r>
                      <a:rPr lang="zh-CN" altLang="en-US" sz="1200" i="1">
                        <a:latin typeface="Cambria Math" panose="02040503050406030204" pitchFamily="18" charset="0"/>
                      </a:rPr>
                      <m:t>𝔼</m:t>
                    </m:r>
                    <m:d>
                      <m:dPr>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𝑄</m:t>
                            </m:r>
                          </m:sub>
                        </m:sSub>
                        <m:d>
                          <m:dPr>
                            <m:ctrlPr>
                              <a:rPr lang="en-US" altLang="zh-CN" sz="1200" i="1">
                                <a:latin typeface="Cambria Math" panose="02040503050406030204" pitchFamily="18" charset="0"/>
                              </a:rPr>
                            </m:ctrlPr>
                          </m:dPr>
                          <m:e>
                            <m:r>
                              <a:rPr lang="en-US" altLang="zh-CN" sz="1200" i="1">
                                <a:latin typeface="Cambria Math" panose="02040503050406030204" pitchFamily="18" charset="0"/>
                              </a:rPr>
                              <m:t>𝑥</m:t>
                            </m:r>
                          </m:e>
                        </m:d>
                      </m:e>
                    </m:d>
                  </m:oMath>
                </a14:m>
                <a:endParaRPr lang="en-US" altLang="zh-CN" sz="1200" dirty="0">
                  <a:latin typeface="Times New Roman" panose="02020603050405020304" pitchFamily="18" charset="0"/>
                </a:endParaRPr>
              </a:p>
            </p:txBody>
          </p:sp>
        </mc:Choice>
        <mc:Fallback xmlns="">
          <p:sp>
            <p:nvSpPr>
              <p:cNvPr id="24" name="对话气泡: 圆角矩形 23">
                <a:extLst>
                  <a:ext uri="{FF2B5EF4-FFF2-40B4-BE49-F238E27FC236}">
                    <a16:creationId xmlns:a16="http://schemas.microsoft.com/office/drawing/2014/main" id="{ECB7FEBF-B1D5-4A92-A93C-DED45B5F39C0}"/>
                  </a:ext>
                </a:extLst>
              </p:cNvPr>
              <p:cNvSpPr>
                <a:spLocks noRot="1" noChangeAspect="1" noMove="1" noResize="1" noEditPoints="1" noAdjustHandles="1" noChangeArrowheads="1" noChangeShapeType="1" noTextEdit="1"/>
              </p:cNvSpPr>
              <p:nvPr/>
            </p:nvSpPr>
            <p:spPr>
              <a:xfrm>
                <a:off x="7370972" y="5726355"/>
                <a:ext cx="1161468" cy="612296"/>
              </a:xfrm>
              <a:prstGeom prst="wedgeRoundRectCallout">
                <a:avLst>
                  <a:gd name="adj1" fmla="val -95096"/>
                  <a:gd name="adj2" fmla="val 27650"/>
                  <a:gd name="adj3" fmla="val 16667"/>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F8FB4EA-9679-49BF-81D2-C3EF9CFA741F}"/>
                  </a:ext>
                </a:extLst>
              </p:cNvPr>
              <p:cNvSpPr txBox="1"/>
              <p:nvPr/>
            </p:nvSpPr>
            <p:spPr>
              <a:xfrm>
                <a:off x="564617" y="1574790"/>
                <a:ext cx="7967823" cy="199862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Prediction Procedure</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1 </a:t>
                </a:r>
                <a:r>
                  <a:rPr lang="en-US" altLang="zh-CN" sz="2000" dirty="0">
                    <a:solidFill>
                      <a:schemeClr val="tx1"/>
                    </a:solidFill>
                    <a:latin typeface="Times New Roman" panose="02020603050405020304" pitchFamily="18" charset="0"/>
                  </a:rPr>
                  <a:t>Use Monte Carlo methods </a:t>
                </a:r>
                <a:r>
                  <a:rPr lang="en-US" altLang="zh-CN" sz="2000" dirty="0">
                    <a:latin typeface="Times New Roman" panose="02020603050405020304" pitchFamily="18" charset="0"/>
                  </a:rPr>
                  <a:t>to estimate approximate value </a:t>
                </a:r>
                <a14:m>
                  <m:oMath xmlns:m="http://schemas.openxmlformats.org/officeDocument/2006/math">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 </m:t>
                    </m:r>
                  </m:oMath>
                </a14:m>
                <a:r>
                  <a:rPr lang="en-US" altLang="zh-CN" sz="2000" dirty="0">
                    <a:latin typeface="Times New Roman" panose="02020603050405020304" pitchFamily="18" charset="0"/>
                  </a:rPr>
                  <a:t>of </a:t>
                </a: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2</a:t>
                </a:r>
                <a:r>
                  <a:rPr lang="en-US" altLang="zh-CN" sz="2000" dirty="0">
                    <a:latin typeface="Times New Roman" panose="02020603050405020304" pitchFamily="18" charset="0"/>
                    <a:ea typeface="微软雅黑" panose="020B0503020204020204" pitchFamily="34" charset="-122"/>
                  </a:rPr>
                  <a:t> </a:t>
                </a:r>
                <a:r>
                  <a:rPr lang="en-US" altLang="zh-CN" sz="2000" dirty="0" err="1">
                    <a:latin typeface="Times New Roman" panose="02020603050405020304" pitchFamily="18" charset="0"/>
                    <a:ea typeface="微软雅黑" panose="020B0503020204020204" pitchFamily="34" charset="-122"/>
                  </a:rPr>
                  <a:t>PixelDP</a:t>
                </a:r>
                <a:r>
                  <a:rPr lang="en-US" altLang="zh-CN" sz="2000" dirty="0">
                    <a:latin typeface="Times New Roman" panose="02020603050405020304" pitchFamily="18" charset="0"/>
                    <a:ea typeface="微软雅黑" panose="020B0503020204020204" pitchFamily="34" charset="-122"/>
                  </a:rPr>
                  <a:t> returns a prediction for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rPr>
                  <a:t>(</a:t>
                </a:r>
                <a14:m>
                  <m:oMath xmlns:m="http://schemas.openxmlformats.org/officeDocument/2006/math">
                    <m:func>
                      <m:funcPr>
                        <m:ctrlPr>
                          <a:rPr lang="en-US" altLang="zh-CN" b="0" i="1" smtClean="0">
                            <a:solidFill>
                              <a:srgbClr val="C00000"/>
                            </a:solidFill>
                            <a:latin typeface="Cambria Math" panose="02040503050406030204" pitchFamily="18" charset="0"/>
                            <a:ea typeface="微软雅黑" panose="020B0503020204020204" pitchFamily="34" charset="-122"/>
                          </a:rPr>
                        </m:ctrlPr>
                      </m:funcPr>
                      <m:fName>
                        <m:r>
                          <m:rPr>
                            <m:sty m:val="p"/>
                          </m:rPr>
                          <a:rPr lang="en-US" altLang="zh-CN" b="0" i="0" smtClean="0">
                            <a:solidFill>
                              <a:srgbClr val="C00000"/>
                            </a:solidFill>
                            <a:latin typeface="Cambria Math" panose="02040503050406030204" pitchFamily="18" charset="0"/>
                            <a:ea typeface="微软雅黑" panose="020B0503020204020204" pitchFamily="34" charset="-122"/>
                          </a:rPr>
                          <m:t>arg</m:t>
                        </m:r>
                      </m:fName>
                      <m:e>
                        <m:func>
                          <m:funcPr>
                            <m:ctrlPr>
                              <a:rPr lang="en-US" altLang="zh-CN" b="0" i="1" smtClean="0">
                                <a:solidFill>
                                  <a:srgbClr val="C00000"/>
                                </a:solidFill>
                                <a:latin typeface="Cambria Math" panose="02040503050406030204" pitchFamily="18" charset="0"/>
                                <a:ea typeface="微软雅黑" panose="020B0503020204020204" pitchFamily="34" charset="-122"/>
                              </a:rPr>
                            </m:ctrlPr>
                          </m:funcPr>
                          <m:fName>
                            <m:r>
                              <m:rPr>
                                <m:sty m:val="p"/>
                              </m:rPr>
                              <a:rPr lang="en-US" altLang="zh-CN" b="0" i="0" smtClean="0">
                                <a:solidFill>
                                  <a:srgbClr val="C00000"/>
                                </a:solidFill>
                                <a:latin typeface="Cambria Math" panose="02040503050406030204" pitchFamily="18" charset="0"/>
                                <a:ea typeface="微软雅黑" panose="020B0503020204020204" pitchFamily="34" charset="-122"/>
                              </a:rPr>
                              <m:t>max</m:t>
                            </m:r>
                          </m:fName>
                          <m:e>
                            <m:r>
                              <a:rPr lang="en-US" altLang="zh-CN" b="0" i="1" smtClean="0">
                                <a:solidFill>
                                  <a:srgbClr val="C00000"/>
                                </a:solidFill>
                                <a:latin typeface="Cambria Math" panose="02040503050406030204" pitchFamily="18" charset="0"/>
                                <a:ea typeface="微软雅黑" panose="020B0503020204020204" pitchFamily="34" charset="-122"/>
                              </a:rPr>
                              <m:t> </m:t>
                            </m:r>
                            <m:acc>
                              <m:accPr>
                                <m:chr m:val="̂"/>
                                <m:ctrlPr>
                                  <a:rPr lang="en-US" altLang="zh-CN" i="1">
                                    <a:solidFill>
                                      <a:srgbClr val="C00000"/>
                                    </a:solidFill>
                                    <a:latin typeface="Cambria Math" panose="02040503050406030204" pitchFamily="18" charset="0"/>
                                  </a:rPr>
                                </m:ctrlPr>
                              </m:accPr>
                              <m:e>
                                <m:r>
                                  <a:rPr lang="zh-CN" altLang="en-US" i="1">
                                    <a:solidFill>
                                      <a:srgbClr val="C00000"/>
                                    </a:solidFill>
                                    <a:latin typeface="Cambria Math" panose="02040503050406030204" pitchFamily="18" charset="0"/>
                                  </a:rPr>
                                  <m:t>𝔼</m:t>
                                </m:r>
                              </m:e>
                            </m:acc>
                            <m:d>
                              <m:dPr>
                                <m:ctrlPr>
                                  <a:rPr lang="en-US" altLang="zh-CN" i="1">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𝑄</m:t>
                                    </m:r>
                                  </m:sub>
                                </m:sSub>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𝑥</m:t>
                                    </m:r>
                                  </m:e>
                                </m:d>
                              </m:e>
                            </m:d>
                          </m:e>
                        </m:func>
                      </m:e>
                    </m:func>
                  </m:oMath>
                </a14:m>
                <a:r>
                  <a:rPr lang="en-US" altLang="zh-CN" dirty="0">
                    <a:latin typeface="Times New Roman" panose="02020603050405020304" pitchFamily="18" charset="0"/>
                    <a:ea typeface="微软雅黑" panose="020B0503020204020204" pitchFamily="34" charset="-122"/>
                  </a:rPr>
                  <a:t>) </a:t>
                </a:r>
                <a:r>
                  <a:rPr lang="en-US" altLang="zh-CN" sz="2000" dirty="0">
                    <a:latin typeface="Times New Roman" panose="02020603050405020304" pitchFamily="18" charset="0"/>
                    <a:ea typeface="微软雅黑" panose="020B0503020204020204" pitchFamily="34" charset="-122"/>
                  </a:rPr>
                  <a:t>and a </a:t>
                </a:r>
                <a:r>
                  <a:rPr lang="en-US" altLang="zh-CN" sz="2000" i="1" dirty="0">
                    <a:latin typeface="Times New Roman" panose="02020603050405020304" pitchFamily="18" charset="0"/>
                    <a:ea typeface="微软雅黑" panose="020B0503020204020204" pitchFamily="34" charset="-122"/>
                  </a:rPr>
                  <a:t>robustness size certificate </a:t>
                </a:r>
                <a:r>
                  <a:rPr lang="en-US" altLang="zh-CN" sz="2000" dirty="0">
                    <a:latin typeface="Times New Roman" panose="02020603050405020304" pitchFamily="18" charset="0"/>
                    <a:ea typeface="微软雅黑" panose="020B0503020204020204" pitchFamily="34" charset="-122"/>
                  </a:rPr>
                  <a:t>for that prediction.</a:t>
                </a:r>
              </a:p>
            </p:txBody>
          </p:sp>
        </mc:Choice>
        <mc:Fallback xmlns="">
          <p:sp>
            <p:nvSpPr>
              <p:cNvPr id="17" name="文本框 16">
                <a:extLst>
                  <a:ext uri="{FF2B5EF4-FFF2-40B4-BE49-F238E27FC236}">
                    <a16:creationId xmlns:a16="http://schemas.microsoft.com/office/drawing/2014/main" id="{4F8FB4EA-9679-49BF-81D2-C3EF9CFA741F}"/>
                  </a:ext>
                </a:extLst>
              </p:cNvPr>
              <p:cNvSpPr txBox="1">
                <a:spLocks noRot="1" noChangeAspect="1" noMove="1" noResize="1" noEditPoints="1" noAdjustHandles="1" noChangeArrowheads="1" noChangeShapeType="1" noTextEdit="1"/>
              </p:cNvSpPr>
              <p:nvPr/>
            </p:nvSpPr>
            <p:spPr>
              <a:xfrm>
                <a:off x="564617" y="1574790"/>
                <a:ext cx="7967823" cy="1998624"/>
              </a:xfrm>
              <a:prstGeom prst="rect">
                <a:avLst/>
              </a:prstGeom>
              <a:blipFill>
                <a:blip r:embed="rId5"/>
                <a:stretch>
                  <a:fillRect l="-689" t="-1524" b="-45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对话气泡: 圆角矩形 25">
                <a:extLst>
                  <a:ext uri="{FF2B5EF4-FFF2-40B4-BE49-F238E27FC236}">
                    <a16:creationId xmlns:a16="http://schemas.microsoft.com/office/drawing/2014/main" id="{AB05D4BD-AF5C-40F0-A7DE-57E8CDE7585F}"/>
                  </a:ext>
                </a:extLst>
              </p:cNvPr>
              <p:cNvSpPr/>
              <p:nvPr/>
            </p:nvSpPr>
            <p:spPr>
              <a:xfrm>
                <a:off x="5372331" y="3429000"/>
                <a:ext cx="3384376" cy="3061369"/>
              </a:xfrm>
              <a:prstGeom prst="wedgeRoundRectCallout">
                <a:avLst>
                  <a:gd name="adj1" fmla="val 22043"/>
                  <a:gd name="adj2" fmla="val -59693"/>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Obtain upper and lower bounds on the change to </a:t>
                </a:r>
                <a14:m>
                  <m:oMath xmlns:m="http://schemas.openxmlformats.org/officeDocument/2006/math">
                    <m:acc>
                      <m:accPr>
                        <m:chr m:val="̂"/>
                        <m:ctrlPr>
                          <a:rPr lang="en-US" altLang="zh-CN" sz="1200" i="1">
                            <a:solidFill>
                              <a:schemeClr val="tx1"/>
                            </a:solidFill>
                            <a:latin typeface="Cambria Math" panose="02040503050406030204" pitchFamily="18" charset="0"/>
                          </a:rPr>
                        </m:ctrlPr>
                      </m:accPr>
                      <m:e>
                        <m:r>
                          <a:rPr lang="zh-CN" altLang="en-US" sz="1200" i="1">
                            <a:solidFill>
                              <a:schemeClr val="tx1"/>
                            </a:solidFill>
                            <a:latin typeface="Cambria Math" panose="02040503050406030204" pitchFamily="18" charset="0"/>
                          </a:rPr>
                          <m:t>𝔼</m:t>
                        </m:r>
                      </m:e>
                    </m:acc>
                    <m:d>
                      <m:dPr>
                        <m:ctrlPr>
                          <a:rPr lang="en-US" altLang="zh-CN" sz="1200" i="1">
                            <a:solidFill>
                              <a:schemeClr val="tx1"/>
                            </a:solidFill>
                            <a:latin typeface="Cambria Math" panose="02040503050406030204" pitchFamily="18" charset="0"/>
                          </a:rPr>
                        </m:ctrlPr>
                      </m:dPr>
                      <m:e>
                        <m:sSub>
                          <m:sSubPr>
                            <m:ctrlPr>
                              <a:rPr lang="en-US" altLang="zh-CN" sz="1200" i="1">
                                <a:solidFill>
                                  <a:schemeClr val="tx1"/>
                                </a:solidFill>
                                <a:latin typeface="Cambria Math" panose="02040503050406030204" pitchFamily="18" charset="0"/>
                              </a:rPr>
                            </m:ctrlPr>
                          </m:sSubPr>
                          <m:e>
                            <m:r>
                              <a:rPr lang="en-US" altLang="zh-CN" sz="1200" i="1">
                                <a:solidFill>
                                  <a:schemeClr val="tx1"/>
                                </a:solidFill>
                                <a:latin typeface="Cambria Math" panose="02040503050406030204" pitchFamily="18" charset="0"/>
                              </a:rPr>
                              <m:t>𝐴</m:t>
                            </m:r>
                          </m:e>
                          <m:sub>
                            <m:r>
                              <a:rPr lang="en-US" altLang="zh-CN" sz="1200" i="1">
                                <a:solidFill>
                                  <a:schemeClr val="tx1"/>
                                </a:solidFill>
                                <a:latin typeface="Cambria Math" panose="02040503050406030204" pitchFamily="18" charset="0"/>
                              </a:rPr>
                              <m:t>𝑄</m:t>
                            </m:r>
                            <m:r>
                              <a:rPr lang="en-US" altLang="zh-CN" sz="1200" b="0" i="1" smtClean="0">
                                <a:solidFill>
                                  <a:schemeClr val="tx1"/>
                                </a:solidFill>
                                <a:latin typeface="Cambria Math" panose="02040503050406030204" pitchFamily="18" charset="0"/>
                              </a:rPr>
                              <m:t>,</m:t>
                            </m:r>
                            <m:r>
                              <a:rPr lang="en-US" altLang="zh-CN" sz="1200" b="0" i="1" smtClean="0">
                                <a:solidFill>
                                  <a:schemeClr val="tx1"/>
                                </a:solidFill>
                                <a:latin typeface="Cambria Math" panose="02040503050406030204" pitchFamily="18" charset="0"/>
                              </a:rPr>
                              <m:t>𝑖</m:t>
                            </m:r>
                          </m:sub>
                        </m:sSub>
                        <m:d>
                          <m:dPr>
                            <m:ctrlPr>
                              <a:rPr lang="en-US" altLang="zh-CN" sz="1200" i="1">
                                <a:solidFill>
                                  <a:schemeClr val="tx1"/>
                                </a:solidFill>
                                <a:latin typeface="Cambria Math" panose="02040503050406030204" pitchFamily="18" charset="0"/>
                              </a:rPr>
                            </m:ctrlPr>
                          </m:dPr>
                          <m:e>
                            <m:r>
                              <a:rPr lang="en-US" altLang="zh-CN" sz="1200" i="1">
                                <a:solidFill>
                                  <a:schemeClr val="tx1"/>
                                </a:solidFill>
                                <a:latin typeface="Cambria Math" panose="02040503050406030204" pitchFamily="18" charset="0"/>
                              </a:rPr>
                              <m:t>𝑥</m:t>
                            </m:r>
                          </m:e>
                        </m:d>
                      </m:e>
                    </m:d>
                    <m:r>
                      <a:rPr lang="en-US" altLang="zh-CN" sz="1200" i="1">
                        <a:solidFill>
                          <a:schemeClr val="tx1"/>
                        </a:solidFill>
                        <a:latin typeface="Cambria Math" panose="02040503050406030204" pitchFamily="18" charset="0"/>
                      </a:rPr>
                      <m:t> </m:t>
                    </m:r>
                  </m:oMath>
                </a14:m>
                <a:r>
                  <a:rPr lang="en-US" altLang="zh-CN" sz="1400" dirty="0">
                    <a:solidFill>
                      <a:schemeClr val="tx1"/>
                    </a:solidFill>
                    <a:latin typeface="Times New Roman" panose="02020603050405020304" pitchFamily="18" charset="0"/>
                    <a:cs typeface="Times New Roman" panose="02020603050405020304" pitchFamily="18" charset="0"/>
                  </a:rPr>
                  <a:t>with input change </a:t>
                </a:r>
                <a:r>
                  <a:rPr lang="en-US" altLang="zh-CN" sz="1400" dirty="0">
                    <a:solidFill>
                      <a:schemeClr val="tx1"/>
                    </a:solidFill>
                    <a:latin typeface="Times New Roman" panose="02020603050405020304" pitchFamily="18" charset="0"/>
                  </a:rPr>
                  <a:t>of size </a:t>
                </a:r>
                <a14:m>
                  <m:oMath xmlns:m="http://schemas.openxmlformats.org/officeDocument/2006/math">
                    <m:r>
                      <a:rPr lang="en-US" altLang="zh-CN" sz="1400" i="1" dirty="0">
                        <a:solidFill>
                          <a:schemeClr val="tx1"/>
                        </a:solidFill>
                        <a:latin typeface="Cambria Math" panose="02040503050406030204" pitchFamily="18" charset="0"/>
                      </a:rPr>
                      <m:t>𝐿</m:t>
                    </m:r>
                    <m:r>
                      <a:rPr lang="en-US" altLang="zh-CN" sz="1400" i="1" dirty="0">
                        <a:solidFill>
                          <a:schemeClr val="tx1"/>
                        </a:solidFill>
                        <a:latin typeface="Cambria Math" panose="02040503050406030204" pitchFamily="18" charset="0"/>
                      </a:rPr>
                      <m:t> </m:t>
                    </m:r>
                  </m:oMath>
                </a14:m>
                <a:r>
                  <a:rPr lang="en-US" altLang="zh-CN" sz="1400" dirty="0">
                    <a:solidFill>
                      <a:schemeClr val="tx1"/>
                    </a:solidFill>
                    <a:latin typeface="Times New Roman" panose="02020603050405020304" pitchFamily="18" charset="0"/>
                  </a:rPr>
                  <a:t>with probability </a:t>
                </a:r>
                <a14:m>
                  <m:oMath xmlns:m="http://schemas.openxmlformats.org/officeDocument/2006/math">
                    <m:r>
                      <a:rPr lang="en-US" altLang="zh-CN" sz="1400" i="1">
                        <a:solidFill>
                          <a:schemeClr val="tx1"/>
                        </a:solidFill>
                        <a:latin typeface="Cambria Math" panose="02040503050406030204" pitchFamily="18" charset="0"/>
                      </a:rPr>
                      <m:t>𝜂</m:t>
                    </m:r>
                  </m:oMath>
                </a14:m>
                <a:r>
                  <a:rPr lang="en-US" altLang="zh-CN" sz="1400" dirty="0">
                    <a:solidFill>
                      <a:schemeClr val="tx1"/>
                    </a:solidFill>
                    <a:latin typeface="Times New Roman" panose="02020603050405020304" pitchFamily="18" charset="0"/>
                    <a:cs typeface="Times New Roman" panose="02020603050405020304" pitchFamily="18" charset="0"/>
                  </a:rPr>
                  <a:t>. </a:t>
                </a:r>
              </a:p>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Compute </a:t>
                </a:r>
                <a:r>
                  <a:rPr lang="en-US" altLang="zh-CN" sz="1400" i="1" dirty="0">
                    <a:solidFill>
                      <a:schemeClr val="tx1"/>
                    </a:solidFill>
                    <a:latin typeface="Times New Roman" panose="02020603050405020304" pitchFamily="18" charset="0"/>
                    <a:cs typeface="Times New Roman" panose="02020603050405020304" pitchFamily="18" charset="0"/>
                  </a:rPr>
                  <a:t>robustness size certificate</a:t>
                </a:r>
                <a:r>
                  <a:rPr lang="en-US" altLang="zh-CN" sz="1400" dirty="0">
                    <a:solidFill>
                      <a:schemeClr val="tx1"/>
                    </a:solidFill>
                    <a:latin typeface="Times New Roman" panose="02020603050405020304" pitchFamily="18" charset="0"/>
                    <a:cs typeface="Times New Roman" panose="02020603050405020304" pitchFamily="18" charset="0"/>
                  </a:rPr>
                  <a:t>:</a:t>
                </a: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cs typeface="Times New Roman" panose="02020603050405020304" pitchFamily="18" charset="0"/>
                  </a:rPr>
                  <a:t>If,</a:t>
                </a:r>
                <a14:m>
                  <m:oMath xmlns:m="http://schemas.openxmlformats.org/officeDocument/2006/math">
                    <m:sSup>
                      <m:sSupPr>
                        <m:ctrlPr>
                          <a:rPr lang="en-US" altLang="zh-CN" sz="1400" i="1">
                            <a:solidFill>
                              <a:schemeClr val="tx1"/>
                            </a:solidFill>
                            <a:latin typeface="Cambria Math" panose="02040503050406030204" pitchFamily="18" charset="0"/>
                          </a:rPr>
                        </m:ctrlPr>
                      </m:sSup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𝔼</m:t>
                            </m:r>
                          </m:e>
                        </m:acc>
                      </m:e>
                      <m:sup>
                        <m:r>
                          <a:rPr lang="en-US" altLang="zh-CN" sz="1400" i="1">
                            <a:solidFill>
                              <a:schemeClr val="tx1"/>
                            </a:solidFill>
                            <a:latin typeface="Cambria Math" panose="02040503050406030204" pitchFamily="18" charset="0"/>
                          </a:rPr>
                          <m:t>𝑙𝑏</m:t>
                        </m:r>
                      </m:sup>
                    </m:sSup>
                    <m:d>
                      <m:dPr>
                        <m:ctrlPr>
                          <a:rPr lang="en-US" altLang="zh-CN" sz="1400" i="1">
                            <a:solidFill>
                              <a:schemeClr val="tx1"/>
                            </a:solidFill>
                            <a:latin typeface="Cambria Math" panose="02040503050406030204" pitchFamily="18" charset="0"/>
                          </a:rPr>
                        </m:ctrlPr>
                      </m:d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𝐴</m:t>
                            </m:r>
                          </m:e>
                          <m:sub>
                            <m:r>
                              <a:rPr lang="en-US" altLang="zh-CN" sz="1400" i="1">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𝑘</m:t>
                            </m:r>
                          </m:sub>
                        </m:sSub>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𝑥</m:t>
                            </m:r>
                          </m:e>
                        </m:d>
                      </m:e>
                    </m:d>
                    <m:r>
                      <a:rPr lang="en-US" altLang="zh-CN" sz="1400" b="0" i="1" smtClean="0">
                        <a:solidFill>
                          <a:schemeClr val="tx1"/>
                        </a:solidFill>
                        <a:latin typeface="Cambria Math" panose="02040503050406030204" pitchFamily="18" charset="0"/>
                      </a:rPr>
                      <m:t>&gt;</m:t>
                    </m:r>
                    <m:sSup>
                      <m:sSupPr>
                        <m:ctrlPr>
                          <a:rPr lang="en-US" altLang="zh-CN" sz="1400" b="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𝑒</m:t>
                        </m:r>
                      </m:e>
                      <m:sup>
                        <m:r>
                          <a:rPr lang="en-US" altLang="zh-CN" sz="1400" b="0" i="1" smtClean="0">
                            <a:solidFill>
                              <a:schemeClr val="tx1"/>
                            </a:solidFill>
                            <a:latin typeface="Cambria Math" panose="02040503050406030204" pitchFamily="18" charset="0"/>
                          </a:rPr>
                          <m:t>2</m:t>
                        </m:r>
                        <m:r>
                          <a:rPr lang="en-US" altLang="zh-CN" sz="1400" b="0" i="1" smtClean="0">
                            <a:solidFill>
                              <a:schemeClr val="tx1"/>
                            </a:solidFill>
                            <a:latin typeface="Cambria Math" panose="02040503050406030204" pitchFamily="18" charset="0"/>
                          </a:rPr>
                          <m:t>𝜖</m:t>
                        </m:r>
                      </m:sup>
                    </m:sSup>
                    <m:func>
                      <m:funcPr>
                        <m:ctrlPr>
                          <a:rPr lang="en-US" altLang="zh-CN" sz="1400" b="0" i="1" smtClean="0">
                            <a:solidFill>
                              <a:schemeClr val="tx1"/>
                            </a:solidFill>
                            <a:latin typeface="Cambria Math" panose="02040503050406030204" pitchFamily="18" charset="0"/>
                          </a:rPr>
                        </m:ctrlPr>
                      </m:funcPr>
                      <m:fName>
                        <m:limLow>
                          <m:limLowPr>
                            <m:ctrlPr>
                              <a:rPr lang="en-US" altLang="zh-CN" sz="1400" b="0" i="1" smtClean="0">
                                <a:solidFill>
                                  <a:schemeClr val="tx1"/>
                                </a:solidFill>
                                <a:latin typeface="Cambria Math" panose="02040503050406030204" pitchFamily="18" charset="0"/>
                              </a:rPr>
                            </m:ctrlPr>
                          </m:limLowPr>
                          <m:e>
                            <m:r>
                              <m:rPr>
                                <m:sty m:val="p"/>
                              </m:rPr>
                              <a:rPr lang="en-US" altLang="zh-CN" sz="1400" b="0" i="0" smtClean="0">
                                <a:solidFill>
                                  <a:schemeClr val="tx1"/>
                                </a:solidFill>
                                <a:latin typeface="Cambria Math" panose="02040503050406030204" pitchFamily="18" charset="0"/>
                              </a:rPr>
                              <m:t>max</m:t>
                            </m:r>
                          </m:e>
                          <m:lim>
                            <m:r>
                              <a:rPr lang="en-US" altLang="zh-CN" sz="1400" b="0" i="1" smtClean="0">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ea typeface="Cambria Math" panose="02040503050406030204" pitchFamily="18" charset="0"/>
                              </a:rPr>
                              <m:t>≠</m:t>
                            </m:r>
                            <m:r>
                              <a:rPr lang="en-US" altLang="zh-CN" sz="1400" b="0" i="1" smtClean="0">
                                <a:solidFill>
                                  <a:schemeClr val="tx1"/>
                                </a:solidFill>
                                <a:latin typeface="Cambria Math" panose="02040503050406030204" pitchFamily="18" charset="0"/>
                                <a:ea typeface="Cambria Math" panose="02040503050406030204" pitchFamily="18" charset="0"/>
                              </a:rPr>
                              <m:t>𝑘</m:t>
                            </m:r>
                          </m:lim>
                        </m:limLow>
                      </m:fName>
                      <m:e>
                        <m:sSup>
                          <m:sSupPr>
                            <m:ctrlPr>
                              <a:rPr lang="en-US" altLang="zh-CN" sz="1400" i="1">
                                <a:solidFill>
                                  <a:schemeClr val="tx1"/>
                                </a:solidFill>
                                <a:latin typeface="Cambria Math" panose="02040503050406030204" pitchFamily="18" charset="0"/>
                              </a:rPr>
                            </m:ctrlPr>
                          </m:sSup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𝔼</m:t>
                                </m:r>
                              </m:e>
                            </m:acc>
                          </m:e>
                          <m:sup>
                            <m:r>
                              <a:rPr lang="en-US" altLang="zh-CN" sz="1400" i="1">
                                <a:solidFill>
                                  <a:schemeClr val="tx1"/>
                                </a:solidFill>
                                <a:latin typeface="Cambria Math" panose="02040503050406030204" pitchFamily="18" charset="0"/>
                              </a:rPr>
                              <m:t>𝑢𝑏</m:t>
                            </m:r>
                          </m:sup>
                        </m:sSup>
                        <m:d>
                          <m:dPr>
                            <m:ctrlPr>
                              <a:rPr lang="en-US" altLang="zh-CN" sz="1400" i="1">
                                <a:solidFill>
                                  <a:schemeClr val="tx1"/>
                                </a:solidFill>
                                <a:latin typeface="Cambria Math" panose="02040503050406030204" pitchFamily="18" charset="0"/>
                              </a:rPr>
                            </m:ctrlPr>
                          </m:d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𝐴</m:t>
                                </m:r>
                              </m:e>
                              <m:sub>
                                <m:r>
                                  <a:rPr lang="en-US" altLang="zh-CN" sz="1400" i="1">
                                    <a:solidFill>
                                      <a:schemeClr val="tx1"/>
                                    </a:solidFill>
                                    <a:latin typeface="Cambria Math" panose="02040503050406030204" pitchFamily="18" charset="0"/>
                                  </a:rPr>
                                  <m:t>𝑄</m:t>
                                </m:r>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𝑖</m:t>
                                </m:r>
                              </m:sub>
                            </m:sSub>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𝑥</m:t>
                                </m:r>
                              </m:e>
                            </m:d>
                          </m:e>
                        </m:d>
                      </m:e>
                    </m:func>
                    <m:r>
                      <a:rPr lang="en-US" altLang="zh-CN" sz="1400" b="0" i="1" smtClean="0">
                        <a:solidFill>
                          <a:schemeClr val="tx1"/>
                        </a:solidFill>
                        <a:latin typeface="Cambria Math" panose="02040503050406030204" pitchFamily="18" charset="0"/>
                      </a:rPr>
                      <m:t>+</m:t>
                    </m:r>
                    <m:d>
                      <m:dPr>
                        <m:ctrlPr>
                          <a:rPr lang="en-US" altLang="zh-CN" sz="1400" b="0" i="1" smtClean="0">
                            <a:solidFill>
                              <a:schemeClr val="tx1"/>
                            </a:solidFill>
                            <a:latin typeface="Cambria Math" panose="02040503050406030204" pitchFamily="18" charset="0"/>
                          </a:rPr>
                        </m:ctrlPr>
                      </m:dPr>
                      <m:e>
                        <m:r>
                          <a:rPr lang="en-US" altLang="zh-CN" sz="1400" b="0" i="1" smtClean="0">
                            <a:solidFill>
                              <a:schemeClr val="tx1"/>
                            </a:solidFill>
                            <a:latin typeface="Cambria Math" panose="02040503050406030204" pitchFamily="18" charset="0"/>
                          </a:rPr>
                          <m:t>1+</m:t>
                        </m:r>
                        <m:sSup>
                          <m:sSupPr>
                            <m:ctrlPr>
                              <a:rPr lang="en-US" altLang="zh-CN" sz="1400" b="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𝑒</m:t>
                            </m:r>
                          </m:e>
                          <m:sup>
                            <m:r>
                              <a:rPr lang="en-US" altLang="zh-CN" sz="1400" b="0" i="1" smtClean="0">
                                <a:solidFill>
                                  <a:schemeClr val="tx1"/>
                                </a:solidFill>
                                <a:latin typeface="Cambria Math" panose="02040503050406030204" pitchFamily="18" charset="0"/>
                              </a:rPr>
                              <m:t>𝜖</m:t>
                            </m:r>
                          </m:sup>
                        </m:sSup>
                      </m:e>
                    </m:d>
                    <m:r>
                      <a:rPr lang="en-US" altLang="zh-CN" sz="1400" b="0" i="1" smtClean="0">
                        <a:solidFill>
                          <a:schemeClr val="tx1"/>
                        </a:solidFill>
                        <a:latin typeface="Cambria Math" panose="02040503050406030204" pitchFamily="18" charset="0"/>
                      </a:rPr>
                      <m:t>𝛿</m:t>
                    </m:r>
                  </m:oMath>
                </a14:m>
                <a:endParaRPr lang="en-US" altLang="zh-CN" sz="1400" b="0" dirty="0">
                  <a:solidFill>
                    <a:schemeClr val="tx1"/>
                  </a:solidFill>
                  <a:latin typeface="Times New Roman" panose="02020603050405020304" pitchFamily="18" charset="0"/>
                </a:endParaRP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cs typeface="Times New Roman" panose="02020603050405020304" pitchFamily="18" charset="0"/>
                  </a:rPr>
                  <a:t>Then, the classifier is robust to any</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𝛼</m:t>
                    </m:r>
                    <m:r>
                      <a:rPr lang="en-US" altLang="zh-CN" sz="1400" b="0" i="1" dirty="0" smtClean="0">
                        <a:solidFill>
                          <a:schemeClr val="tx1"/>
                        </a:solidFill>
                        <a:latin typeface="Cambria Math" panose="02040503050406030204" pitchFamily="18" charset="0"/>
                        <a:cs typeface="Times New Roman" panose="02020603050405020304" pitchFamily="18" charset="0"/>
                      </a:rPr>
                      <m:t>∈</m:t>
                    </m:r>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b="0" i="1" dirty="0" smtClean="0">
                            <a:solidFill>
                              <a:schemeClr val="tx1"/>
                            </a:solidFill>
                            <a:latin typeface="Cambria Math" panose="02040503050406030204" pitchFamily="18" charset="0"/>
                            <a:cs typeface="Times New Roman" panose="02020603050405020304" pitchFamily="18" charset="0"/>
                          </a:rPr>
                          <m:t>𝐵</m:t>
                        </m:r>
                      </m:e>
                      <m:sub>
                        <m:r>
                          <a:rPr lang="en-US" altLang="zh-CN" sz="1400" b="0" i="1" dirty="0" smtClean="0">
                            <a:solidFill>
                              <a:schemeClr val="tx1"/>
                            </a:solidFill>
                            <a:latin typeface="Cambria Math" panose="02040503050406030204" pitchFamily="18" charset="0"/>
                            <a:cs typeface="Times New Roman" panose="02020603050405020304" pitchFamily="18" charset="0"/>
                          </a:rPr>
                          <m:t>𝑝</m:t>
                        </m:r>
                      </m:sub>
                    </m:sSub>
                    <m:r>
                      <a:rPr lang="en-US" altLang="zh-CN" sz="1400" b="0" i="1" dirty="0" smtClean="0">
                        <a:solidFill>
                          <a:schemeClr val="tx1"/>
                        </a:solidFill>
                        <a:latin typeface="Cambria Math" panose="02040503050406030204" pitchFamily="18" charset="0"/>
                        <a:cs typeface="Times New Roman" panose="02020603050405020304" pitchFamily="18" charset="0"/>
                      </a:rPr>
                      <m:t>(</m:t>
                    </m:r>
                    <m:r>
                      <a:rPr lang="en-US" altLang="zh-CN" sz="1400" b="0" i="1" dirty="0" smtClean="0">
                        <a:solidFill>
                          <a:schemeClr val="tx1"/>
                        </a:solidFill>
                        <a:latin typeface="Cambria Math" panose="02040503050406030204" pitchFamily="18" charset="0"/>
                        <a:cs typeface="Times New Roman" panose="02020603050405020304" pitchFamily="18" charset="0"/>
                      </a:rPr>
                      <m:t>𝐿</m:t>
                    </m:r>
                    <m:r>
                      <a:rPr lang="en-US" altLang="zh-CN" sz="1400" b="0" i="1" dirty="0" smtClean="0">
                        <a:solidFill>
                          <a:schemeClr val="tx1"/>
                        </a:solidFill>
                        <a:latin typeface="Cambria Math" panose="02040503050406030204" pitchFamily="18" charset="0"/>
                        <a:cs typeface="Times New Roman" panose="02020603050405020304" pitchFamily="18" charset="0"/>
                      </a:rPr>
                      <m:t>)</m:t>
                    </m:r>
                  </m:oMath>
                </a14:m>
                <a:r>
                  <a:rPr lang="en-US" altLang="zh-CN" sz="1400" dirty="0">
                    <a:solidFill>
                      <a:schemeClr val="tx1"/>
                    </a:solidFill>
                    <a:latin typeface="Times New Roman" panose="02020603050405020304" pitchFamily="18" charset="0"/>
                    <a:cs typeface="Times New Roman" panose="02020603050405020304" pitchFamily="18" charset="0"/>
                  </a:rPr>
                  <a:t> around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𝑥</m:t>
                    </m:r>
                  </m:oMath>
                </a14:m>
                <a:r>
                  <a:rPr lang="en-US" altLang="zh-CN" sz="1400" dirty="0">
                    <a:solidFill>
                      <a:schemeClr val="tx1"/>
                    </a:solidFill>
                    <a:latin typeface="Times New Roman" panose="02020603050405020304" pitchFamily="18" charset="0"/>
                    <a:cs typeface="Times New Roman" panose="02020603050405020304" pitchFamily="18" charset="0"/>
                  </a:rPr>
                  <a:t> with probability </a:t>
                </a:r>
                <a14:m>
                  <m:oMath xmlns:m="http://schemas.openxmlformats.org/officeDocument/2006/math">
                    <m:r>
                      <a:rPr lang="en-US" altLang="zh-CN" sz="1400" b="0" i="0" dirty="0" smtClean="0">
                        <a:solidFill>
                          <a:schemeClr val="tx1"/>
                        </a:solidFill>
                        <a:latin typeface="Cambria Math" panose="02040503050406030204" pitchFamily="18" charset="0"/>
                        <a:cs typeface="Times New Roman" panose="02020603050405020304" pitchFamily="18" charset="0"/>
                      </a:rPr>
                      <m:t>≥</m:t>
                    </m:r>
                    <m:r>
                      <a:rPr lang="en-US" altLang="zh-CN" sz="1400" i="1" dirty="0" smtClean="0">
                        <a:solidFill>
                          <a:schemeClr val="tx1"/>
                        </a:solidFill>
                        <a:latin typeface="Cambria Math" panose="02040503050406030204" pitchFamily="18" charset="0"/>
                        <a:cs typeface="Times New Roman" panose="02020603050405020304" pitchFamily="18" charset="0"/>
                      </a:rPr>
                      <m:t>𝜂</m:t>
                    </m:r>
                  </m:oMath>
                </a14:m>
                <a:r>
                  <a:rPr lang="en-US" altLang="zh-CN" sz="1400" dirty="0">
                    <a:solidFill>
                      <a:schemeClr val="tx1"/>
                    </a:solidFill>
                    <a:latin typeface="Times New Roman" panose="02020603050405020304" pitchFamily="18" charset="0"/>
                    <a:cs typeface="Times New Roman" panose="02020603050405020304" pitchFamily="18" charset="0"/>
                  </a:rPr>
                  <a:t>.</a:t>
                </a: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cs typeface="Times New Roman" panose="02020603050405020304" pitchFamily="18" charset="0"/>
                  </a:rPr>
                  <a:t>Else,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𝑥</m:t>
                    </m:r>
                  </m:oMath>
                </a14:m>
                <a:r>
                  <a:rPr lang="en-US" altLang="zh-CN" sz="1400" dirty="0">
                    <a:solidFill>
                      <a:schemeClr val="tx1"/>
                    </a:solidFill>
                    <a:latin typeface="Times New Roman" panose="02020603050405020304" pitchFamily="18" charset="0"/>
                    <a:cs typeface="Times New Roman" panose="02020603050405020304" pitchFamily="18" charset="0"/>
                  </a:rPr>
                  <a:t> not meet robustness check for L. </a:t>
                </a:r>
              </a:p>
            </p:txBody>
          </p:sp>
        </mc:Choice>
        <mc:Fallback xmlns="">
          <p:sp>
            <p:nvSpPr>
              <p:cNvPr id="26" name="对话气泡: 圆角矩形 25">
                <a:extLst>
                  <a:ext uri="{FF2B5EF4-FFF2-40B4-BE49-F238E27FC236}">
                    <a16:creationId xmlns:a16="http://schemas.microsoft.com/office/drawing/2014/main" id="{AB05D4BD-AF5C-40F0-A7DE-57E8CDE7585F}"/>
                  </a:ext>
                </a:extLst>
              </p:cNvPr>
              <p:cNvSpPr>
                <a:spLocks noRot="1" noChangeAspect="1" noMove="1" noResize="1" noEditPoints="1" noAdjustHandles="1" noChangeArrowheads="1" noChangeShapeType="1" noTextEdit="1"/>
              </p:cNvSpPr>
              <p:nvPr/>
            </p:nvSpPr>
            <p:spPr>
              <a:xfrm>
                <a:off x="5372331" y="3429000"/>
                <a:ext cx="3384376" cy="3061369"/>
              </a:xfrm>
              <a:prstGeom prst="wedgeRoundRectCallout">
                <a:avLst>
                  <a:gd name="adj1" fmla="val 22043"/>
                  <a:gd name="adj2" fmla="val -59693"/>
                  <a:gd name="adj3" fmla="val 16667"/>
                </a:avLst>
              </a:prstGeom>
              <a:blipFill>
                <a:blip r:embed="rId6"/>
                <a:stretch>
                  <a:fillRect b="-3085"/>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664508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26</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err="1">
                  <a:solidFill>
                    <a:schemeClr val="bg1"/>
                  </a:solidFill>
                  <a:latin typeface="Times New Roman" panose="02020603050405020304" pitchFamily="18" charset="0"/>
                  <a:ea typeface="微软雅黑" panose="020B0503020204020204" pitchFamily="34" charset="-122"/>
                </a:rPr>
                <a:t>PixelDP</a:t>
              </a:r>
              <a:r>
                <a:rPr kumimoji="1" lang="en-US" altLang="zh-CN" sz="2000" dirty="0">
                  <a:solidFill>
                    <a:schemeClr val="bg1"/>
                  </a:solidFill>
                  <a:latin typeface="Times New Roman" panose="02020603050405020304" pitchFamily="18" charset="0"/>
                  <a:ea typeface="微软雅黑" panose="020B0503020204020204" pitchFamily="34" charset="-122"/>
                </a:rPr>
                <a:t> classifier </a:t>
              </a:r>
            </a:p>
          </p:txBody>
        </p:sp>
      </p:gr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pic>
        <p:nvPicPr>
          <p:cNvPr id="11" name="图片 10">
            <a:extLst>
              <a:ext uri="{FF2B5EF4-FFF2-40B4-BE49-F238E27FC236}">
                <a16:creationId xmlns:a16="http://schemas.microsoft.com/office/drawing/2014/main" id="{C3EFA35D-2E3B-4B5A-9BB5-AFC877878F46}"/>
              </a:ext>
            </a:extLst>
          </p:cNvPr>
          <p:cNvPicPr>
            <a:picLocks noChangeAspect="1"/>
          </p:cNvPicPr>
          <p:nvPr/>
        </p:nvPicPr>
        <p:blipFill>
          <a:blip r:embed="rId3"/>
          <a:stretch>
            <a:fillRect/>
          </a:stretch>
        </p:blipFill>
        <p:spPr>
          <a:xfrm>
            <a:off x="3104757" y="3401025"/>
            <a:ext cx="2781688" cy="2948399"/>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7D5F1E-2FC7-4703-8AF3-A595435A311B}"/>
                  </a:ext>
                </a:extLst>
              </p:cNvPr>
              <p:cNvSpPr txBox="1"/>
              <p:nvPr/>
            </p:nvSpPr>
            <p:spPr>
              <a:xfrm>
                <a:off x="564617" y="1574790"/>
                <a:ext cx="7967823" cy="195931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14:m>
                  <m:oMath xmlns:m="http://schemas.openxmlformats.org/officeDocument/2006/math">
                    <m:sSup>
                      <m:sSupPr>
                        <m:ctrlPr>
                          <a:rPr lang="en-US" altLang="zh-CN" sz="1600" b="0" i="1" smtClean="0">
                            <a:solidFill>
                              <a:srgbClr val="0070C0"/>
                            </a:solidFill>
                            <a:latin typeface="Cambria Math" panose="02040503050406030204" pitchFamily="18" charset="0"/>
                          </a:rPr>
                        </m:ctrlPr>
                      </m:sSupPr>
                      <m:e>
                        <m:acc>
                          <m:accPr>
                            <m:chr m:val="̂"/>
                            <m:ctrlPr>
                              <a:rPr lang="en-US" altLang="zh-CN" sz="1600" i="1">
                                <a:solidFill>
                                  <a:srgbClr val="0070C0"/>
                                </a:solidFill>
                                <a:latin typeface="Cambria Math" panose="02040503050406030204" pitchFamily="18" charset="0"/>
                              </a:rPr>
                            </m:ctrlPr>
                          </m:accPr>
                          <m:e>
                            <m:r>
                              <a:rPr lang="zh-CN" altLang="en-US" sz="1600" i="1">
                                <a:solidFill>
                                  <a:srgbClr val="0070C0"/>
                                </a:solidFill>
                                <a:latin typeface="Cambria Math" panose="02040503050406030204" pitchFamily="18" charset="0"/>
                              </a:rPr>
                              <m:t>𝔼</m:t>
                            </m:r>
                          </m:e>
                        </m:acc>
                      </m:e>
                      <m:sup>
                        <m:r>
                          <a:rPr lang="en-US" altLang="zh-CN" sz="1600" b="0" i="1" smtClean="0">
                            <a:solidFill>
                              <a:srgbClr val="0070C0"/>
                            </a:solidFill>
                            <a:latin typeface="Cambria Math" panose="02040503050406030204" pitchFamily="18" charset="0"/>
                          </a:rPr>
                          <m:t>𝑢𝑝</m:t>
                        </m:r>
                      </m:sup>
                    </m:sSup>
                    <m:d>
                      <m:dPr>
                        <m:ctrlPr>
                          <a:rPr lang="en-US" altLang="zh-CN" sz="1600" i="1">
                            <a:solidFill>
                              <a:srgbClr val="0070C0"/>
                            </a:solidFill>
                            <a:latin typeface="Cambria Math" panose="02040503050406030204" pitchFamily="18" charset="0"/>
                          </a:rPr>
                        </m:ctrlPr>
                      </m:dPr>
                      <m:e>
                        <m:sSub>
                          <m:sSubPr>
                            <m:ctrlPr>
                              <a:rPr lang="en-US" altLang="zh-CN" sz="1600" i="1">
                                <a:solidFill>
                                  <a:srgbClr val="0070C0"/>
                                </a:solidFill>
                                <a:latin typeface="Cambria Math" panose="02040503050406030204" pitchFamily="18" charset="0"/>
                              </a:rPr>
                            </m:ctrlPr>
                          </m:sSubPr>
                          <m:e>
                            <m:r>
                              <a:rPr lang="en-US" altLang="zh-CN" sz="1600" i="1">
                                <a:solidFill>
                                  <a:srgbClr val="0070C0"/>
                                </a:solidFill>
                                <a:latin typeface="Cambria Math" panose="02040503050406030204" pitchFamily="18" charset="0"/>
                              </a:rPr>
                              <m:t>𝐴</m:t>
                            </m:r>
                          </m:e>
                          <m:sub>
                            <m:r>
                              <a:rPr lang="en-US" altLang="zh-CN" sz="1600" i="1">
                                <a:solidFill>
                                  <a:srgbClr val="0070C0"/>
                                </a:solidFill>
                                <a:latin typeface="Cambria Math" panose="02040503050406030204" pitchFamily="18" charset="0"/>
                              </a:rPr>
                              <m:t>𝑄</m:t>
                            </m:r>
                            <m:r>
                              <a:rPr lang="en-US" altLang="zh-CN" sz="1600" i="1">
                                <a:solidFill>
                                  <a:srgbClr val="0070C0"/>
                                </a:solidFill>
                                <a:latin typeface="Cambria Math" panose="02040503050406030204" pitchFamily="18" charset="0"/>
                              </a:rPr>
                              <m:t>,</m:t>
                            </m:r>
                            <m:r>
                              <a:rPr lang="en-US" altLang="zh-CN" sz="1600" i="1">
                                <a:solidFill>
                                  <a:srgbClr val="0070C0"/>
                                </a:solidFill>
                                <a:latin typeface="Cambria Math" panose="02040503050406030204" pitchFamily="18" charset="0"/>
                              </a:rPr>
                              <m:t>𝑖</m:t>
                            </m:r>
                          </m:sub>
                        </m:sSub>
                        <m:d>
                          <m:dPr>
                            <m:ctrlPr>
                              <a:rPr lang="en-US" altLang="zh-CN" sz="1600" i="1">
                                <a:solidFill>
                                  <a:srgbClr val="0070C0"/>
                                </a:solidFill>
                                <a:latin typeface="Cambria Math" panose="02040503050406030204" pitchFamily="18" charset="0"/>
                              </a:rPr>
                            </m:ctrlPr>
                          </m:dPr>
                          <m:e>
                            <m:r>
                              <a:rPr lang="en-US" altLang="zh-CN" sz="1600" i="1">
                                <a:solidFill>
                                  <a:srgbClr val="0070C0"/>
                                </a:solidFill>
                                <a:latin typeface="Cambria Math" panose="02040503050406030204" pitchFamily="18" charset="0"/>
                              </a:rPr>
                              <m:t>𝑥</m:t>
                            </m:r>
                          </m:e>
                        </m:d>
                      </m:e>
                    </m:d>
                  </m:oMath>
                </a14:m>
                <a:r>
                  <a:rPr lang="en-US" altLang="zh-CN" sz="1600" dirty="0">
                    <a:solidFill>
                      <a:srgbClr val="0070C0"/>
                    </a:solidFill>
                    <a:latin typeface="Times New Roman" panose="02020603050405020304" pitchFamily="18" charset="0"/>
                    <a:ea typeface="宋体" panose="02010600030101010101" pitchFamily="2" charset="-122"/>
                  </a:rPr>
                  <a:t> and </a:t>
                </a:r>
                <a14:m>
                  <m:oMath xmlns:m="http://schemas.openxmlformats.org/officeDocument/2006/math">
                    <m:sSup>
                      <m:sSupPr>
                        <m:ctrlPr>
                          <a:rPr lang="en-US" altLang="zh-CN" sz="1600" i="1">
                            <a:solidFill>
                              <a:srgbClr val="0070C0"/>
                            </a:solidFill>
                            <a:latin typeface="Cambria Math" panose="02040503050406030204" pitchFamily="18" charset="0"/>
                          </a:rPr>
                        </m:ctrlPr>
                      </m:sSupPr>
                      <m:e>
                        <m:acc>
                          <m:accPr>
                            <m:chr m:val="̂"/>
                            <m:ctrlPr>
                              <a:rPr lang="en-US" altLang="zh-CN" sz="1600" i="1">
                                <a:solidFill>
                                  <a:srgbClr val="0070C0"/>
                                </a:solidFill>
                                <a:latin typeface="Cambria Math" panose="02040503050406030204" pitchFamily="18" charset="0"/>
                              </a:rPr>
                            </m:ctrlPr>
                          </m:accPr>
                          <m:e>
                            <m:r>
                              <a:rPr lang="zh-CN" altLang="en-US" sz="1600" i="1">
                                <a:solidFill>
                                  <a:srgbClr val="0070C0"/>
                                </a:solidFill>
                                <a:latin typeface="Cambria Math" panose="02040503050406030204" pitchFamily="18" charset="0"/>
                              </a:rPr>
                              <m:t>𝔼</m:t>
                            </m:r>
                          </m:e>
                        </m:acc>
                      </m:e>
                      <m:sup>
                        <m:r>
                          <a:rPr lang="en-US" altLang="zh-CN" sz="1600" b="0" i="1" smtClean="0">
                            <a:solidFill>
                              <a:srgbClr val="0070C0"/>
                            </a:solidFill>
                            <a:latin typeface="Cambria Math" panose="02040503050406030204" pitchFamily="18" charset="0"/>
                          </a:rPr>
                          <m:t>𝑙</m:t>
                        </m:r>
                        <m:r>
                          <a:rPr lang="en-US" altLang="zh-CN" sz="1600" i="1">
                            <a:solidFill>
                              <a:srgbClr val="0070C0"/>
                            </a:solidFill>
                            <a:latin typeface="Cambria Math" panose="02040503050406030204" pitchFamily="18" charset="0"/>
                          </a:rPr>
                          <m:t>𝑝</m:t>
                        </m:r>
                      </m:sup>
                    </m:sSup>
                    <m:d>
                      <m:dPr>
                        <m:ctrlPr>
                          <a:rPr lang="en-US" altLang="zh-CN" sz="1600" i="1">
                            <a:solidFill>
                              <a:srgbClr val="0070C0"/>
                            </a:solidFill>
                            <a:latin typeface="Cambria Math" panose="02040503050406030204" pitchFamily="18" charset="0"/>
                          </a:rPr>
                        </m:ctrlPr>
                      </m:dPr>
                      <m:e>
                        <m:sSub>
                          <m:sSubPr>
                            <m:ctrlPr>
                              <a:rPr lang="en-US" altLang="zh-CN" sz="1600" i="1">
                                <a:solidFill>
                                  <a:srgbClr val="0070C0"/>
                                </a:solidFill>
                                <a:latin typeface="Cambria Math" panose="02040503050406030204" pitchFamily="18" charset="0"/>
                              </a:rPr>
                            </m:ctrlPr>
                          </m:sSubPr>
                          <m:e>
                            <m:r>
                              <a:rPr lang="en-US" altLang="zh-CN" sz="1600" i="1">
                                <a:solidFill>
                                  <a:srgbClr val="0070C0"/>
                                </a:solidFill>
                                <a:latin typeface="Cambria Math" panose="02040503050406030204" pitchFamily="18" charset="0"/>
                              </a:rPr>
                              <m:t>𝐴</m:t>
                            </m:r>
                          </m:e>
                          <m:sub>
                            <m:r>
                              <a:rPr lang="en-US" altLang="zh-CN" sz="1600" i="1">
                                <a:solidFill>
                                  <a:srgbClr val="0070C0"/>
                                </a:solidFill>
                                <a:latin typeface="Cambria Math" panose="02040503050406030204" pitchFamily="18" charset="0"/>
                              </a:rPr>
                              <m:t>𝑄</m:t>
                            </m:r>
                            <m:r>
                              <a:rPr lang="en-US" altLang="zh-CN" sz="1600" i="1">
                                <a:solidFill>
                                  <a:srgbClr val="0070C0"/>
                                </a:solidFill>
                                <a:latin typeface="Cambria Math" panose="02040503050406030204" pitchFamily="18" charset="0"/>
                              </a:rPr>
                              <m:t>,</m:t>
                            </m:r>
                            <m:r>
                              <a:rPr lang="en-US" altLang="zh-CN" sz="1600" i="1">
                                <a:solidFill>
                                  <a:srgbClr val="0070C0"/>
                                </a:solidFill>
                                <a:latin typeface="Cambria Math" panose="02040503050406030204" pitchFamily="18" charset="0"/>
                              </a:rPr>
                              <m:t>𝑖</m:t>
                            </m:r>
                          </m:sub>
                        </m:sSub>
                        <m:d>
                          <m:dPr>
                            <m:ctrlPr>
                              <a:rPr lang="en-US" altLang="zh-CN" sz="1600" i="1">
                                <a:solidFill>
                                  <a:srgbClr val="0070C0"/>
                                </a:solidFill>
                                <a:latin typeface="Cambria Math" panose="02040503050406030204" pitchFamily="18" charset="0"/>
                              </a:rPr>
                            </m:ctrlPr>
                          </m:dPr>
                          <m:e>
                            <m:r>
                              <a:rPr lang="en-US" altLang="zh-CN" sz="1600" i="1">
                                <a:solidFill>
                                  <a:srgbClr val="0070C0"/>
                                </a:solidFill>
                                <a:latin typeface="Cambria Math" panose="02040503050406030204" pitchFamily="18" charset="0"/>
                              </a:rPr>
                              <m:t>𝑥</m:t>
                            </m:r>
                          </m:e>
                        </m:d>
                      </m:e>
                    </m:d>
                  </m:oMath>
                </a14:m>
                <a:endParaRPr lang="en-US" altLang="zh-CN" sz="1600" dirty="0">
                  <a:solidFill>
                    <a:srgbClr val="0070C0"/>
                  </a:solidFill>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If the </a:t>
                </a:r>
                <a:r>
                  <a:rPr lang="en-US" altLang="zh-CN" sz="2000" dirty="0">
                    <a:solidFill>
                      <a:srgbClr val="C00000"/>
                    </a:solidFill>
                    <a:latin typeface="Times New Roman" panose="02020603050405020304" pitchFamily="18" charset="0"/>
                    <a:ea typeface="宋体" panose="02010600030101010101" pitchFamily="2" charset="-122"/>
                  </a:rPr>
                  <a:t>lower bound for the label with the top average score </a:t>
                </a:r>
                <a14:m>
                  <m:oMath xmlns:m="http://schemas.openxmlformats.org/officeDocument/2006/math">
                    <m:sSup>
                      <m:sSupPr>
                        <m:ctrlPr>
                          <a:rPr lang="en-US" altLang="zh-CN" sz="1600" i="1">
                            <a:latin typeface="Cambria Math" panose="02040503050406030204" pitchFamily="18" charset="0"/>
                          </a:rPr>
                        </m:ctrlPr>
                      </m:sSup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𝔼</m:t>
                            </m:r>
                          </m:e>
                        </m:acc>
                      </m:e>
                      <m:sup>
                        <m:r>
                          <a:rPr lang="en-US" altLang="zh-CN" sz="1600" i="1">
                            <a:latin typeface="Cambria Math" panose="02040503050406030204" pitchFamily="18" charset="0"/>
                          </a:rPr>
                          <m:t>𝑙𝑏</m:t>
                        </m:r>
                      </m:sup>
                    </m:sSup>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𝐴</m:t>
                            </m:r>
                          </m:e>
                          <m:sub>
                            <m:r>
                              <a:rPr lang="en-US" altLang="zh-CN" sz="1600" i="1">
                                <a:latin typeface="Cambria Math" panose="02040503050406030204" pitchFamily="18" charset="0"/>
                              </a:rPr>
                              <m:t>𝑄</m:t>
                            </m:r>
                            <m:r>
                              <a:rPr lang="en-US" altLang="zh-CN" sz="1600" i="1">
                                <a:latin typeface="Cambria Math" panose="02040503050406030204" pitchFamily="18" charset="0"/>
                              </a:rPr>
                              <m:t>,</m:t>
                            </m:r>
                            <m:r>
                              <a:rPr lang="en-US" altLang="zh-CN" sz="1600" i="1">
                                <a:latin typeface="Cambria Math" panose="02040503050406030204" pitchFamily="18" charset="0"/>
                              </a:rPr>
                              <m:t>𝑘</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𝑥</m:t>
                            </m:r>
                          </m:e>
                        </m:d>
                      </m:e>
                    </m:d>
                    <m:r>
                      <a:rPr lang="en-US" altLang="zh-CN" sz="1600" i="1">
                        <a:latin typeface="Cambria Math" panose="02040503050406030204" pitchFamily="18" charset="0"/>
                      </a:rPr>
                      <m:t> </m:t>
                    </m:r>
                  </m:oMath>
                </a14:m>
                <a:r>
                  <a:rPr lang="en-US" altLang="zh-CN" sz="2000" dirty="0">
                    <a:latin typeface="Times New Roman" panose="02020603050405020304" pitchFamily="18" charset="0"/>
                    <a:ea typeface="宋体" panose="02010600030101010101" pitchFamily="2" charset="-122"/>
                  </a:rPr>
                  <a:t>is strictly greater than the </a:t>
                </a:r>
                <a:r>
                  <a:rPr lang="en-US" altLang="zh-CN" sz="2000" dirty="0">
                    <a:solidFill>
                      <a:srgbClr val="C00000"/>
                    </a:solidFill>
                    <a:latin typeface="Times New Roman" panose="02020603050405020304" pitchFamily="18" charset="0"/>
                    <a:ea typeface="宋体" panose="02010600030101010101" pitchFamily="2" charset="-122"/>
                  </a:rPr>
                  <a:t>upper bound for every other label </a:t>
                </a:r>
                <a14:m>
                  <m:oMath xmlns:m="http://schemas.openxmlformats.org/officeDocument/2006/math">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max</m:t>
                            </m:r>
                          </m:e>
                          <m:lim>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𝑖</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𝑘</m:t>
                            </m:r>
                          </m:lim>
                        </m:limLow>
                      </m:fName>
                      <m:e>
                        <m:sSup>
                          <m:sSupPr>
                            <m:ctrlPr>
                              <a:rPr lang="en-US" altLang="zh-CN" sz="1400" i="1">
                                <a:latin typeface="Cambria Math" panose="02040503050406030204" pitchFamily="18" charset="0"/>
                              </a:rPr>
                            </m:ctrlPr>
                          </m:sSupPr>
                          <m:e>
                            <m:acc>
                              <m:accPr>
                                <m:chr m:val="̂"/>
                                <m:ctrlPr>
                                  <a:rPr lang="en-US" altLang="zh-CN" sz="1400" i="1">
                                    <a:latin typeface="Cambria Math" panose="02040503050406030204" pitchFamily="18" charset="0"/>
                                  </a:rPr>
                                </m:ctrlPr>
                              </m:accPr>
                              <m:e>
                                <m:r>
                                  <a:rPr lang="zh-CN" altLang="en-US" sz="1400" i="1">
                                    <a:latin typeface="Cambria Math" panose="02040503050406030204" pitchFamily="18" charset="0"/>
                                  </a:rPr>
                                  <m:t>𝔼</m:t>
                                </m:r>
                              </m:e>
                            </m:acc>
                          </m:e>
                          <m:sup>
                            <m:r>
                              <a:rPr lang="en-US" altLang="zh-CN" sz="1400" i="1">
                                <a:latin typeface="Cambria Math" panose="02040503050406030204" pitchFamily="18" charset="0"/>
                              </a:rPr>
                              <m:t>𝑢𝑏</m:t>
                            </m:r>
                          </m:sup>
                        </m:sSup>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𝑄</m:t>
                                </m:r>
                                <m:r>
                                  <a:rPr lang="en-US" altLang="zh-CN" sz="1400" i="1">
                                    <a:latin typeface="Cambria Math" panose="02040503050406030204" pitchFamily="18" charset="0"/>
                                  </a:rPr>
                                  <m:t>,</m:t>
                                </m:r>
                                <m:r>
                                  <a:rPr lang="en-US" altLang="zh-CN" sz="1400" i="1">
                                    <a:latin typeface="Cambria Math" panose="02040503050406030204" pitchFamily="18" charset="0"/>
                                  </a:rPr>
                                  <m:t>𝑖</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𝑥</m:t>
                                </m:r>
                              </m:e>
                            </m:d>
                          </m:e>
                        </m:d>
                      </m:e>
                    </m:func>
                  </m:oMath>
                </a14:m>
                <a:r>
                  <a:rPr lang="en-US" altLang="zh-CN" sz="2000" dirty="0">
                    <a:latin typeface="Times New Roman" panose="02020603050405020304" pitchFamily="18" charset="0"/>
                    <a:ea typeface="宋体" panose="02010600030101010101" pitchFamily="2" charset="-122"/>
                  </a:rPr>
                  <a:t>,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Then, with probability </a:t>
                </a:r>
                <a14:m>
                  <m:oMath xmlns:m="http://schemas.openxmlformats.org/officeDocument/2006/math">
                    <m:r>
                      <a:rPr lang="en-US" altLang="zh-CN" sz="2000" i="1" dirty="0" smtClean="0">
                        <a:latin typeface="Cambria Math" panose="02040503050406030204" pitchFamily="18" charset="0"/>
                      </a:rPr>
                      <m:t>𝜂</m:t>
                    </m:r>
                  </m:oMath>
                </a14:m>
                <a:r>
                  <a:rPr lang="en-US" altLang="zh-CN" sz="2000" dirty="0">
                    <a:latin typeface="Times New Roman" panose="02020603050405020304" pitchFamily="18" charset="0"/>
                    <a:ea typeface="宋体" panose="02010600030101010101" pitchFamily="2" charset="-122"/>
                  </a:rPr>
                  <a:t>, the prediction for input </a:t>
                </a:r>
                <a14:m>
                  <m:oMath xmlns:m="http://schemas.openxmlformats.org/officeDocument/2006/math">
                    <m:r>
                      <a:rPr lang="en-US" altLang="zh-CN" sz="2000" i="1" dirty="0" smtClean="0">
                        <a:latin typeface="Cambria Math" panose="02040503050406030204" pitchFamily="18" charset="0"/>
                      </a:rPr>
                      <m:t>𝑥</m:t>
                    </m:r>
                  </m:oMath>
                </a14:m>
                <a:r>
                  <a:rPr lang="en-US" altLang="zh-CN" sz="2000" dirty="0">
                    <a:latin typeface="Times New Roman" panose="02020603050405020304" pitchFamily="18" charset="0"/>
                    <a:ea typeface="宋体" panose="02010600030101010101" pitchFamily="2" charset="-122"/>
                  </a:rPr>
                  <a:t> is robust to arbitrary attacks of </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𝑙</m:t>
                        </m:r>
                      </m:e>
                      <m:sub>
                        <m:r>
                          <a:rPr lang="en-US" altLang="zh-CN" sz="2000" b="0" i="1" dirty="0" smtClean="0">
                            <a:latin typeface="Cambria Math" panose="02040503050406030204" pitchFamily="18" charset="0"/>
                          </a:rPr>
                          <m:t>𝑝</m:t>
                        </m:r>
                      </m:sub>
                    </m:sSub>
                  </m:oMath>
                </a14:m>
                <a:r>
                  <a:rPr lang="en-US" altLang="zh-CN" sz="2000" dirty="0">
                    <a:latin typeface="Times New Roman" panose="02020603050405020304" pitchFamily="18" charset="0"/>
                    <a:ea typeface="宋体" panose="02010600030101010101" pitchFamily="2" charset="-122"/>
                  </a:rPr>
                  <a:t> size </a:t>
                </a:r>
                <a14:m>
                  <m:oMath xmlns:m="http://schemas.openxmlformats.org/officeDocument/2006/math">
                    <m:r>
                      <a:rPr lang="en-US" altLang="zh-CN" sz="2000" i="1" dirty="0" smtClean="0">
                        <a:latin typeface="Cambria Math" panose="02040503050406030204" pitchFamily="18" charset="0"/>
                      </a:rPr>
                      <m:t>𝐿</m:t>
                    </m:r>
                  </m:oMath>
                </a14:m>
                <a:r>
                  <a:rPr lang="en-US" altLang="zh-CN" sz="2000" dirty="0">
                    <a:latin typeface="Times New Roman" panose="02020603050405020304" pitchFamily="18" charset="0"/>
                    <a:ea typeface="宋体" panose="02010600030101010101" pitchFamily="2" charset="-122"/>
                  </a:rPr>
                  <a:t>.</a:t>
                </a:r>
              </a:p>
            </p:txBody>
          </p:sp>
        </mc:Choice>
        <mc:Fallback xmlns="">
          <p:sp>
            <p:nvSpPr>
              <p:cNvPr id="13" name="文本框 12">
                <a:extLst>
                  <a:ext uri="{FF2B5EF4-FFF2-40B4-BE49-F238E27FC236}">
                    <a16:creationId xmlns:a16="http://schemas.microsoft.com/office/drawing/2014/main" id="{CB7D5F1E-2FC7-4703-8AF3-A595435A311B}"/>
                  </a:ext>
                </a:extLst>
              </p:cNvPr>
              <p:cNvSpPr txBox="1">
                <a:spLocks noRot="1" noChangeAspect="1" noMove="1" noResize="1" noEditPoints="1" noAdjustHandles="1" noChangeArrowheads="1" noChangeShapeType="1" noTextEdit="1"/>
              </p:cNvSpPr>
              <p:nvPr/>
            </p:nvSpPr>
            <p:spPr>
              <a:xfrm>
                <a:off x="564617" y="1574790"/>
                <a:ext cx="7967823" cy="1959319"/>
              </a:xfrm>
              <a:prstGeom prst="rect">
                <a:avLst/>
              </a:prstGeom>
              <a:blipFill>
                <a:blip r:embed="rId4"/>
                <a:stretch>
                  <a:fillRect l="-689" r="-230" b="-3106"/>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D54EC700-C260-4CE8-A7B7-C353B8F8BD68}"/>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6" name="矩形 5">
            <a:extLst>
              <a:ext uri="{FF2B5EF4-FFF2-40B4-BE49-F238E27FC236}">
                <a16:creationId xmlns:a16="http://schemas.microsoft.com/office/drawing/2014/main" id="{B5DD0531-27B7-46D6-9244-70561BB8F522}"/>
              </a:ext>
            </a:extLst>
          </p:cNvPr>
          <p:cNvSpPr/>
          <p:nvPr/>
        </p:nvSpPr>
        <p:spPr>
          <a:xfrm>
            <a:off x="3073533" y="6217567"/>
            <a:ext cx="543739" cy="307777"/>
          </a:xfrm>
          <a:prstGeom prst="rect">
            <a:avLst/>
          </a:prstGeom>
        </p:spPr>
        <p:txBody>
          <a:bodyPr wrap="none">
            <a:spAutoFit/>
          </a:bodyPr>
          <a:lstStyle/>
          <a:p>
            <a:r>
              <a:rPr lang="zh-CN" altLang="en-US" sz="1400" dirty="0"/>
              <a:t>鸵鸟</a:t>
            </a:r>
          </a:p>
        </p:txBody>
      </p:sp>
      <p:sp>
        <p:nvSpPr>
          <p:cNvPr id="7" name="矩形 6">
            <a:extLst>
              <a:ext uri="{FF2B5EF4-FFF2-40B4-BE49-F238E27FC236}">
                <a16:creationId xmlns:a16="http://schemas.microsoft.com/office/drawing/2014/main" id="{251707D4-23CA-4A40-AA15-09B10CA5F23E}"/>
              </a:ext>
            </a:extLst>
          </p:cNvPr>
          <p:cNvSpPr/>
          <p:nvPr/>
        </p:nvSpPr>
        <p:spPr>
          <a:xfrm>
            <a:off x="3582228" y="6212674"/>
            <a:ext cx="543739" cy="307777"/>
          </a:xfrm>
          <a:prstGeom prst="rect">
            <a:avLst/>
          </a:prstGeom>
        </p:spPr>
        <p:txBody>
          <a:bodyPr wrap="none">
            <a:spAutoFit/>
          </a:bodyPr>
          <a:lstStyle/>
          <a:p>
            <a:r>
              <a:rPr lang="zh-CN" altLang="en-US" sz="1400" dirty="0"/>
              <a:t>秃鹫</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51E59E2-C345-4D17-A301-E36A6C33C836}"/>
                  </a:ext>
                </a:extLst>
              </p:cNvPr>
              <p:cNvSpPr/>
              <p:nvPr/>
            </p:nvSpPr>
            <p:spPr>
              <a:xfrm>
                <a:off x="5436096" y="3362267"/>
                <a:ext cx="2028183" cy="368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rgbClr val="137861"/>
                          </a:solidFill>
                          <a:latin typeface="Cambria Math" panose="02040503050406030204" pitchFamily="18" charset="0"/>
                        </a:rPr>
                        <m:t>[</m:t>
                      </m:r>
                      <m:sSup>
                        <m:sSupPr>
                          <m:ctrlPr>
                            <a:rPr lang="en-US" altLang="zh-CN" sz="1200" i="1" smtClean="0">
                              <a:solidFill>
                                <a:srgbClr val="137861"/>
                              </a:solidFill>
                              <a:latin typeface="Cambria Math" panose="02040503050406030204" pitchFamily="18" charset="0"/>
                            </a:rPr>
                          </m:ctrlPr>
                        </m:sSupPr>
                        <m:e>
                          <m:acc>
                            <m:accPr>
                              <m:chr m:val="̂"/>
                              <m:ctrlPr>
                                <a:rPr lang="en-US" altLang="zh-CN" sz="1200" i="1">
                                  <a:solidFill>
                                    <a:srgbClr val="137861"/>
                                  </a:solidFill>
                                  <a:latin typeface="Cambria Math" panose="02040503050406030204" pitchFamily="18" charset="0"/>
                                </a:rPr>
                              </m:ctrlPr>
                            </m:accPr>
                            <m:e>
                              <m:r>
                                <a:rPr lang="zh-CN" altLang="en-US" sz="1200" b="0" i="1">
                                  <a:solidFill>
                                    <a:srgbClr val="137861"/>
                                  </a:solidFill>
                                  <a:latin typeface="Cambria Math" panose="02040503050406030204" pitchFamily="18" charset="0"/>
                                </a:rPr>
                                <m:t>𝔼</m:t>
                              </m:r>
                            </m:e>
                          </m:acc>
                        </m:e>
                        <m:sup>
                          <m:r>
                            <a:rPr lang="en-US" altLang="zh-CN" sz="1200" b="0" i="1">
                              <a:solidFill>
                                <a:srgbClr val="137861"/>
                              </a:solidFill>
                              <a:latin typeface="Cambria Math" panose="02040503050406030204" pitchFamily="18" charset="0"/>
                            </a:rPr>
                            <m:t>𝑙𝑏</m:t>
                          </m:r>
                        </m:sup>
                      </m:sSup>
                      <m:d>
                        <m:dPr>
                          <m:ctrlPr>
                            <a:rPr lang="en-US" altLang="zh-CN" sz="1200" i="1">
                              <a:solidFill>
                                <a:srgbClr val="137861"/>
                              </a:solidFill>
                              <a:latin typeface="Cambria Math" panose="02040503050406030204" pitchFamily="18" charset="0"/>
                            </a:rPr>
                          </m:ctrlPr>
                        </m:dPr>
                        <m:e>
                          <m:sSub>
                            <m:sSubPr>
                              <m:ctrlPr>
                                <a:rPr lang="en-US" altLang="zh-CN" sz="1200" i="1">
                                  <a:solidFill>
                                    <a:srgbClr val="137861"/>
                                  </a:solidFill>
                                  <a:latin typeface="Cambria Math" panose="02040503050406030204" pitchFamily="18" charset="0"/>
                                </a:rPr>
                              </m:ctrlPr>
                            </m:sSubPr>
                            <m:e>
                              <m:r>
                                <a:rPr lang="en-US" altLang="zh-CN" sz="1200" b="0" i="1">
                                  <a:solidFill>
                                    <a:srgbClr val="137861"/>
                                  </a:solidFill>
                                  <a:latin typeface="Cambria Math" panose="02040503050406030204" pitchFamily="18" charset="0"/>
                                </a:rPr>
                                <m:t>𝐴</m:t>
                              </m:r>
                            </m:e>
                            <m:sub>
                              <m:r>
                                <a:rPr lang="en-US" altLang="zh-CN" sz="1200" b="0" i="1">
                                  <a:solidFill>
                                    <a:srgbClr val="137861"/>
                                  </a:solidFill>
                                  <a:latin typeface="Cambria Math" panose="02040503050406030204" pitchFamily="18" charset="0"/>
                                </a:rPr>
                                <m:t>𝑄</m:t>
                              </m:r>
                            </m:sub>
                          </m:sSub>
                          <m:d>
                            <m:dPr>
                              <m:ctrlPr>
                                <a:rPr lang="en-US" altLang="zh-CN" sz="1200" i="1">
                                  <a:solidFill>
                                    <a:srgbClr val="137861"/>
                                  </a:solidFill>
                                  <a:latin typeface="Cambria Math" panose="02040503050406030204" pitchFamily="18" charset="0"/>
                                </a:rPr>
                              </m:ctrlPr>
                            </m:dPr>
                            <m:e>
                              <m:r>
                                <a:rPr lang="en-US" altLang="zh-CN" sz="1200" b="0" i="1">
                                  <a:solidFill>
                                    <a:srgbClr val="137861"/>
                                  </a:solidFill>
                                  <a:latin typeface="Cambria Math" panose="02040503050406030204" pitchFamily="18" charset="0"/>
                                </a:rPr>
                                <m:t>𝑥</m:t>
                              </m:r>
                            </m:e>
                          </m:d>
                        </m:e>
                      </m:d>
                      <m:r>
                        <a:rPr lang="en-US" altLang="zh-CN" sz="1200" b="0" i="1" smtClean="0">
                          <a:solidFill>
                            <a:srgbClr val="137861"/>
                          </a:solidFill>
                          <a:latin typeface="Cambria Math" panose="02040503050406030204" pitchFamily="18" charset="0"/>
                        </a:rPr>
                        <m:t>,</m:t>
                      </m:r>
                      <m:sSup>
                        <m:sSupPr>
                          <m:ctrlPr>
                            <a:rPr lang="en-US" altLang="zh-CN" sz="1200" i="1">
                              <a:solidFill>
                                <a:srgbClr val="137861"/>
                              </a:solidFill>
                              <a:latin typeface="Cambria Math" panose="02040503050406030204" pitchFamily="18" charset="0"/>
                            </a:rPr>
                          </m:ctrlPr>
                        </m:sSupPr>
                        <m:e>
                          <m:acc>
                            <m:accPr>
                              <m:chr m:val="̂"/>
                              <m:ctrlPr>
                                <a:rPr lang="en-US" altLang="zh-CN" sz="1200" i="1">
                                  <a:solidFill>
                                    <a:srgbClr val="137861"/>
                                  </a:solidFill>
                                  <a:latin typeface="Cambria Math" panose="02040503050406030204" pitchFamily="18" charset="0"/>
                                </a:rPr>
                              </m:ctrlPr>
                            </m:accPr>
                            <m:e>
                              <m:r>
                                <a:rPr lang="zh-CN" altLang="en-US" sz="1200" b="0" i="1">
                                  <a:solidFill>
                                    <a:srgbClr val="137861"/>
                                  </a:solidFill>
                                  <a:latin typeface="Cambria Math" panose="02040503050406030204" pitchFamily="18" charset="0"/>
                                </a:rPr>
                                <m:t>𝔼</m:t>
                              </m:r>
                            </m:e>
                          </m:acc>
                        </m:e>
                        <m:sup>
                          <m:r>
                            <a:rPr lang="en-US" altLang="zh-CN" sz="1200" b="0" i="1" smtClean="0">
                              <a:solidFill>
                                <a:srgbClr val="137861"/>
                              </a:solidFill>
                              <a:latin typeface="Cambria Math" panose="02040503050406030204" pitchFamily="18" charset="0"/>
                            </a:rPr>
                            <m:t>𝑢</m:t>
                          </m:r>
                          <m:r>
                            <a:rPr lang="en-US" altLang="zh-CN" sz="1200" b="0" i="1">
                              <a:solidFill>
                                <a:srgbClr val="137861"/>
                              </a:solidFill>
                              <a:latin typeface="Cambria Math" panose="02040503050406030204" pitchFamily="18" charset="0"/>
                            </a:rPr>
                            <m:t>𝑏</m:t>
                          </m:r>
                        </m:sup>
                      </m:sSup>
                      <m:d>
                        <m:dPr>
                          <m:ctrlPr>
                            <a:rPr lang="en-US" altLang="zh-CN" sz="1200" i="1">
                              <a:solidFill>
                                <a:srgbClr val="137861"/>
                              </a:solidFill>
                              <a:latin typeface="Cambria Math" panose="02040503050406030204" pitchFamily="18" charset="0"/>
                            </a:rPr>
                          </m:ctrlPr>
                        </m:dPr>
                        <m:e>
                          <m:sSub>
                            <m:sSubPr>
                              <m:ctrlPr>
                                <a:rPr lang="en-US" altLang="zh-CN" sz="1200" i="1">
                                  <a:solidFill>
                                    <a:srgbClr val="137861"/>
                                  </a:solidFill>
                                  <a:latin typeface="Cambria Math" panose="02040503050406030204" pitchFamily="18" charset="0"/>
                                </a:rPr>
                              </m:ctrlPr>
                            </m:sSubPr>
                            <m:e>
                              <m:r>
                                <a:rPr lang="en-US" altLang="zh-CN" sz="1200" b="0" i="1">
                                  <a:solidFill>
                                    <a:srgbClr val="137861"/>
                                  </a:solidFill>
                                  <a:latin typeface="Cambria Math" panose="02040503050406030204" pitchFamily="18" charset="0"/>
                                </a:rPr>
                                <m:t>𝐴</m:t>
                              </m:r>
                            </m:e>
                            <m:sub>
                              <m:r>
                                <a:rPr lang="en-US" altLang="zh-CN" sz="1200" b="0" i="1">
                                  <a:solidFill>
                                    <a:srgbClr val="137861"/>
                                  </a:solidFill>
                                  <a:latin typeface="Cambria Math" panose="02040503050406030204" pitchFamily="18" charset="0"/>
                                </a:rPr>
                                <m:t>𝑄</m:t>
                              </m:r>
                            </m:sub>
                          </m:sSub>
                          <m:d>
                            <m:dPr>
                              <m:ctrlPr>
                                <a:rPr lang="en-US" altLang="zh-CN" sz="1200" i="1">
                                  <a:solidFill>
                                    <a:srgbClr val="137861"/>
                                  </a:solidFill>
                                  <a:latin typeface="Cambria Math" panose="02040503050406030204" pitchFamily="18" charset="0"/>
                                </a:rPr>
                              </m:ctrlPr>
                            </m:dPr>
                            <m:e>
                              <m:r>
                                <a:rPr lang="en-US" altLang="zh-CN" sz="1200" b="0" i="1">
                                  <a:solidFill>
                                    <a:srgbClr val="137861"/>
                                  </a:solidFill>
                                  <a:latin typeface="Cambria Math" panose="02040503050406030204" pitchFamily="18" charset="0"/>
                                </a:rPr>
                                <m:t>𝑥</m:t>
                              </m:r>
                            </m:e>
                          </m:d>
                        </m:e>
                      </m:d>
                      <m:r>
                        <a:rPr lang="en-US" altLang="zh-CN" sz="1200" b="0" i="1" smtClean="0">
                          <a:solidFill>
                            <a:srgbClr val="137861"/>
                          </a:solidFill>
                          <a:latin typeface="Cambria Math" panose="02040503050406030204" pitchFamily="18" charset="0"/>
                        </a:rPr>
                        <m:t>]</m:t>
                      </m:r>
                    </m:oMath>
                  </m:oMathPara>
                </a14:m>
                <a:endParaRPr lang="zh-CN" altLang="en-US" sz="1200" dirty="0">
                  <a:solidFill>
                    <a:srgbClr val="137861"/>
                  </a:solidFill>
                </a:endParaRPr>
              </a:p>
            </p:txBody>
          </p:sp>
        </mc:Choice>
        <mc:Fallback xmlns="">
          <p:sp>
            <p:nvSpPr>
              <p:cNvPr id="10" name="矩形 9">
                <a:extLst>
                  <a:ext uri="{FF2B5EF4-FFF2-40B4-BE49-F238E27FC236}">
                    <a16:creationId xmlns:a16="http://schemas.microsoft.com/office/drawing/2014/main" id="{851E59E2-C345-4D17-A301-E36A6C33C836}"/>
                  </a:ext>
                </a:extLst>
              </p:cNvPr>
              <p:cNvSpPr>
                <a:spLocks noRot="1" noChangeAspect="1" noMove="1" noResize="1" noEditPoints="1" noAdjustHandles="1" noChangeArrowheads="1" noChangeShapeType="1" noTextEdit="1"/>
              </p:cNvSpPr>
              <p:nvPr/>
            </p:nvSpPr>
            <p:spPr>
              <a:xfrm>
                <a:off x="5436096" y="3362267"/>
                <a:ext cx="2028183" cy="3687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24648C8-AAE3-4244-B4AC-80D65CFB5BD8}"/>
                  </a:ext>
                </a:extLst>
              </p:cNvPr>
              <p:cNvSpPr/>
              <p:nvPr/>
            </p:nvSpPr>
            <p:spPr>
              <a:xfrm>
                <a:off x="3851920" y="4788285"/>
                <a:ext cx="797911" cy="276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800" i="1" smtClean="0">
                              <a:solidFill>
                                <a:srgbClr val="137861"/>
                              </a:solidFill>
                              <a:latin typeface="Cambria Math" panose="02040503050406030204" pitchFamily="18" charset="0"/>
                            </a:rPr>
                          </m:ctrlPr>
                        </m:sSupPr>
                        <m:e>
                          <m:acc>
                            <m:accPr>
                              <m:chr m:val="̂"/>
                              <m:ctrlPr>
                                <a:rPr lang="en-US" altLang="zh-CN" sz="800" i="1">
                                  <a:solidFill>
                                    <a:srgbClr val="137861"/>
                                  </a:solidFill>
                                  <a:latin typeface="Cambria Math" panose="02040503050406030204" pitchFamily="18" charset="0"/>
                                </a:rPr>
                              </m:ctrlPr>
                            </m:accPr>
                            <m:e>
                              <m:r>
                                <a:rPr lang="zh-CN" altLang="en-US" sz="800" i="1">
                                  <a:solidFill>
                                    <a:srgbClr val="137861"/>
                                  </a:solidFill>
                                  <a:latin typeface="Cambria Math" panose="02040503050406030204" pitchFamily="18" charset="0"/>
                                </a:rPr>
                                <m:t>𝔼</m:t>
                              </m:r>
                            </m:e>
                          </m:acc>
                        </m:e>
                        <m:sup>
                          <m:r>
                            <a:rPr lang="en-US" altLang="zh-CN" sz="800" i="1">
                              <a:solidFill>
                                <a:srgbClr val="137861"/>
                              </a:solidFill>
                              <a:latin typeface="Cambria Math" panose="02040503050406030204" pitchFamily="18" charset="0"/>
                            </a:rPr>
                            <m:t>𝑙𝑏</m:t>
                          </m:r>
                        </m:sup>
                      </m:sSup>
                      <m:d>
                        <m:dPr>
                          <m:ctrlPr>
                            <a:rPr lang="en-US" altLang="zh-CN" sz="800" i="1">
                              <a:solidFill>
                                <a:srgbClr val="137861"/>
                              </a:solidFill>
                              <a:latin typeface="Cambria Math" panose="02040503050406030204" pitchFamily="18" charset="0"/>
                            </a:rPr>
                          </m:ctrlPr>
                        </m:dPr>
                        <m:e>
                          <m:sSub>
                            <m:sSubPr>
                              <m:ctrlPr>
                                <a:rPr lang="en-US" altLang="zh-CN" sz="800" i="1">
                                  <a:solidFill>
                                    <a:srgbClr val="137861"/>
                                  </a:solidFill>
                                  <a:latin typeface="Cambria Math" panose="02040503050406030204" pitchFamily="18" charset="0"/>
                                </a:rPr>
                              </m:ctrlPr>
                            </m:sSubPr>
                            <m:e>
                              <m:r>
                                <a:rPr lang="en-US" altLang="zh-CN" sz="800" i="1">
                                  <a:solidFill>
                                    <a:srgbClr val="137861"/>
                                  </a:solidFill>
                                  <a:latin typeface="Cambria Math" panose="02040503050406030204" pitchFamily="18" charset="0"/>
                                </a:rPr>
                                <m:t>𝐴</m:t>
                              </m:r>
                            </m:e>
                            <m:sub>
                              <m:r>
                                <a:rPr lang="en-US" altLang="zh-CN" sz="800" i="1">
                                  <a:solidFill>
                                    <a:srgbClr val="137861"/>
                                  </a:solidFill>
                                  <a:latin typeface="Cambria Math" panose="02040503050406030204" pitchFamily="18" charset="0"/>
                                </a:rPr>
                                <m:t>𝑄</m:t>
                              </m:r>
                              <m:r>
                                <a:rPr lang="en-US" altLang="zh-CN" sz="800" b="0" i="1" smtClean="0">
                                  <a:solidFill>
                                    <a:srgbClr val="137861"/>
                                  </a:solidFill>
                                  <a:latin typeface="Cambria Math" panose="02040503050406030204" pitchFamily="18" charset="0"/>
                                </a:rPr>
                                <m:t>,</m:t>
                              </m:r>
                              <m:r>
                                <a:rPr lang="en-US" altLang="zh-CN" sz="800" b="0" i="1" smtClean="0">
                                  <a:solidFill>
                                    <a:srgbClr val="137861"/>
                                  </a:solidFill>
                                  <a:latin typeface="Cambria Math" panose="02040503050406030204" pitchFamily="18" charset="0"/>
                                </a:rPr>
                                <m:t>𝑘</m:t>
                              </m:r>
                            </m:sub>
                          </m:sSub>
                          <m:d>
                            <m:dPr>
                              <m:ctrlPr>
                                <a:rPr lang="en-US" altLang="zh-CN" sz="800" i="1">
                                  <a:solidFill>
                                    <a:srgbClr val="137861"/>
                                  </a:solidFill>
                                  <a:latin typeface="Cambria Math" panose="02040503050406030204" pitchFamily="18" charset="0"/>
                                </a:rPr>
                              </m:ctrlPr>
                            </m:dPr>
                            <m:e>
                              <m:r>
                                <a:rPr lang="en-US" altLang="zh-CN" sz="800" i="1">
                                  <a:solidFill>
                                    <a:srgbClr val="137861"/>
                                  </a:solidFill>
                                  <a:latin typeface="Cambria Math" panose="02040503050406030204" pitchFamily="18" charset="0"/>
                                </a:rPr>
                                <m:t>𝑥</m:t>
                              </m:r>
                            </m:e>
                          </m:d>
                        </m:e>
                      </m:d>
                    </m:oMath>
                  </m:oMathPara>
                </a14:m>
                <a:endParaRPr lang="zh-CN" altLang="en-US" sz="800" dirty="0">
                  <a:solidFill>
                    <a:srgbClr val="137861"/>
                  </a:solidFill>
                </a:endParaRPr>
              </a:p>
            </p:txBody>
          </p:sp>
        </mc:Choice>
        <mc:Fallback xmlns="">
          <p:sp>
            <p:nvSpPr>
              <p:cNvPr id="12" name="矩形 11">
                <a:extLst>
                  <a:ext uri="{FF2B5EF4-FFF2-40B4-BE49-F238E27FC236}">
                    <a16:creationId xmlns:a16="http://schemas.microsoft.com/office/drawing/2014/main" id="{A24648C8-AAE3-4244-B4AC-80D65CFB5BD8}"/>
                  </a:ext>
                </a:extLst>
              </p:cNvPr>
              <p:cNvSpPr>
                <a:spLocks noRot="1" noChangeAspect="1" noMove="1" noResize="1" noEditPoints="1" noAdjustHandles="1" noChangeArrowheads="1" noChangeShapeType="1" noTextEdit="1"/>
              </p:cNvSpPr>
              <p:nvPr/>
            </p:nvSpPr>
            <p:spPr>
              <a:xfrm>
                <a:off x="3851920" y="4788285"/>
                <a:ext cx="797911" cy="2765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BE55A61-531D-4D0E-916F-E78D67F64895}"/>
                  </a:ext>
                </a:extLst>
              </p:cNvPr>
              <p:cNvSpPr/>
              <p:nvPr/>
            </p:nvSpPr>
            <p:spPr>
              <a:xfrm>
                <a:off x="3851920" y="4595460"/>
                <a:ext cx="820353" cy="276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800" i="1" smtClean="0">
                              <a:solidFill>
                                <a:srgbClr val="137861"/>
                              </a:solidFill>
                              <a:latin typeface="Cambria Math" panose="02040503050406030204" pitchFamily="18" charset="0"/>
                            </a:rPr>
                          </m:ctrlPr>
                        </m:sSupPr>
                        <m:e>
                          <m:acc>
                            <m:accPr>
                              <m:chr m:val="̂"/>
                              <m:ctrlPr>
                                <a:rPr lang="en-US" altLang="zh-CN" sz="800" i="1">
                                  <a:solidFill>
                                    <a:srgbClr val="137861"/>
                                  </a:solidFill>
                                  <a:latin typeface="Cambria Math" panose="02040503050406030204" pitchFamily="18" charset="0"/>
                                </a:rPr>
                              </m:ctrlPr>
                            </m:accPr>
                            <m:e>
                              <m:r>
                                <a:rPr lang="zh-CN" altLang="en-US" sz="800" i="1">
                                  <a:solidFill>
                                    <a:srgbClr val="137861"/>
                                  </a:solidFill>
                                  <a:latin typeface="Cambria Math" panose="02040503050406030204" pitchFamily="18" charset="0"/>
                                </a:rPr>
                                <m:t>𝔼</m:t>
                              </m:r>
                            </m:e>
                          </m:acc>
                        </m:e>
                        <m:sup>
                          <m:r>
                            <a:rPr lang="en-US" altLang="zh-CN" sz="800" b="0" i="1" smtClean="0">
                              <a:solidFill>
                                <a:srgbClr val="137861"/>
                              </a:solidFill>
                              <a:latin typeface="Cambria Math" panose="02040503050406030204" pitchFamily="18" charset="0"/>
                            </a:rPr>
                            <m:t>𝑢</m:t>
                          </m:r>
                          <m:r>
                            <a:rPr lang="en-US" altLang="zh-CN" sz="800" i="1">
                              <a:solidFill>
                                <a:srgbClr val="137861"/>
                              </a:solidFill>
                              <a:latin typeface="Cambria Math" panose="02040503050406030204" pitchFamily="18" charset="0"/>
                            </a:rPr>
                            <m:t>𝑏</m:t>
                          </m:r>
                        </m:sup>
                      </m:sSup>
                      <m:d>
                        <m:dPr>
                          <m:ctrlPr>
                            <a:rPr lang="en-US" altLang="zh-CN" sz="800" i="1">
                              <a:solidFill>
                                <a:srgbClr val="137861"/>
                              </a:solidFill>
                              <a:latin typeface="Cambria Math" panose="02040503050406030204" pitchFamily="18" charset="0"/>
                            </a:rPr>
                          </m:ctrlPr>
                        </m:dPr>
                        <m:e>
                          <m:sSub>
                            <m:sSubPr>
                              <m:ctrlPr>
                                <a:rPr lang="en-US" altLang="zh-CN" sz="800" i="1">
                                  <a:solidFill>
                                    <a:srgbClr val="137861"/>
                                  </a:solidFill>
                                  <a:latin typeface="Cambria Math" panose="02040503050406030204" pitchFamily="18" charset="0"/>
                                </a:rPr>
                              </m:ctrlPr>
                            </m:sSubPr>
                            <m:e>
                              <m:r>
                                <a:rPr lang="en-US" altLang="zh-CN" sz="800" i="1">
                                  <a:solidFill>
                                    <a:srgbClr val="137861"/>
                                  </a:solidFill>
                                  <a:latin typeface="Cambria Math" panose="02040503050406030204" pitchFamily="18" charset="0"/>
                                </a:rPr>
                                <m:t>𝐴</m:t>
                              </m:r>
                            </m:e>
                            <m:sub>
                              <m:r>
                                <a:rPr lang="en-US" altLang="zh-CN" sz="800" i="1">
                                  <a:solidFill>
                                    <a:srgbClr val="137861"/>
                                  </a:solidFill>
                                  <a:latin typeface="Cambria Math" panose="02040503050406030204" pitchFamily="18" charset="0"/>
                                </a:rPr>
                                <m:t>𝑄</m:t>
                              </m:r>
                              <m:r>
                                <a:rPr lang="en-US" altLang="zh-CN" sz="800" b="0" i="1" smtClean="0">
                                  <a:solidFill>
                                    <a:srgbClr val="137861"/>
                                  </a:solidFill>
                                  <a:latin typeface="Cambria Math" panose="02040503050406030204" pitchFamily="18" charset="0"/>
                                </a:rPr>
                                <m:t>,</m:t>
                              </m:r>
                              <m:r>
                                <a:rPr lang="en-US" altLang="zh-CN" sz="800" b="0" i="1" smtClean="0">
                                  <a:solidFill>
                                    <a:srgbClr val="137861"/>
                                  </a:solidFill>
                                  <a:latin typeface="Cambria Math" panose="02040503050406030204" pitchFamily="18" charset="0"/>
                                </a:rPr>
                                <m:t>𝑘</m:t>
                              </m:r>
                            </m:sub>
                          </m:sSub>
                          <m:d>
                            <m:dPr>
                              <m:ctrlPr>
                                <a:rPr lang="en-US" altLang="zh-CN" sz="800" i="1">
                                  <a:solidFill>
                                    <a:srgbClr val="137861"/>
                                  </a:solidFill>
                                  <a:latin typeface="Cambria Math" panose="02040503050406030204" pitchFamily="18" charset="0"/>
                                </a:rPr>
                              </m:ctrlPr>
                            </m:dPr>
                            <m:e>
                              <m:r>
                                <a:rPr lang="en-US" altLang="zh-CN" sz="800" i="1">
                                  <a:solidFill>
                                    <a:srgbClr val="137861"/>
                                  </a:solidFill>
                                  <a:latin typeface="Cambria Math" panose="02040503050406030204" pitchFamily="18" charset="0"/>
                                </a:rPr>
                                <m:t>𝑥</m:t>
                              </m:r>
                            </m:e>
                          </m:d>
                        </m:e>
                      </m:d>
                    </m:oMath>
                  </m:oMathPara>
                </a14:m>
                <a:endParaRPr lang="zh-CN" altLang="en-US" sz="800" dirty="0">
                  <a:solidFill>
                    <a:srgbClr val="137861"/>
                  </a:solidFill>
                </a:endParaRPr>
              </a:p>
            </p:txBody>
          </p:sp>
        </mc:Choice>
        <mc:Fallback xmlns="">
          <p:sp>
            <p:nvSpPr>
              <p:cNvPr id="15" name="矩形 14">
                <a:extLst>
                  <a:ext uri="{FF2B5EF4-FFF2-40B4-BE49-F238E27FC236}">
                    <a16:creationId xmlns:a16="http://schemas.microsoft.com/office/drawing/2014/main" id="{CBE55A61-531D-4D0E-916F-E78D67F64895}"/>
                  </a:ext>
                </a:extLst>
              </p:cNvPr>
              <p:cNvSpPr>
                <a:spLocks noRot="1" noChangeAspect="1" noMove="1" noResize="1" noEditPoints="1" noAdjustHandles="1" noChangeArrowheads="1" noChangeShapeType="1" noTextEdit="1"/>
              </p:cNvSpPr>
              <p:nvPr/>
            </p:nvSpPr>
            <p:spPr>
              <a:xfrm>
                <a:off x="3851920" y="4595460"/>
                <a:ext cx="820353" cy="276551"/>
              </a:xfrm>
              <a:prstGeom prst="rect">
                <a:avLst/>
              </a:prstGeom>
              <a:blipFill>
                <a:blip r:embed="rId7"/>
                <a:stretch>
                  <a:fillRect/>
                </a:stretch>
              </a:blipFill>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8DCA9322-6021-4194-BD50-C60F093B178C}"/>
              </a:ext>
            </a:extLst>
          </p:cNvPr>
          <p:cNvGrpSpPr/>
          <p:nvPr/>
        </p:nvGrpSpPr>
        <p:grpSpPr>
          <a:xfrm>
            <a:off x="4923656" y="4231757"/>
            <a:ext cx="80392" cy="871213"/>
            <a:chOff x="4761729" y="4439637"/>
            <a:chExt cx="80392" cy="331324"/>
          </a:xfrm>
        </p:grpSpPr>
        <p:cxnSp>
          <p:nvCxnSpPr>
            <p:cNvPr id="17" name="直接连接符 16">
              <a:extLst>
                <a:ext uri="{FF2B5EF4-FFF2-40B4-BE49-F238E27FC236}">
                  <a16:creationId xmlns:a16="http://schemas.microsoft.com/office/drawing/2014/main" id="{BE7D9B5A-3E49-4C26-A959-AD8C40D3F396}"/>
                </a:ext>
              </a:extLst>
            </p:cNvPr>
            <p:cNvCxnSpPr>
              <a:cxnSpLocks/>
            </p:cNvCxnSpPr>
            <p:nvPr/>
          </p:nvCxnSpPr>
          <p:spPr>
            <a:xfrm flipH="1">
              <a:off x="4801925" y="4440312"/>
              <a:ext cx="385" cy="3285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4FE981A-BBFC-4DF1-A684-1332B61EE146}"/>
                </a:ext>
              </a:extLst>
            </p:cNvPr>
            <p:cNvCxnSpPr>
              <a:cxnSpLocks/>
            </p:cNvCxnSpPr>
            <p:nvPr/>
          </p:nvCxnSpPr>
          <p:spPr>
            <a:xfrm>
              <a:off x="4761729" y="4439637"/>
              <a:ext cx="8039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663F49A-E4C7-4432-9012-84085F78ABFA}"/>
                </a:ext>
              </a:extLst>
            </p:cNvPr>
            <p:cNvCxnSpPr>
              <a:cxnSpLocks/>
            </p:cNvCxnSpPr>
            <p:nvPr/>
          </p:nvCxnSpPr>
          <p:spPr>
            <a:xfrm>
              <a:off x="4761729" y="4770961"/>
              <a:ext cx="8039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275557D4-6E27-4BFB-B5DF-FB563926DD7B}"/>
              </a:ext>
            </a:extLst>
          </p:cNvPr>
          <p:cNvGrpSpPr/>
          <p:nvPr/>
        </p:nvGrpSpPr>
        <p:grpSpPr>
          <a:xfrm>
            <a:off x="4021559" y="5311333"/>
            <a:ext cx="80392" cy="296162"/>
            <a:chOff x="4761729" y="4471577"/>
            <a:chExt cx="80392" cy="296162"/>
          </a:xfrm>
        </p:grpSpPr>
        <p:cxnSp>
          <p:nvCxnSpPr>
            <p:cNvPr id="26" name="直接连接符 25">
              <a:extLst>
                <a:ext uri="{FF2B5EF4-FFF2-40B4-BE49-F238E27FC236}">
                  <a16:creationId xmlns:a16="http://schemas.microsoft.com/office/drawing/2014/main" id="{F8BBC199-D58F-4046-A445-79D717D77DE6}"/>
                </a:ext>
              </a:extLst>
            </p:cNvPr>
            <p:cNvCxnSpPr>
              <a:cxnSpLocks/>
            </p:cNvCxnSpPr>
            <p:nvPr/>
          </p:nvCxnSpPr>
          <p:spPr>
            <a:xfrm>
              <a:off x="4801925" y="4479739"/>
              <a:ext cx="1" cy="288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CB3A37D-B53B-43FF-8BBB-5974248A6CDD}"/>
                </a:ext>
              </a:extLst>
            </p:cNvPr>
            <p:cNvCxnSpPr>
              <a:cxnSpLocks/>
            </p:cNvCxnSpPr>
            <p:nvPr/>
          </p:nvCxnSpPr>
          <p:spPr>
            <a:xfrm>
              <a:off x="4761729" y="4471577"/>
              <a:ext cx="8039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5F90A47-6B2E-4375-AA04-E02384543A97}"/>
                </a:ext>
              </a:extLst>
            </p:cNvPr>
            <p:cNvCxnSpPr>
              <a:cxnSpLocks/>
            </p:cNvCxnSpPr>
            <p:nvPr/>
          </p:nvCxnSpPr>
          <p:spPr>
            <a:xfrm>
              <a:off x="4761729" y="4766199"/>
              <a:ext cx="80392"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4797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27</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err="1">
                  <a:solidFill>
                    <a:schemeClr val="bg1"/>
                  </a:solidFill>
                  <a:latin typeface="Times New Roman" panose="02020603050405020304" pitchFamily="18" charset="0"/>
                  <a:ea typeface="微软雅黑" panose="020B0503020204020204" pitchFamily="34" charset="-122"/>
                </a:rPr>
                <a:t>PixelDP</a:t>
              </a:r>
              <a:r>
                <a:rPr kumimoji="1" lang="en-US" altLang="zh-CN" sz="2000" dirty="0">
                  <a:solidFill>
                    <a:schemeClr val="bg1"/>
                  </a:solidFill>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60584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Noise layer place</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rPr>
                  <a:t>Noise in the image</a:t>
                </a:r>
              </a:p>
              <a:p>
                <a:pPr marL="342900" indent="-342900">
                  <a:lnSpc>
                    <a:spcPts val="5000"/>
                  </a:lnSpc>
                  <a:spcAft>
                    <a:spcPts val="600"/>
                  </a:spcAft>
                  <a:buFont typeface="Arial" panose="020B0604020202020204" pitchFamily="34" charset="0"/>
                  <a:buChar char="•"/>
                </a:pP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𝑞</m:t>
                        </m:r>
                      </m:sub>
                    </m:sSub>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b="0" i="1" dirty="0" smtClean="0">
                            <a:latin typeface="Cambria Math" panose="02040503050406030204" pitchFamily="18" charset="0"/>
                            <a:ea typeface="微软雅黑" panose="020B0503020204020204" pitchFamily="34" charset="-122"/>
                          </a:rPr>
                        </m:ctrlPr>
                      </m:sSubSup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b="0" i="1" dirty="0" smtClean="0">
                            <a:latin typeface="Cambria Math" panose="02040503050406030204" pitchFamily="18" charset="0"/>
                            <a:ea typeface="微软雅黑" panose="020B0503020204020204" pitchFamily="34" charset="-122"/>
                          </a:rPr>
                          <m:t>1,</m:t>
                        </m:r>
                        <m:r>
                          <a:rPr lang="en-US" altLang="zh-CN" sz="2000" i="1">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𝑔</m:t>
                        </m:r>
                      </m:sup>
                    </m:sSubSup>
                    <m:r>
                      <a:rPr lang="en-US" altLang="zh-CN" sz="2000" b="0" i="1" smtClean="0">
                        <a:latin typeface="Cambria Math" panose="02040503050406030204" pitchFamily="18" charset="0"/>
                        <a:ea typeface="微软雅黑" panose="020B0503020204020204" pitchFamily="34" charset="-122"/>
                      </a:rPr>
                      <m:t>=</m:t>
                    </m:r>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max</m:t>
                            </m:r>
                          </m:e>
                          <m:lim>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m:t>
                                </m:r>
                              </m:sup>
                            </m:sSup>
                          </m:lim>
                        </m:limLow>
                      </m:fName>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d>
                                      </m:e>
                                    </m:d>
                                  </m:e>
                                </m:d>
                              </m:e>
                              <m:sub>
                                <m:r>
                                  <a:rPr lang="en-US" altLang="zh-CN" sz="2000" i="1">
                                    <a:latin typeface="Cambria Math" panose="02040503050406030204" pitchFamily="18" charset="0"/>
                                  </a:rPr>
                                  <m:t>𝑞</m:t>
                                </m:r>
                              </m:sub>
                            </m:sSub>
                          </m:num>
                          <m:den>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d>
                                  </m:e>
                                </m:d>
                              </m:e>
                              <m:sub>
                                <m:r>
                                  <a:rPr lang="en-US" altLang="zh-CN" sz="2000" i="1">
                                    <a:latin typeface="Cambria Math" panose="02040503050406030204" pitchFamily="18" charset="0"/>
                                  </a:rPr>
                                  <m:t>𝑝</m:t>
                                </m:r>
                              </m:sub>
                            </m:sSub>
                          </m:den>
                        </m:f>
                      </m:e>
                    </m:func>
                    <m:r>
                      <a:rPr lang="en-US" altLang="zh-CN" sz="2000" b="0" i="1" smtClean="0">
                        <a:latin typeface="Cambria Math" panose="02040503050406030204" pitchFamily="18" charset="0"/>
                      </a:rPr>
                      <m:t>=</m:t>
                    </m:r>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max</m:t>
                            </m:r>
                          </m:e>
                          <m:lim>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m:t>
                                </m:r>
                              </m:sup>
                            </m:sSup>
                          </m:lim>
                        </m:limLow>
                      </m:fName>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d>
                                      </m:e>
                                    </m:d>
                                  </m:e>
                                </m:d>
                              </m:e>
                              <m:sub>
                                <m:r>
                                  <a:rPr lang="en-US" altLang="zh-CN" sz="2000" b="0" i="1" smtClean="0">
                                    <a:latin typeface="Cambria Math" panose="02040503050406030204" pitchFamily="18" charset="0"/>
                                  </a:rPr>
                                  <m:t>1</m:t>
                                </m:r>
                              </m:sub>
                            </m:sSub>
                          </m:num>
                          <m:den>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d>
                                  </m:e>
                                </m:d>
                              </m:e>
                              <m:sub>
                                <m:r>
                                  <a:rPr lang="en-US" altLang="zh-CN" sz="2000" b="0" i="1" smtClean="0">
                                    <a:latin typeface="Cambria Math" panose="02040503050406030204" pitchFamily="18" charset="0"/>
                                  </a:rPr>
                                  <m:t>1</m:t>
                                </m:r>
                              </m:sub>
                            </m:sSub>
                          </m:den>
                        </m:f>
                      </m:e>
                    </m:func>
                  </m:oMath>
                </a14:m>
                <a:endParaRPr lang="en-US" altLang="zh-CN" sz="2000" dirty="0">
                  <a:solidFill>
                    <a:schemeClr val="tx1"/>
                  </a:solidFill>
                  <a:latin typeface="Times New Roman" panose="02020603050405020304" pitchFamily="18" charset="0"/>
                  <a:ea typeface="微软雅黑" panose="020B0503020204020204" pitchFamily="34" charset="-122"/>
                </a:endParaRPr>
              </a:p>
              <a:p>
                <a:pPr marL="342900" indent="-342900">
                  <a:lnSpc>
                    <a:spcPts val="5000"/>
                  </a:lnSpc>
                  <a:spcAft>
                    <a:spcPts val="600"/>
                  </a:spcAft>
                  <a:buFont typeface="Arial" panose="020B0604020202020204" pitchFamily="34" charset="0"/>
                  <a:buChar char="•"/>
                </a:pP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𝑞</m:t>
                        </m:r>
                      </m:sub>
                    </m:sSub>
                    <m:r>
                      <a:rPr lang="en-US" altLang="zh-CN" sz="2000" i="1">
                        <a:latin typeface="Cambria Math" panose="02040503050406030204" pitchFamily="18" charset="0"/>
                        <a:ea typeface="微软雅黑" panose="020B0503020204020204" pitchFamily="34" charset="-122"/>
                      </a:rPr>
                      <m:t>=</m:t>
                    </m:r>
                    <m:sSubSup>
                      <m:sSubSupPr>
                        <m:ctrlPr>
                          <a:rPr lang="en-US" altLang="zh-CN" sz="2000" i="1" dirty="0">
                            <a:latin typeface="Cambria Math" panose="02040503050406030204" pitchFamily="18" charset="0"/>
                            <a:ea typeface="微软雅黑" panose="020B0503020204020204" pitchFamily="34" charset="-122"/>
                          </a:rPr>
                        </m:ctrlPr>
                      </m:sSubSup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b="0" i="1" dirty="0" smtClean="0">
                            <a:latin typeface="Cambria Math" panose="02040503050406030204" pitchFamily="18" charset="0"/>
                            <a:ea typeface="微软雅黑" panose="020B0503020204020204" pitchFamily="34" charset="-122"/>
                          </a:rPr>
                          <m:t>2</m:t>
                        </m:r>
                        <m:r>
                          <a:rPr lang="en-US" altLang="zh-CN" sz="2000" i="1" dirty="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2</m:t>
                        </m:r>
                      </m:sub>
                      <m:sup>
                        <m:r>
                          <a:rPr lang="en-US" altLang="zh-CN" sz="2000" i="1">
                            <a:latin typeface="Cambria Math" panose="02040503050406030204" pitchFamily="18" charset="0"/>
                            <a:ea typeface="微软雅黑" panose="020B0503020204020204" pitchFamily="34" charset="-122"/>
                          </a:rPr>
                          <m:t>𝑔</m:t>
                        </m:r>
                      </m:sup>
                    </m:sSubSup>
                    <m:r>
                      <a:rPr lang="en-US" altLang="zh-CN" sz="2000" i="1">
                        <a:latin typeface="Cambria Math" panose="02040503050406030204" pitchFamily="18" charset="0"/>
                        <a:ea typeface="微软雅黑" panose="020B0503020204020204" pitchFamily="34" charset="-122"/>
                      </a:rPr>
                      <m:t>=</m:t>
                    </m:r>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max</m:t>
                            </m:r>
                          </m:e>
                          <m:lim>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m:t>
                                </m:r>
                              </m:sup>
                            </m:sSup>
                          </m:lim>
                        </m:limLow>
                      </m:fName>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d>
                                      </m:e>
                                    </m:d>
                                  </m:e>
                                </m:d>
                              </m:e>
                              <m:sub>
                                <m:r>
                                  <a:rPr lang="en-US" altLang="zh-CN" sz="2000" i="1">
                                    <a:latin typeface="Cambria Math" panose="02040503050406030204" pitchFamily="18" charset="0"/>
                                  </a:rPr>
                                  <m:t>𝑞</m:t>
                                </m:r>
                              </m:sub>
                            </m:sSub>
                          </m:num>
                          <m:den>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d>
                                  </m:e>
                                </m:d>
                              </m:e>
                              <m:sub>
                                <m:r>
                                  <a:rPr lang="en-US" altLang="zh-CN" sz="2000" i="1">
                                    <a:latin typeface="Cambria Math" panose="02040503050406030204" pitchFamily="18" charset="0"/>
                                  </a:rPr>
                                  <m:t>𝑝</m:t>
                                </m:r>
                              </m:sub>
                            </m:sSub>
                          </m:den>
                        </m:f>
                      </m:e>
                    </m:func>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max</m:t>
                            </m:r>
                          </m:e>
                          <m:lim>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m:t>
                                </m:r>
                              </m:sup>
                            </m:sSup>
                          </m:lim>
                        </m:limLow>
                      </m:fName>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d>
                                      </m:e>
                                    </m:d>
                                  </m:e>
                                </m:d>
                              </m:e>
                              <m:sub>
                                <m:r>
                                  <a:rPr lang="en-US" altLang="zh-CN" sz="2000" b="0" i="1" smtClean="0">
                                    <a:latin typeface="Cambria Math" panose="02040503050406030204" pitchFamily="18" charset="0"/>
                                  </a:rPr>
                                  <m:t>2</m:t>
                                </m:r>
                              </m:sub>
                            </m:sSub>
                          </m:num>
                          <m:den>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e>
                                    </m:d>
                                  </m:e>
                                </m:d>
                              </m:e>
                              <m:sub>
                                <m:r>
                                  <a:rPr lang="en-US" altLang="zh-CN" sz="2000" b="0" i="1" smtClean="0">
                                    <a:latin typeface="Cambria Math" panose="02040503050406030204" pitchFamily="18" charset="0"/>
                                  </a:rPr>
                                  <m:t>2</m:t>
                                </m:r>
                              </m:sub>
                            </m:sSub>
                          </m:den>
                        </m:f>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605842"/>
              </a:xfrm>
              <a:prstGeom prst="rect">
                <a:avLst/>
              </a:prstGeom>
              <a:blipFill>
                <a:blip r:embed="rId3"/>
                <a:stretch>
                  <a:fillRect l="-689" t="-1168"/>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11" name="AutoShape 2" descr="https://ieeexplore.ieee.org/mediastore_new/IEEE/content/media/8826229/8835208/8835364/lecuy1ab-666000a656-large.gif">
            <a:extLst>
              <a:ext uri="{FF2B5EF4-FFF2-40B4-BE49-F238E27FC236}">
                <a16:creationId xmlns:a16="http://schemas.microsoft.com/office/drawing/2014/main" id="{DEF70699-D56E-4463-A11D-A334145F3B4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组合 7">
            <a:extLst>
              <a:ext uri="{FF2B5EF4-FFF2-40B4-BE49-F238E27FC236}">
                <a16:creationId xmlns:a16="http://schemas.microsoft.com/office/drawing/2014/main" id="{B91D1ABE-28E7-4197-8F64-B63FC9C63409}"/>
              </a:ext>
            </a:extLst>
          </p:cNvPr>
          <p:cNvGrpSpPr/>
          <p:nvPr/>
        </p:nvGrpSpPr>
        <p:grpSpPr>
          <a:xfrm>
            <a:off x="1150466" y="3956944"/>
            <a:ext cx="6787283" cy="2458864"/>
            <a:chOff x="1150466" y="3956944"/>
            <a:chExt cx="6787283" cy="2458864"/>
          </a:xfrm>
        </p:grpSpPr>
        <p:pic>
          <p:nvPicPr>
            <p:cNvPr id="16" name="图片 15">
              <a:extLst>
                <a:ext uri="{FF2B5EF4-FFF2-40B4-BE49-F238E27FC236}">
                  <a16:creationId xmlns:a16="http://schemas.microsoft.com/office/drawing/2014/main" id="{793A9691-39A7-4FE2-90BC-54E0FCEADE44}"/>
                </a:ext>
              </a:extLst>
            </p:cNvPr>
            <p:cNvPicPr>
              <a:picLocks noChangeAspect="1"/>
            </p:cNvPicPr>
            <p:nvPr/>
          </p:nvPicPr>
          <p:blipFill rotWithShape="1">
            <a:blip r:embed="rId4"/>
            <a:srcRect l="35462" r="1" b="3326"/>
            <a:stretch/>
          </p:blipFill>
          <p:spPr>
            <a:xfrm>
              <a:off x="3563888" y="3956945"/>
              <a:ext cx="4373861" cy="2458863"/>
            </a:xfrm>
            <a:prstGeom prst="rect">
              <a:avLst/>
            </a:prstGeom>
          </p:spPr>
        </p:pic>
        <p:pic>
          <p:nvPicPr>
            <p:cNvPr id="17" name="图片 16">
              <a:extLst>
                <a:ext uri="{FF2B5EF4-FFF2-40B4-BE49-F238E27FC236}">
                  <a16:creationId xmlns:a16="http://schemas.microsoft.com/office/drawing/2014/main" id="{7332505F-C8AF-45D8-9950-8BA6EF9642D0}"/>
                </a:ext>
              </a:extLst>
            </p:cNvPr>
            <p:cNvPicPr>
              <a:picLocks noChangeAspect="1"/>
            </p:cNvPicPr>
            <p:nvPr/>
          </p:nvPicPr>
          <p:blipFill rotWithShape="1">
            <a:blip r:embed="rId4"/>
            <a:srcRect l="29433" r="63130" b="3326"/>
            <a:stretch/>
          </p:blipFill>
          <p:spPr>
            <a:xfrm>
              <a:off x="2639773" y="3956944"/>
              <a:ext cx="504056" cy="2458863"/>
            </a:xfrm>
            <a:prstGeom prst="rect">
              <a:avLst/>
            </a:prstGeom>
          </p:spPr>
        </p:pic>
        <p:pic>
          <p:nvPicPr>
            <p:cNvPr id="18" name="图片 17">
              <a:extLst>
                <a:ext uri="{FF2B5EF4-FFF2-40B4-BE49-F238E27FC236}">
                  <a16:creationId xmlns:a16="http://schemas.microsoft.com/office/drawing/2014/main" id="{FC785D23-5651-4293-94EC-8F8EF46E1298}"/>
                </a:ext>
              </a:extLst>
            </p:cNvPr>
            <p:cNvPicPr>
              <a:picLocks noChangeAspect="1"/>
            </p:cNvPicPr>
            <p:nvPr/>
          </p:nvPicPr>
          <p:blipFill rotWithShape="1">
            <a:blip r:embed="rId4"/>
            <a:srcRect l="23378" r="70291" b="3326"/>
            <a:stretch/>
          </p:blipFill>
          <p:spPr>
            <a:xfrm>
              <a:off x="3134851" y="3956944"/>
              <a:ext cx="429037" cy="2458863"/>
            </a:xfrm>
            <a:prstGeom prst="rect">
              <a:avLst/>
            </a:prstGeom>
          </p:spPr>
        </p:pic>
        <p:pic>
          <p:nvPicPr>
            <p:cNvPr id="19" name="图片 18">
              <a:extLst>
                <a:ext uri="{FF2B5EF4-FFF2-40B4-BE49-F238E27FC236}">
                  <a16:creationId xmlns:a16="http://schemas.microsoft.com/office/drawing/2014/main" id="{A7BF4AE9-6BD3-4C62-B6A9-11EC9F5D5BFA}"/>
                </a:ext>
              </a:extLst>
            </p:cNvPr>
            <p:cNvPicPr>
              <a:picLocks noChangeAspect="1"/>
            </p:cNvPicPr>
            <p:nvPr/>
          </p:nvPicPr>
          <p:blipFill rotWithShape="1">
            <a:blip r:embed="rId4"/>
            <a:srcRect l="-269" r="77957" b="3366"/>
            <a:stretch/>
          </p:blipFill>
          <p:spPr>
            <a:xfrm>
              <a:off x="1150466" y="3957958"/>
              <a:ext cx="1512167" cy="2457849"/>
            </a:xfrm>
            <a:prstGeom prst="rect">
              <a:avLst/>
            </a:prstGeom>
          </p:spPr>
        </p:pic>
        <p:sp>
          <p:nvSpPr>
            <p:cNvPr id="7" name="矩形 6">
              <a:extLst>
                <a:ext uri="{FF2B5EF4-FFF2-40B4-BE49-F238E27FC236}">
                  <a16:creationId xmlns:a16="http://schemas.microsoft.com/office/drawing/2014/main" id="{92AAE557-5D39-4443-92A7-16BB305D5D84}"/>
                </a:ext>
              </a:extLst>
            </p:cNvPr>
            <p:cNvSpPr/>
            <p:nvPr/>
          </p:nvSpPr>
          <p:spPr>
            <a:xfrm>
              <a:off x="2483768" y="6165304"/>
              <a:ext cx="1368152" cy="144016"/>
            </a:xfrm>
            <a:prstGeom prst="rect">
              <a:avLst/>
            </a:prstGeom>
            <a:solidFill>
              <a:srgbClr val="F4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F4CA352D-D03B-4174-B05A-70E94C86830A}"/>
              </a:ext>
            </a:extLst>
          </p:cNvPr>
          <p:cNvSpPr/>
          <p:nvPr/>
        </p:nvSpPr>
        <p:spPr>
          <a:xfrm>
            <a:off x="3481411" y="4203259"/>
            <a:ext cx="1368152" cy="144016"/>
          </a:xfrm>
          <a:prstGeom prst="rect">
            <a:avLst/>
          </a:prstGeom>
          <a:solidFill>
            <a:srgbClr val="F4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AD26935-13C5-45CF-8C54-6BFBFD4895D3}"/>
              </a:ext>
            </a:extLst>
          </p:cNvPr>
          <p:cNvSpPr/>
          <p:nvPr/>
        </p:nvSpPr>
        <p:spPr>
          <a:xfrm>
            <a:off x="4849562" y="6165304"/>
            <a:ext cx="335659" cy="150442"/>
          </a:xfrm>
          <a:prstGeom prst="rect">
            <a:avLst/>
          </a:prstGeom>
          <a:solidFill>
            <a:srgbClr val="F4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2BA8993D-AF1C-40CF-9710-8F8FFAB3713B}"/>
              </a:ext>
            </a:extLst>
          </p:cNvPr>
          <p:cNvPicPr>
            <a:picLocks noChangeAspect="1"/>
          </p:cNvPicPr>
          <p:nvPr/>
        </p:nvPicPr>
        <p:blipFill rotWithShape="1">
          <a:blip r:embed="rId4"/>
          <a:srcRect l="20916" t="86533" r="75343" b="6923"/>
          <a:stretch/>
        </p:blipFill>
        <p:spPr>
          <a:xfrm>
            <a:off x="2267744" y="6146253"/>
            <a:ext cx="282930" cy="187987"/>
          </a:xfrm>
          <a:prstGeom prst="rect">
            <a:avLst/>
          </a:prstGeom>
        </p:spPr>
      </p:pic>
      <p:sp>
        <p:nvSpPr>
          <p:cNvPr id="28" name="矩形 27">
            <a:extLst>
              <a:ext uri="{FF2B5EF4-FFF2-40B4-BE49-F238E27FC236}">
                <a16:creationId xmlns:a16="http://schemas.microsoft.com/office/drawing/2014/main" id="{BF0B83E6-E5A9-4CE6-9417-7B51D4FAC983}"/>
              </a:ext>
            </a:extLst>
          </p:cNvPr>
          <p:cNvSpPr/>
          <p:nvPr/>
        </p:nvSpPr>
        <p:spPr>
          <a:xfrm>
            <a:off x="2179910" y="4359234"/>
            <a:ext cx="482723" cy="1781150"/>
          </a:xfrm>
          <a:prstGeom prst="rect">
            <a:avLst/>
          </a:prstGeom>
          <a:solidFill>
            <a:schemeClr val="accent6">
              <a:alpha val="20000"/>
            </a:scheme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9" name="矩形 28">
            <a:extLst>
              <a:ext uri="{FF2B5EF4-FFF2-40B4-BE49-F238E27FC236}">
                <a16:creationId xmlns:a16="http://schemas.microsoft.com/office/drawing/2014/main" id="{82A0BEE0-AF07-49AF-9990-14048916FF77}"/>
              </a:ext>
            </a:extLst>
          </p:cNvPr>
          <p:cNvSpPr/>
          <p:nvPr/>
        </p:nvSpPr>
        <p:spPr>
          <a:xfrm>
            <a:off x="3143830" y="4358196"/>
            <a:ext cx="1580570" cy="178115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81522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28</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err="1">
                  <a:solidFill>
                    <a:schemeClr val="bg1"/>
                  </a:solidFill>
                  <a:latin typeface="Times New Roman" panose="02020603050405020304" pitchFamily="18" charset="0"/>
                  <a:ea typeface="微软雅黑" panose="020B0503020204020204" pitchFamily="34" charset="-122"/>
                </a:rPr>
                <a:t>PixelDP</a:t>
              </a:r>
              <a:r>
                <a:rPr kumimoji="1" lang="en-US" altLang="zh-CN" sz="2000" dirty="0">
                  <a:solidFill>
                    <a:schemeClr val="bg1"/>
                  </a:solidFill>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41457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Noise layer place</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Noise in the image</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Noise after first hidden layer</a:t>
                </a:r>
              </a:p>
              <a:p>
                <a:pPr marL="342900" indent="-342900">
                  <a:spcAft>
                    <a:spcPts val="600"/>
                  </a:spcAft>
                  <a:buFont typeface="Arial" panose="020B0604020202020204" pitchFamily="34" charset="0"/>
                  <a:buChar char="•"/>
                </a:pPr>
                <a14:m>
                  <m:oMath xmlns:m="http://schemas.openxmlformats.org/officeDocument/2006/math">
                    <m:r>
                      <a:rPr lang="en-US" altLang="zh-CN" sz="2000" i="1">
                        <a:latin typeface="Cambria Math" panose="02040503050406030204" pitchFamily="18" charset="0"/>
                        <a:ea typeface="微软雅黑" panose="020B0503020204020204" pitchFamily="34" charset="-122"/>
                      </a:rPr>
                      <m:t>𝑔</m:t>
                    </m:r>
                    <m:d>
                      <m:dPr>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e>
                    </m:d>
                    <m:r>
                      <a:rPr lang="en-US" altLang="zh-CN" sz="2000" i="1">
                        <a:latin typeface="Cambria Math" panose="02040503050406030204" pitchFamily="18" charset="0"/>
                        <a:ea typeface="微软雅黑" panose="020B0503020204020204" pitchFamily="34" charset="-122"/>
                      </a:rPr>
                      <m:t>=</m:t>
                    </m:r>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𝑓</m:t>
                        </m:r>
                      </m:e>
                      <m:sub>
                        <m:r>
                          <a:rPr lang="en-US" altLang="zh-CN" sz="2000" i="1">
                            <a:latin typeface="Cambria Math" panose="02040503050406030204" pitchFamily="18" charset="0"/>
                            <a:ea typeface="微软雅黑" panose="020B0503020204020204" pitchFamily="34" charset="-122"/>
                          </a:rPr>
                          <m:t>1</m:t>
                        </m:r>
                      </m:sub>
                    </m:sSub>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Arial" panose="020B0604020202020204" pitchFamily="34" charset="0"/>
                  <a:buChar char="•"/>
                </a:pP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𝑞</m:t>
                        </m:r>
                      </m:sub>
                    </m:sSub>
                    <m:r>
                      <a:rPr lang="en-US" altLang="zh-CN" sz="2000" i="1">
                        <a:latin typeface="Cambria Math" panose="02040503050406030204" pitchFamily="18" charset="0"/>
                        <a:ea typeface="微软雅黑" panose="020B0503020204020204" pitchFamily="34" charset="-122"/>
                      </a:rPr>
                      <m:t>=</m:t>
                    </m:r>
                    <m:sSubSup>
                      <m:sSubSupPr>
                        <m:ctrlPr>
                          <a:rPr lang="en-US" altLang="zh-CN" sz="2000" i="1" dirty="0">
                            <a:latin typeface="Cambria Math" panose="02040503050406030204" pitchFamily="18" charset="0"/>
                            <a:ea typeface="微软雅黑" panose="020B0503020204020204" pitchFamily="34" charset="-122"/>
                          </a:rPr>
                        </m:ctrlPr>
                      </m:sSubSup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𝑞</m:t>
                        </m:r>
                      </m:sub>
                      <m:sup>
                        <m:r>
                          <a:rPr lang="en-US" altLang="zh-CN" sz="2000" i="1">
                            <a:latin typeface="Cambria Math" panose="02040503050406030204" pitchFamily="18" charset="0"/>
                            <a:ea typeface="微软雅黑" panose="020B0503020204020204" pitchFamily="34" charset="-122"/>
                          </a:rPr>
                          <m:t>𝑔</m:t>
                        </m:r>
                      </m:sup>
                    </m:sSubSup>
                    <m:r>
                      <a:rPr lang="en-US" altLang="zh-CN" sz="2000" i="1">
                        <a:latin typeface="Cambria Math" panose="02040503050406030204" pitchFamily="18" charset="0"/>
                        <a:ea typeface="微软雅黑" panose="020B0503020204020204" pitchFamily="34" charset="-122"/>
                      </a:rPr>
                      <m:t>=</m:t>
                    </m:r>
                    <m:sSubSup>
                      <m:sSubSupPr>
                        <m:ctrlPr>
                          <a:rPr lang="en-US" altLang="zh-CN" sz="2000" i="1" dirty="0">
                            <a:latin typeface="Cambria Math" panose="02040503050406030204" pitchFamily="18" charset="0"/>
                            <a:ea typeface="微软雅黑" panose="020B0503020204020204" pitchFamily="34" charset="-122"/>
                          </a:rPr>
                        </m:ctrlPr>
                      </m:sSubSup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𝑞</m:t>
                        </m:r>
                      </m:sub>
                      <m:sup>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𝑓</m:t>
                            </m:r>
                          </m:e>
                          <m:sub>
                            <m:r>
                              <a:rPr lang="en-US" altLang="zh-CN" sz="2000" i="1">
                                <a:latin typeface="Cambria Math" panose="02040503050406030204" pitchFamily="18" charset="0"/>
                                <a:ea typeface="微软雅黑" panose="020B0503020204020204" pitchFamily="34" charset="-122"/>
                              </a:rPr>
                              <m:t>1</m:t>
                            </m:r>
                          </m:sub>
                        </m:sSub>
                      </m:sup>
                    </m:sSubSup>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Arial" panose="020B0604020202020204" pitchFamily="34" charset="0"/>
                  <a:buChar char="•"/>
                </a:pPr>
                <a:endParaRPr lang="en-US" altLang="zh-CN" sz="2000"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414572"/>
              </a:xfrm>
              <a:prstGeom prst="rect">
                <a:avLst/>
              </a:prstGeom>
              <a:blipFill>
                <a:blip r:embed="rId3"/>
                <a:stretch>
                  <a:fillRect l="-689" t="-1263"/>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11" name="AutoShape 2" descr="https://ieeexplore.ieee.org/mediastore_new/IEEE/content/media/8826229/8835208/8835364/lecuy1ab-666000a656-large.gif">
            <a:extLst>
              <a:ext uri="{FF2B5EF4-FFF2-40B4-BE49-F238E27FC236}">
                <a16:creationId xmlns:a16="http://schemas.microsoft.com/office/drawing/2014/main" id="{DEF70699-D56E-4463-A11D-A334145F3B4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3" name="图片 22">
            <a:extLst>
              <a:ext uri="{FF2B5EF4-FFF2-40B4-BE49-F238E27FC236}">
                <a16:creationId xmlns:a16="http://schemas.microsoft.com/office/drawing/2014/main" id="{F20D7DCC-102C-422F-A4A4-8F88361E53B0}"/>
              </a:ext>
            </a:extLst>
          </p:cNvPr>
          <p:cNvPicPr>
            <a:picLocks noChangeAspect="1"/>
          </p:cNvPicPr>
          <p:nvPr/>
        </p:nvPicPr>
        <p:blipFill rotWithShape="1">
          <a:blip r:embed="rId4"/>
          <a:srcRect l="674" b="3326"/>
          <a:stretch/>
        </p:blipFill>
        <p:spPr>
          <a:xfrm>
            <a:off x="1225815" y="3967740"/>
            <a:ext cx="6692370" cy="2444565"/>
          </a:xfrm>
          <a:prstGeom prst="rect">
            <a:avLst/>
          </a:prstGeom>
        </p:spPr>
      </p:pic>
      <p:sp>
        <p:nvSpPr>
          <p:cNvPr id="14" name="矩形 13">
            <a:extLst>
              <a:ext uri="{FF2B5EF4-FFF2-40B4-BE49-F238E27FC236}">
                <a16:creationId xmlns:a16="http://schemas.microsoft.com/office/drawing/2014/main" id="{4BF06B60-2D9D-4451-82DD-B3D16ABEB9B5}"/>
              </a:ext>
            </a:extLst>
          </p:cNvPr>
          <p:cNvSpPr/>
          <p:nvPr/>
        </p:nvSpPr>
        <p:spPr>
          <a:xfrm>
            <a:off x="3481411" y="4203259"/>
            <a:ext cx="1368152" cy="144016"/>
          </a:xfrm>
          <a:prstGeom prst="rect">
            <a:avLst/>
          </a:prstGeom>
          <a:solidFill>
            <a:srgbClr val="F4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8F5B4A5-1D45-45AB-90DA-A568AE12B610}"/>
              </a:ext>
            </a:extLst>
          </p:cNvPr>
          <p:cNvSpPr/>
          <p:nvPr/>
        </p:nvSpPr>
        <p:spPr>
          <a:xfrm>
            <a:off x="4849562" y="6165304"/>
            <a:ext cx="335659" cy="150442"/>
          </a:xfrm>
          <a:prstGeom prst="rect">
            <a:avLst/>
          </a:prstGeom>
          <a:solidFill>
            <a:srgbClr val="F4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555EFF2-E789-4C4A-B23C-55AE62B823ED}"/>
              </a:ext>
            </a:extLst>
          </p:cNvPr>
          <p:cNvSpPr/>
          <p:nvPr/>
        </p:nvSpPr>
        <p:spPr>
          <a:xfrm>
            <a:off x="2195736" y="4359234"/>
            <a:ext cx="1016496" cy="1781150"/>
          </a:xfrm>
          <a:prstGeom prst="rect">
            <a:avLst/>
          </a:prstGeom>
          <a:solidFill>
            <a:schemeClr val="accent6">
              <a:alpha val="20000"/>
            </a:scheme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17" name="矩形 16">
            <a:extLst>
              <a:ext uri="{FF2B5EF4-FFF2-40B4-BE49-F238E27FC236}">
                <a16:creationId xmlns:a16="http://schemas.microsoft.com/office/drawing/2014/main" id="{C2597515-960E-4E51-BCB5-010294049CFB}"/>
              </a:ext>
            </a:extLst>
          </p:cNvPr>
          <p:cNvSpPr/>
          <p:nvPr/>
        </p:nvSpPr>
        <p:spPr>
          <a:xfrm>
            <a:off x="3707904" y="4358196"/>
            <a:ext cx="1016496" cy="178115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60945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29</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err="1">
                  <a:solidFill>
                    <a:schemeClr val="bg1"/>
                  </a:solidFill>
                  <a:latin typeface="Times New Roman" panose="02020603050405020304" pitchFamily="18" charset="0"/>
                  <a:ea typeface="微软雅黑" panose="020B0503020204020204" pitchFamily="34" charset="-122"/>
                </a:rPr>
                <a:t>PixelDP</a:t>
              </a:r>
              <a:r>
                <a:rPr kumimoji="1" lang="en-US" altLang="zh-CN" sz="2000" dirty="0">
                  <a:solidFill>
                    <a:schemeClr val="bg1"/>
                  </a:solidFill>
                  <a:latin typeface="Times New Roman" panose="02020603050405020304" pitchFamily="18" charset="0"/>
                  <a:ea typeface="微软雅黑" panose="020B0503020204020204" pitchFamily="34" charset="-122"/>
                </a:rPr>
                <a:t> classifier </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42354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Noise layer place</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Noise in the image</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Noise after first hidden layer</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Noise after deeper hidden layer</a:t>
                </a:r>
              </a:p>
              <a:p>
                <a:pPr marL="342900" indent="-342900">
                  <a:spcAft>
                    <a:spcPts val="600"/>
                  </a:spcAft>
                  <a:buFont typeface="Arial" panose="020B0604020202020204" pitchFamily="34" charset="0"/>
                  <a:buChar char="•"/>
                </a:pPr>
                <a14:m>
                  <m:oMath xmlns:m="http://schemas.openxmlformats.org/officeDocument/2006/math">
                    <m:r>
                      <a:rPr lang="en-US" altLang="zh-CN" sz="2000" i="1" smtClean="0">
                        <a:latin typeface="Cambria Math" panose="02040503050406030204" pitchFamily="18" charset="0"/>
                        <a:ea typeface="微软雅黑" panose="020B0503020204020204" pitchFamily="34" charset="-122"/>
                      </a:rPr>
                      <m:t>𝑔</m:t>
                    </m:r>
                    <m:d>
                      <m:dPr>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e>
                    </m:d>
                    <m:r>
                      <a:rPr lang="en-US" altLang="zh-CN" sz="2000" i="1">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𝑓</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𝑓</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oMath>
                </a14:m>
                <a:endParaRPr lang="en-US" altLang="zh-CN" sz="2000" dirty="0">
                  <a:solidFill>
                    <a:schemeClr val="tx1"/>
                  </a:solidFill>
                  <a:latin typeface="Times New Roman" panose="02020603050405020304" pitchFamily="18" charset="0"/>
                  <a:ea typeface="微软雅黑" panose="020B0503020204020204" pitchFamily="34" charset="-122"/>
                </a:endParaRPr>
              </a:p>
              <a:p>
                <a:pPr marL="342900" indent="-342900">
                  <a:spcAft>
                    <a:spcPts val="600"/>
                  </a:spcAft>
                  <a:buFont typeface="Arial" panose="020B0604020202020204" pitchFamily="34" charset="0"/>
                  <a:buChar char="•"/>
                </a:pP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𝑞</m:t>
                        </m:r>
                      </m:sub>
                    </m:sSub>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b="0" i="1" dirty="0" smtClean="0">
                            <a:latin typeface="Cambria Math" panose="02040503050406030204" pitchFamily="18" charset="0"/>
                            <a:ea typeface="微软雅黑" panose="020B0503020204020204" pitchFamily="34" charset="-122"/>
                          </a:rPr>
                        </m:ctrlPr>
                      </m:sSubSup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𝑞</m:t>
                        </m:r>
                      </m:sub>
                      <m:sup>
                        <m:r>
                          <a:rPr lang="en-US" altLang="zh-CN" sz="2000" b="0" i="1" smtClean="0">
                            <a:latin typeface="Cambria Math" panose="02040503050406030204" pitchFamily="18" charset="0"/>
                            <a:ea typeface="微软雅黑" panose="020B0503020204020204" pitchFamily="34" charset="-122"/>
                          </a:rPr>
                          <m:t>𝑔</m:t>
                        </m:r>
                      </m:sup>
                    </m:sSubSup>
                    <m:r>
                      <a:rPr lang="en-US" altLang="zh-CN" sz="2000" i="1">
                        <a:latin typeface="Cambria Math" panose="02040503050406030204" pitchFamily="18" charset="0"/>
                        <a:ea typeface="微软雅黑" panose="020B0503020204020204" pitchFamily="34" charset="-122"/>
                      </a:rPr>
                      <m:t>=</m:t>
                    </m:r>
                    <m:sSubSup>
                      <m:sSubSupPr>
                        <m:ctrlPr>
                          <a:rPr lang="en-US" altLang="zh-CN" sz="2000" i="1" dirty="0">
                            <a:latin typeface="Cambria Math" panose="02040503050406030204" pitchFamily="18" charset="0"/>
                            <a:ea typeface="微软雅黑" panose="020B0503020204020204" pitchFamily="34" charset="-122"/>
                          </a:rPr>
                        </m:ctrlPr>
                      </m:sSubSupPr>
                      <m:e>
                        <m:r>
                          <m:rPr>
                            <m:nor/>
                          </m:rPr>
                          <a:rPr lang="en-US" altLang="zh-CN" sz="2000" dirty="0">
                            <a:latin typeface="Times New Roman" panose="02020603050405020304" pitchFamily="18" charset="0"/>
                            <a:ea typeface="微软雅黑" panose="020B0503020204020204" pitchFamily="34" charset="-122"/>
                          </a:rPr>
                          <m:t>Δ</m:t>
                        </m:r>
                      </m:e>
                      <m:sub>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𝑞</m:t>
                        </m:r>
                      </m:sub>
                      <m:sup>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𝑓</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𝑓</m:t>
                            </m:r>
                          </m:e>
                          <m:sub>
                            <m:r>
                              <a:rPr lang="en-US" altLang="zh-CN" sz="2000" b="0" i="1" smtClean="0">
                                <a:latin typeface="Cambria Math" panose="02040503050406030204" pitchFamily="18" charset="0"/>
                                <a:ea typeface="Cambria Math" panose="02040503050406030204" pitchFamily="18" charset="0"/>
                              </a:rPr>
                              <m:t>2</m:t>
                            </m:r>
                          </m:sub>
                        </m:sSub>
                        <m:r>
                          <a:rPr lang="en-US" altLang="zh-CN" sz="2000" b="0" i="1" smtClean="0">
                            <a:latin typeface="Cambria Math" panose="02040503050406030204" pitchFamily="18" charset="0"/>
                            <a:ea typeface="微软雅黑" panose="020B0503020204020204" pitchFamily="34" charset="-122"/>
                          </a:rPr>
                          <m:t>)</m:t>
                        </m:r>
                      </m:sup>
                    </m:sSubSup>
                  </m:oMath>
                </a14:m>
                <a:endParaRPr lang="en-US" altLang="zh-CN" sz="2000"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423549"/>
              </a:xfrm>
              <a:prstGeom prst="rect">
                <a:avLst/>
              </a:prstGeom>
              <a:blipFill>
                <a:blip r:embed="rId3"/>
                <a:stretch>
                  <a:fillRect l="-689" t="-1256"/>
                </a:stretch>
              </a:blipFill>
            </p:spPr>
            <p:txBody>
              <a:bodyPr/>
              <a:lstStyle/>
              <a:p>
                <a:r>
                  <a:rPr lang="zh-CN" altLang="en-US">
                    <a:noFill/>
                  </a:rPr>
                  <a:t> </a:t>
                </a:r>
              </a:p>
            </p:txBody>
          </p:sp>
        </mc:Fallback>
      </mc:AlternateContent>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11" name="AutoShape 2" descr="https://ieeexplore.ieee.org/mediastore_new/IEEE/content/media/8826229/8835208/8835364/lecuy1ab-666000a656-large.gif">
            <a:extLst>
              <a:ext uri="{FF2B5EF4-FFF2-40B4-BE49-F238E27FC236}">
                <a16:creationId xmlns:a16="http://schemas.microsoft.com/office/drawing/2014/main" id="{DEF70699-D56E-4463-A11D-A334145F3B4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 name="组合 5">
            <a:extLst>
              <a:ext uri="{FF2B5EF4-FFF2-40B4-BE49-F238E27FC236}">
                <a16:creationId xmlns:a16="http://schemas.microsoft.com/office/drawing/2014/main" id="{3431F7E6-78E4-409D-8B4F-951576F60B1F}"/>
              </a:ext>
            </a:extLst>
          </p:cNvPr>
          <p:cNvGrpSpPr/>
          <p:nvPr/>
        </p:nvGrpSpPr>
        <p:grpSpPr>
          <a:xfrm>
            <a:off x="1251199" y="3961859"/>
            <a:ext cx="6641602" cy="2452157"/>
            <a:chOff x="1233435" y="3961859"/>
            <a:chExt cx="6641602" cy="2452157"/>
          </a:xfrm>
        </p:grpSpPr>
        <p:pic>
          <p:nvPicPr>
            <p:cNvPr id="21" name="图片 20">
              <a:extLst>
                <a:ext uri="{FF2B5EF4-FFF2-40B4-BE49-F238E27FC236}">
                  <a16:creationId xmlns:a16="http://schemas.microsoft.com/office/drawing/2014/main" id="{001A3F3D-F980-4543-856C-EBC1960D9D3B}"/>
                </a:ext>
              </a:extLst>
            </p:cNvPr>
            <p:cNvPicPr>
              <a:picLocks noChangeAspect="1"/>
            </p:cNvPicPr>
            <p:nvPr/>
          </p:nvPicPr>
          <p:blipFill rotWithShape="1">
            <a:blip r:embed="rId4"/>
            <a:srcRect l="30091" r="63829" b="3326"/>
            <a:stretch/>
          </p:blipFill>
          <p:spPr>
            <a:xfrm>
              <a:off x="3703382" y="3963279"/>
              <a:ext cx="409696" cy="2444565"/>
            </a:xfrm>
            <a:prstGeom prst="rect">
              <a:avLst/>
            </a:prstGeom>
          </p:spPr>
        </p:pic>
        <p:pic>
          <p:nvPicPr>
            <p:cNvPr id="22" name="图片 21">
              <a:extLst>
                <a:ext uri="{FF2B5EF4-FFF2-40B4-BE49-F238E27FC236}">
                  <a16:creationId xmlns:a16="http://schemas.microsoft.com/office/drawing/2014/main" id="{5AE90046-3CB7-4F37-9238-0D6D1D13FA0A}"/>
                </a:ext>
              </a:extLst>
            </p:cNvPr>
            <p:cNvPicPr>
              <a:picLocks noChangeAspect="1"/>
            </p:cNvPicPr>
            <p:nvPr/>
          </p:nvPicPr>
          <p:blipFill rotWithShape="1">
            <a:blip r:embed="rId4"/>
            <a:srcRect l="43145" r="1" b="3326"/>
            <a:stretch/>
          </p:blipFill>
          <p:spPr>
            <a:xfrm>
              <a:off x="4044306" y="3961859"/>
              <a:ext cx="3830731" cy="2444565"/>
            </a:xfrm>
            <a:prstGeom prst="rect">
              <a:avLst/>
            </a:prstGeom>
          </p:spPr>
        </p:pic>
        <p:pic>
          <p:nvPicPr>
            <p:cNvPr id="24" name="图片 23">
              <a:extLst>
                <a:ext uri="{FF2B5EF4-FFF2-40B4-BE49-F238E27FC236}">
                  <a16:creationId xmlns:a16="http://schemas.microsoft.com/office/drawing/2014/main" id="{77D29341-1984-4731-8A1A-207C621965EB}"/>
                </a:ext>
              </a:extLst>
            </p:cNvPr>
            <p:cNvPicPr>
              <a:picLocks noChangeAspect="1"/>
            </p:cNvPicPr>
            <p:nvPr/>
          </p:nvPicPr>
          <p:blipFill rotWithShape="1">
            <a:blip r:embed="rId4"/>
            <a:srcRect l="34748" r="57355" b="3326"/>
            <a:stretch/>
          </p:blipFill>
          <p:spPr>
            <a:xfrm>
              <a:off x="3175855" y="3963760"/>
              <a:ext cx="532049" cy="2444565"/>
            </a:xfrm>
            <a:prstGeom prst="rect">
              <a:avLst/>
            </a:prstGeom>
          </p:spPr>
        </p:pic>
        <p:pic>
          <p:nvPicPr>
            <p:cNvPr id="25" name="图片 24">
              <a:extLst>
                <a:ext uri="{FF2B5EF4-FFF2-40B4-BE49-F238E27FC236}">
                  <a16:creationId xmlns:a16="http://schemas.microsoft.com/office/drawing/2014/main" id="{99F747EE-9C0A-4F72-B658-C6CF87213131}"/>
                </a:ext>
              </a:extLst>
            </p:cNvPr>
            <p:cNvPicPr>
              <a:picLocks noChangeAspect="1"/>
            </p:cNvPicPr>
            <p:nvPr/>
          </p:nvPicPr>
          <p:blipFill rotWithShape="1">
            <a:blip r:embed="rId4"/>
            <a:srcRect l="674" r="69968" b="3326"/>
            <a:stretch/>
          </p:blipFill>
          <p:spPr>
            <a:xfrm>
              <a:off x="1233435" y="3969451"/>
              <a:ext cx="1978033" cy="2444565"/>
            </a:xfrm>
            <a:prstGeom prst="rect">
              <a:avLst/>
            </a:prstGeom>
          </p:spPr>
        </p:pic>
        <p:sp>
          <p:nvSpPr>
            <p:cNvPr id="26" name="矩形 25">
              <a:extLst>
                <a:ext uri="{FF2B5EF4-FFF2-40B4-BE49-F238E27FC236}">
                  <a16:creationId xmlns:a16="http://schemas.microsoft.com/office/drawing/2014/main" id="{AE6304EF-1DE0-410E-B9FB-A0C4CE528743}"/>
                </a:ext>
              </a:extLst>
            </p:cNvPr>
            <p:cNvSpPr/>
            <p:nvPr/>
          </p:nvSpPr>
          <p:spPr>
            <a:xfrm>
              <a:off x="2611780" y="6158878"/>
              <a:ext cx="1744195" cy="150442"/>
            </a:xfrm>
            <a:prstGeom prst="rect">
              <a:avLst/>
            </a:prstGeom>
            <a:solidFill>
              <a:srgbClr val="F4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C556F63-3841-44CB-AB48-C0C260FCE5AA}"/>
              </a:ext>
            </a:extLst>
          </p:cNvPr>
          <p:cNvSpPr/>
          <p:nvPr/>
        </p:nvSpPr>
        <p:spPr>
          <a:xfrm>
            <a:off x="4788024" y="6165304"/>
            <a:ext cx="335659" cy="150442"/>
          </a:xfrm>
          <a:prstGeom prst="rect">
            <a:avLst/>
          </a:prstGeom>
          <a:solidFill>
            <a:srgbClr val="F4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BE800B1-82F2-4100-BC99-DD7CEC4BD39B}"/>
              </a:ext>
            </a:extLst>
          </p:cNvPr>
          <p:cNvSpPr/>
          <p:nvPr/>
        </p:nvSpPr>
        <p:spPr>
          <a:xfrm>
            <a:off x="3481411" y="4203259"/>
            <a:ext cx="1368152" cy="144016"/>
          </a:xfrm>
          <a:prstGeom prst="rect">
            <a:avLst/>
          </a:prstGeom>
          <a:solidFill>
            <a:srgbClr val="F4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155E50B9-A0DF-40A8-BA27-6BBD524CCB24}"/>
              </a:ext>
            </a:extLst>
          </p:cNvPr>
          <p:cNvPicPr>
            <a:picLocks noChangeAspect="1"/>
          </p:cNvPicPr>
          <p:nvPr/>
        </p:nvPicPr>
        <p:blipFill rotWithShape="1">
          <a:blip r:embed="rId4"/>
          <a:srcRect l="20916" t="86533" r="75343" b="6923"/>
          <a:stretch/>
        </p:blipFill>
        <p:spPr>
          <a:xfrm>
            <a:off x="3115432" y="6156338"/>
            <a:ext cx="282930" cy="187987"/>
          </a:xfrm>
          <a:prstGeom prst="rect">
            <a:avLst/>
          </a:prstGeom>
        </p:spPr>
      </p:pic>
      <p:sp>
        <p:nvSpPr>
          <p:cNvPr id="36" name="矩形 35">
            <a:extLst>
              <a:ext uri="{FF2B5EF4-FFF2-40B4-BE49-F238E27FC236}">
                <a16:creationId xmlns:a16="http://schemas.microsoft.com/office/drawing/2014/main" id="{36D5B788-5A37-4EA9-891B-006E21955A97}"/>
              </a:ext>
            </a:extLst>
          </p:cNvPr>
          <p:cNvSpPr/>
          <p:nvPr/>
        </p:nvSpPr>
        <p:spPr>
          <a:xfrm>
            <a:off x="2242106" y="4359234"/>
            <a:ext cx="1440162" cy="1781150"/>
          </a:xfrm>
          <a:prstGeom prst="rect">
            <a:avLst/>
          </a:prstGeom>
          <a:solidFill>
            <a:schemeClr val="accent6">
              <a:alpha val="20000"/>
            </a:scheme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37" name="矩形 36">
            <a:extLst>
              <a:ext uri="{FF2B5EF4-FFF2-40B4-BE49-F238E27FC236}">
                <a16:creationId xmlns:a16="http://schemas.microsoft.com/office/drawing/2014/main" id="{24EDB0DC-BF00-44DE-A7A9-B23AAB7EC583}"/>
              </a:ext>
            </a:extLst>
          </p:cNvPr>
          <p:cNvSpPr/>
          <p:nvPr/>
        </p:nvSpPr>
        <p:spPr>
          <a:xfrm>
            <a:off x="4289742" y="4358196"/>
            <a:ext cx="434657" cy="178115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pic>
        <p:nvPicPr>
          <p:cNvPr id="38" name="图片 37">
            <a:extLst>
              <a:ext uri="{FF2B5EF4-FFF2-40B4-BE49-F238E27FC236}">
                <a16:creationId xmlns:a16="http://schemas.microsoft.com/office/drawing/2014/main" id="{7E69BACE-E161-4D37-BA71-49ECCBDA3196}"/>
              </a:ext>
            </a:extLst>
          </p:cNvPr>
          <p:cNvPicPr>
            <a:picLocks noChangeAspect="1"/>
          </p:cNvPicPr>
          <p:nvPr/>
        </p:nvPicPr>
        <p:blipFill rotWithShape="1">
          <a:blip r:embed="rId4"/>
          <a:srcRect l="42503" t="87504" r="53751" b="7259"/>
          <a:stretch/>
        </p:blipFill>
        <p:spPr>
          <a:xfrm>
            <a:off x="4338018" y="6159336"/>
            <a:ext cx="283268" cy="150442"/>
          </a:xfrm>
          <a:prstGeom prst="rect">
            <a:avLst/>
          </a:prstGeom>
        </p:spPr>
      </p:pic>
    </p:spTree>
    <p:extLst>
      <p:ext uri="{BB962C8B-B14F-4D97-AF65-F5344CB8AC3E}">
        <p14:creationId xmlns:p14="http://schemas.microsoft.com/office/powerpoint/2010/main" val="4105528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3</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Preliminary</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9" name="文本框 8">
            <a:extLst>
              <a:ext uri="{FF2B5EF4-FFF2-40B4-BE49-F238E27FC236}">
                <a16:creationId xmlns:a16="http://schemas.microsoft.com/office/drawing/2014/main" id="{FD45585E-E52D-480B-927B-0DADABEC50E1}"/>
              </a:ext>
            </a:extLst>
          </p:cNvPr>
          <p:cNvSpPr txBox="1"/>
          <p:nvPr/>
        </p:nvSpPr>
        <p:spPr>
          <a:xfrm>
            <a:off x="564617" y="1574790"/>
            <a:ext cx="7967823" cy="155427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Differential Privacy</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Randomize responses</a:t>
            </a:r>
          </a:p>
          <a:p>
            <a:pPr marL="342900" indent="-342900">
              <a:spcAft>
                <a:spcPts val="600"/>
              </a:spcAft>
              <a:buFont typeface="Arial" panose="020B0604020202020204" pitchFamily="34" charset="0"/>
              <a:buChar char="•"/>
            </a:pPr>
            <a:endParaRPr lang="en-US" altLang="zh-CN" sz="2000" dirty="0">
              <a:latin typeface="Times New Roman" panose="02020603050405020304" pitchFamily="18" charset="0"/>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宋体" panose="02010600030101010101" pitchFamily="2" charset="-122"/>
            </a:endParaRPr>
          </a:p>
        </p:txBody>
      </p:sp>
      <p:sp>
        <p:nvSpPr>
          <p:cNvPr id="12" name="文本框 11">
            <a:extLst>
              <a:ext uri="{FF2B5EF4-FFF2-40B4-BE49-F238E27FC236}">
                <a16:creationId xmlns:a16="http://schemas.microsoft.com/office/drawing/2014/main" id="{99B4363C-50F0-4F97-BEF8-A21526BD058F}"/>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pic>
        <p:nvPicPr>
          <p:cNvPr id="11" name="图片 10">
            <a:extLst>
              <a:ext uri="{FF2B5EF4-FFF2-40B4-BE49-F238E27FC236}">
                <a16:creationId xmlns:a16="http://schemas.microsoft.com/office/drawing/2014/main" id="{FE999BCE-647A-409A-BD78-F7352AA312B7}"/>
              </a:ext>
            </a:extLst>
          </p:cNvPr>
          <p:cNvPicPr>
            <a:picLocks noChangeAspect="1"/>
          </p:cNvPicPr>
          <p:nvPr/>
        </p:nvPicPr>
        <p:blipFill rotWithShape="1">
          <a:blip r:embed="rId3"/>
          <a:srcRect b="8494"/>
          <a:stretch/>
        </p:blipFill>
        <p:spPr>
          <a:xfrm>
            <a:off x="1092144" y="2594504"/>
            <a:ext cx="6959711" cy="3570800"/>
          </a:xfrm>
          <a:prstGeom prst="rect">
            <a:avLst/>
          </a:prstGeom>
        </p:spPr>
      </p:pic>
      <p:sp>
        <p:nvSpPr>
          <p:cNvPr id="6" name="矩形 5">
            <a:extLst>
              <a:ext uri="{FF2B5EF4-FFF2-40B4-BE49-F238E27FC236}">
                <a16:creationId xmlns:a16="http://schemas.microsoft.com/office/drawing/2014/main" id="{F52BF121-7FE2-4732-A93A-2D32A56C3AD6}"/>
              </a:ext>
            </a:extLst>
          </p:cNvPr>
          <p:cNvSpPr/>
          <p:nvPr/>
        </p:nvSpPr>
        <p:spPr>
          <a:xfrm>
            <a:off x="6330295" y="2594504"/>
            <a:ext cx="1721560" cy="389986"/>
          </a:xfrm>
          <a:prstGeom prst="rect">
            <a:avLst/>
          </a:prstGeom>
          <a:solidFill>
            <a:srgbClr val="192F3C"/>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55045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30</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err="1">
                  <a:solidFill>
                    <a:schemeClr val="bg1"/>
                  </a:solidFill>
                  <a:latin typeface="Times New Roman" panose="02020603050405020304" pitchFamily="18" charset="0"/>
                  <a:ea typeface="微软雅黑" panose="020B0503020204020204" pitchFamily="34" charset="-122"/>
                </a:rPr>
                <a:t>PixelDP</a:t>
              </a:r>
              <a:r>
                <a:rPr kumimoji="1" lang="en-US" altLang="zh-CN" sz="2000" dirty="0">
                  <a:solidFill>
                    <a:schemeClr val="bg1"/>
                  </a:solidFill>
                  <a:latin typeface="Times New Roman" panose="02020603050405020304" pitchFamily="18" charset="0"/>
                  <a:ea typeface="微软雅黑" panose="020B0503020204020204" pitchFamily="34" charset="-122"/>
                </a:rPr>
                <a:t> classifier </a:t>
              </a:r>
            </a:p>
          </p:txBody>
        </p:sp>
      </p:gr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11" name="AutoShape 2" descr="https://ieeexplore.ieee.org/mediastore_new/IEEE/content/media/8826229/8835208/8835364/lecuy1ab-666000a656-large.gif">
            <a:extLst>
              <a:ext uri="{FF2B5EF4-FFF2-40B4-BE49-F238E27FC236}">
                <a16:creationId xmlns:a16="http://schemas.microsoft.com/office/drawing/2014/main" id="{DEF70699-D56E-4463-A11D-A334145F3B4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9617CA27-A3E7-4235-8485-AE44E7171123}"/>
              </a:ext>
            </a:extLst>
          </p:cNvPr>
          <p:cNvGrpSpPr/>
          <p:nvPr/>
        </p:nvGrpSpPr>
        <p:grpSpPr>
          <a:xfrm>
            <a:off x="4035385" y="3966937"/>
            <a:ext cx="4867327" cy="2424777"/>
            <a:chOff x="1735090" y="3641749"/>
            <a:chExt cx="5576565" cy="2778101"/>
          </a:xfrm>
        </p:grpSpPr>
        <p:pic>
          <p:nvPicPr>
            <p:cNvPr id="33" name="图片 32">
              <a:extLst>
                <a:ext uri="{FF2B5EF4-FFF2-40B4-BE49-F238E27FC236}">
                  <a16:creationId xmlns:a16="http://schemas.microsoft.com/office/drawing/2014/main" id="{9D5A53E6-A031-41BE-BAEE-2FB5A4A58A88}"/>
                </a:ext>
              </a:extLst>
            </p:cNvPr>
            <p:cNvPicPr>
              <a:picLocks noChangeAspect="1"/>
            </p:cNvPicPr>
            <p:nvPr/>
          </p:nvPicPr>
          <p:blipFill rotWithShape="1">
            <a:blip r:embed="rId3"/>
            <a:srcRect l="34644" r="21182" b="3326"/>
            <a:stretch/>
          </p:blipFill>
          <p:spPr>
            <a:xfrm>
              <a:off x="3001563" y="3642507"/>
              <a:ext cx="3341099" cy="2777343"/>
            </a:xfrm>
            <a:prstGeom prst="rect">
              <a:avLst/>
            </a:prstGeom>
          </p:spPr>
        </p:pic>
        <p:pic>
          <p:nvPicPr>
            <p:cNvPr id="34" name="图片 33">
              <a:extLst>
                <a:ext uri="{FF2B5EF4-FFF2-40B4-BE49-F238E27FC236}">
                  <a16:creationId xmlns:a16="http://schemas.microsoft.com/office/drawing/2014/main" id="{CDAD211E-0762-494F-8D55-E5FC20136CF5}"/>
                </a:ext>
              </a:extLst>
            </p:cNvPr>
            <p:cNvPicPr>
              <a:picLocks noChangeAspect="1"/>
            </p:cNvPicPr>
            <p:nvPr/>
          </p:nvPicPr>
          <p:blipFill rotWithShape="1">
            <a:blip r:embed="rId3"/>
            <a:srcRect l="12673" r="70037" b="3326"/>
            <a:stretch/>
          </p:blipFill>
          <p:spPr>
            <a:xfrm>
              <a:off x="1735090" y="3641749"/>
              <a:ext cx="1307747" cy="2777343"/>
            </a:xfrm>
            <a:prstGeom prst="rect">
              <a:avLst/>
            </a:prstGeom>
          </p:spPr>
        </p:pic>
        <p:pic>
          <p:nvPicPr>
            <p:cNvPr id="35" name="图片 34">
              <a:extLst>
                <a:ext uri="{FF2B5EF4-FFF2-40B4-BE49-F238E27FC236}">
                  <a16:creationId xmlns:a16="http://schemas.microsoft.com/office/drawing/2014/main" id="{162B7AE9-24F6-484A-8C5C-FC20DE07AA95}"/>
                </a:ext>
              </a:extLst>
            </p:cNvPr>
            <p:cNvPicPr>
              <a:picLocks noChangeAspect="1"/>
            </p:cNvPicPr>
            <p:nvPr/>
          </p:nvPicPr>
          <p:blipFill rotWithShape="1">
            <a:blip r:embed="rId3"/>
            <a:srcRect l="79501" t="14174" r="-3191" b="7183"/>
            <a:stretch/>
          </p:blipFill>
          <p:spPr>
            <a:xfrm>
              <a:off x="5519840" y="4048676"/>
              <a:ext cx="1791815" cy="2259312"/>
            </a:xfrm>
            <a:prstGeom prst="rect">
              <a:avLst/>
            </a:prstGeom>
          </p:spPr>
        </p:pic>
        <p:sp>
          <p:nvSpPr>
            <p:cNvPr id="36" name="矩形 35">
              <a:extLst>
                <a:ext uri="{FF2B5EF4-FFF2-40B4-BE49-F238E27FC236}">
                  <a16:creationId xmlns:a16="http://schemas.microsoft.com/office/drawing/2014/main" id="{CA5FA858-11BE-4803-920E-CC6700EA2591}"/>
                </a:ext>
              </a:extLst>
            </p:cNvPr>
            <p:cNvSpPr/>
            <p:nvPr/>
          </p:nvSpPr>
          <p:spPr>
            <a:xfrm>
              <a:off x="2322757" y="6103807"/>
              <a:ext cx="1606116"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37" name="矩形 36">
              <a:extLst>
                <a:ext uri="{FF2B5EF4-FFF2-40B4-BE49-F238E27FC236}">
                  <a16:creationId xmlns:a16="http://schemas.microsoft.com/office/drawing/2014/main" id="{C4769BAD-5590-40DF-8736-D96BBE024758}"/>
                </a:ext>
              </a:extLst>
            </p:cNvPr>
            <p:cNvSpPr/>
            <p:nvPr/>
          </p:nvSpPr>
          <p:spPr>
            <a:xfrm>
              <a:off x="4414245" y="3902914"/>
              <a:ext cx="745555"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38" name="矩形 37">
              <a:extLst>
                <a:ext uri="{FF2B5EF4-FFF2-40B4-BE49-F238E27FC236}">
                  <a16:creationId xmlns:a16="http://schemas.microsoft.com/office/drawing/2014/main" id="{8EA66696-891C-4E40-B80E-9C49C031A4B2}"/>
                </a:ext>
              </a:extLst>
            </p:cNvPr>
            <p:cNvSpPr/>
            <p:nvPr/>
          </p:nvSpPr>
          <p:spPr>
            <a:xfrm>
              <a:off x="5519840" y="4030169"/>
              <a:ext cx="1584176" cy="716468"/>
            </a:xfrm>
            <a:prstGeom prst="rect">
              <a:avLst/>
            </a:prstGeom>
            <a:solidFill>
              <a:srgbClr val="FCFDFE"/>
            </a:solidFill>
            <a:ln>
              <a:noFill/>
            </a:ln>
          </p:spPr>
          <p:txBody>
            <a:bodyPr wrap="square" rtlCol="0" anchor="ctr">
              <a:spAutoFit/>
            </a:bodyPr>
            <a:lstStyle/>
            <a:p>
              <a:pPr algn="l"/>
              <a:endParaRPr lang="en-US" altLang="zh-CN" sz="2000" dirty="0">
                <a:latin typeface="Times New Roman" panose="02020603050405020304" pitchFamily="18" charset="0"/>
                <a:ea typeface="宋体" panose="02010600030101010101" pitchFamily="2" charset="-122"/>
              </a:endParaRPr>
            </a:p>
            <a:p>
              <a:pPr algn="l"/>
              <a:endParaRPr lang="zh-CN" altLang="en-US" sz="2000" dirty="0">
                <a:latin typeface="Times New Roman" panose="02020603050405020304" pitchFamily="18" charset="0"/>
                <a:ea typeface="宋体" panose="02010600030101010101" pitchFamily="2" charset="-122"/>
              </a:endParaRPr>
            </a:p>
          </p:txBody>
        </p:sp>
        <p:sp>
          <p:nvSpPr>
            <p:cNvPr id="39" name="矩形 38">
              <a:extLst>
                <a:ext uri="{FF2B5EF4-FFF2-40B4-BE49-F238E27FC236}">
                  <a16:creationId xmlns:a16="http://schemas.microsoft.com/office/drawing/2014/main" id="{15606FAD-0E85-4E10-AE5F-706BC135617E}"/>
                </a:ext>
              </a:extLst>
            </p:cNvPr>
            <p:cNvSpPr/>
            <p:nvPr/>
          </p:nvSpPr>
          <p:spPr>
            <a:xfrm>
              <a:off x="4758485" y="6078921"/>
              <a:ext cx="401315"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40" name="矩形 39">
              <a:extLst>
                <a:ext uri="{FF2B5EF4-FFF2-40B4-BE49-F238E27FC236}">
                  <a16:creationId xmlns:a16="http://schemas.microsoft.com/office/drawing/2014/main" id="{03B8AAB1-2E28-4CA7-95B7-6162ECD6D486}"/>
                </a:ext>
              </a:extLst>
            </p:cNvPr>
            <p:cNvSpPr/>
            <p:nvPr/>
          </p:nvSpPr>
          <p:spPr>
            <a:xfrm>
              <a:off x="5480898" y="5941098"/>
              <a:ext cx="1080120" cy="404961"/>
            </a:xfrm>
            <a:prstGeom prst="rect">
              <a:avLst/>
            </a:prstGeom>
            <a:solidFill>
              <a:srgbClr val="FCFDFE"/>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cxnSp>
          <p:nvCxnSpPr>
            <p:cNvPr id="41" name="直接连接符 40">
              <a:extLst>
                <a:ext uri="{FF2B5EF4-FFF2-40B4-BE49-F238E27FC236}">
                  <a16:creationId xmlns:a16="http://schemas.microsoft.com/office/drawing/2014/main" id="{627E57F4-3E9B-4772-A727-BD8F2A2C3BC7}"/>
                </a:ext>
              </a:extLst>
            </p:cNvPr>
            <p:cNvCxnSpPr>
              <a:cxnSpLocks/>
            </p:cNvCxnSpPr>
            <p:nvPr/>
          </p:nvCxnSpPr>
          <p:spPr>
            <a:xfrm>
              <a:off x="5480898" y="4058202"/>
              <a:ext cx="1623117" cy="0"/>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6A0950C2-C69F-458E-AFE9-7694B41B029D}"/>
                </a:ext>
              </a:extLst>
            </p:cNvPr>
            <p:cNvSpPr/>
            <p:nvPr/>
          </p:nvSpPr>
          <p:spPr>
            <a:xfrm>
              <a:off x="5454707" y="4794770"/>
              <a:ext cx="99214" cy="260087"/>
            </a:xfrm>
            <a:prstGeom prst="rect">
              <a:avLst/>
            </a:prstGeom>
            <a:solidFill>
              <a:srgbClr val="FCFDFE"/>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grpSp>
      <p:pic>
        <p:nvPicPr>
          <p:cNvPr id="44" name="图片 43">
            <a:extLst>
              <a:ext uri="{FF2B5EF4-FFF2-40B4-BE49-F238E27FC236}">
                <a16:creationId xmlns:a16="http://schemas.microsoft.com/office/drawing/2014/main" id="{B84452AE-CC4D-476D-93A4-18EF69D85D80}"/>
              </a:ext>
            </a:extLst>
          </p:cNvPr>
          <p:cNvPicPr>
            <a:picLocks noChangeAspect="1"/>
          </p:cNvPicPr>
          <p:nvPr/>
        </p:nvPicPr>
        <p:blipFill rotWithShape="1">
          <a:blip r:embed="rId3"/>
          <a:srcRect l="674" r="86417" b="3326"/>
          <a:stretch/>
        </p:blipFill>
        <p:spPr>
          <a:xfrm>
            <a:off x="486594" y="3966170"/>
            <a:ext cx="852161" cy="2424115"/>
          </a:xfrm>
          <a:prstGeom prst="rect">
            <a:avLst/>
          </a:prstGeom>
        </p:spPr>
      </p:pic>
      <p:pic>
        <p:nvPicPr>
          <p:cNvPr id="45" name="图片 44">
            <a:extLst>
              <a:ext uri="{FF2B5EF4-FFF2-40B4-BE49-F238E27FC236}">
                <a16:creationId xmlns:a16="http://schemas.microsoft.com/office/drawing/2014/main" id="{1C94BC6E-CB9D-49E0-9BFB-F38C60420CF4}"/>
              </a:ext>
            </a:extLst>
          </p:cNvPr>
          <p:cNvPicPr>
            <a:picLocks noChangeAspect="1"/>
          </p:cNvPicPr>
          <p:nvPr/>
        </p:nvPicPr>
        <p:blipFill rotWithShape="1">
          <a:blip r:embed="rId3"/>
          <a:srcRect l="674" r="86417" b="3326"/>
          <a:stretch/>
        </p:blipFill>
        <p:spPr>
          <a:xfrm>
            <a:off x="3184798" y="3966170"/>
            <a:ext cx="852161" cy="2424115"/>
          </a:xfrm>
          <a:prstGeom prst="rect">
            <a:avLst/>
          </a:prstGeom>
        </p:spPr>
      </p:pic>
      <p:pic>
        <p:nvPicPr>
          <p:cNvPr id="49" name="图片 48">
            <a:extLst>
              <a:ext uri="{FF2B5EF4-FFF2-40B4-BE49-F238E27FC236}">
                <a16:creationId xmlns:a16="http://schemas.microsoft.com/office/drawing/2014/main" id="{3A926589-E188-4A6B-9F0C-18CA2630AD64}"/>
              </a:ext>
            </a:extLst>
          </p:cNvPr>
          <p:cNvPicPr>
            <a:picLocks noChangeAspect="1"/>
          </p:cNvPicPr>
          <p:nvPr/>
        </p:nvPicPr>
        <p:blipFill rotWithShape="1">
          <a:blip r:embed="rId3"/>
          <a:srcRect l="30594" t="23850" r="65008" b="15456"/>
          <a:stretch/>
        </p:blipFill>
        <p:spPr>
          <a:xfrm>
            <a:off x="1701937" y="4852843"/>
            <a:ext cx="176761" cy="915542"/>
          </a:xfrm>
          <a:prstGeom prst="rect">
            <a:avLst/>
          </a:prstGeom>
        </p:spPr>
      </p:pic>
      <p:pic>
        <p:nvPicPr>
          <p:cNvPr id="50" name="图片 49">
            <a:extLst>
              <a:ext uri="{FF2B5EF4-FFF2-40B4-BE49-F238E27FC236}">
                <a16:creationId xmlns:a16="http://schemas.microsoft.com/office/drawing/2014/main" id="{4D7A352B-48E7-4C72-9480-6C9EA1081BE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715" r="67166"/>
          <a:stretch/>
        </p:blipFill>
        <p:spPr>
          <a:xfrm>
            <a:off x="1151157" y="4710327"/>
            <a:ext cx="550721" cy="1308765"/>
          </a:xfrm>
          <a:prstGeom prst="rect">
            <a:avLst/>
          </a:prstGeom>
        </p:spPr>
      </p:pic>
      <p:pic>
        <p:nvPicPr>
          <p:cNvPr id="51" name="图片 50">
            <a:extLst>
              <a:ext uri="{FF2B5EF4-FFF2-40B4-BE49-F238E27FC236}">
                <a16:creationId xmlns:a16="http://schemas.microsoft.com/office/drawing/2014/main" id="{AEB6396C-0C5F-4AC3-86BF-1E9749DF7F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761" r="11986"/>
          <a:stretch/>
        </p:blipFill>
        <p:spPr>
          <a:xfrm>
            <a:off x="1873412" y="4710326"/>
            <a:ext cx="1388625" cy="1308765"/>
          </a:xfrm>
          <a:prstGeom prst="rect">
            <a:avLst/>
          </a:prstGeom>
        </p:spPr>
      </p:pic>
      <p:sp>
        <p:nvSpPr>
          <p:cNvPr id="52" name="矩形 51">
            <a:extLst>
              <a:ext uri="{FF2B5EF4-FFF2-40B4-BE49-F238E27FC236}">
                <a16:creationId xmlns:a16="http://schemas.microsoft.com/office/drawing/2014/main" id="{D31AE30B-2EB1-49D8-A2BA-D93EECDAEAA6}"/>
              </a:ext>
            </a:extLst>
          </p:cNvPr>
          <p:cNvSpPr/>
          <p:nvPr/>
        </p:nvSpPr>
        <p:spPr>
          <a:xfrm>
            <a:off x="1331640" y="4359234"/>
            <a:ext cx="299397" cy="1781150"/>
          </a:xfrm>
          <a:prstGeom prst="rect">
            <a:avLst/>
          </a:prstGeom>
          <a:solidFill>
            <a:schemeClr val="accent6">
              <a:alpha val="20000"/>
            </a:scheme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53" name="矩形 52">
            <a:extLst>
              <a:ext uri="{FF2B5EF4-FFF2-40B4-BE49-F238E27FC236}">
                <a16:creationId xmlns:a16="http://schemas.microsoft.com/office/drawing/2014/main" id="{C8F800B2-0632-48C7-AF59-B0718D8F14AE}"/>
              </a:ext>
            </a:extLst>
          </p:cNvPr>
          <p:cNvSpPr/>
          <p:nvPr/>
        </p:nvSpPr>
        <p:spPr>
          <a:xfrm>
            <a:off x="1944253" y="4358196"/>
            <a:ext cx="4335241" cy="178115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pic>
        <p:nvPicPr>
          <p:cNvPr id="55" name="图片 54">
            <a:extLst>
              <a:ext uri="{FF2B5EF4-FFF2-40B4-BE49-F238E27FC236}">
                <a16:creationId xmlns:a16="http://schemas.microsoft.com/office/drawing/2014/main" id="{75BD8AB6-D5F9-4C10-9FD6-BC4EBCF6C995}"/>
              </a:ext>
            </a:extLst>
          </p:cNvPr>
          <p:cNvPicPr>
            <a:picLocks noChangeAspect="1"/>
          </p:cNvPicPr>
          <p:nvPr/>
        </p:nvPicPr>
        <p:blipFill rotWithShape="1">
          <a:blip r:embed="rId3"/>
          <a:srcRect l="20916" t="86533" r="75343" b="6923"/>
          <a:stretch/>
        </p:blipFill>
        <p:spPr>
          <a:xfrm>
            <a:off x="1328024" y="6139321"/>
            <a:ext cx="282930" cy="187987"/>
          </a:xfrm>
          <a:prstGeom prst="rect">
            <a:avLst/>
          </a:prstGeom>
        </p:spPr>
      </p:pic>
      <p:pic>
        <p:nvPicPr>
          <p:cNvPr id="57" name="图片 56">
            <a:extLst>
              <a:ext uri="{FF2B5EF4-FFF2-40B4-BE49-F238E27FC236}">
                <a16:creationId xmlns:a16="http://schemas.microsoft.com/office/drawing/2014/main" id="{7578283A-7DBA-42FB-A733-6F3F4A152A26}"/>
              </a:ext>
            </a:extLst>
          </p:cNvPr>
          <p:cNvPicPr>
            <a:picLocks noChangeAspect="1"/>
          </p:cNvPicPr>
          <p:nvPr/>
        </p:nvPicPr>
        <p:blipFill rotWithShape="1">
          <a:blip r:embed="rId3"/>
          <a:srcRect l="42503" t="87504" r="53751" b="7259"/>
          <a:stretch/>
        </p:blipFill>
        <p:spPr>
          <a:xfrm>
            <a:off x="5004353" y="6168372"/>
            <a:ext cx="283268" cy="150442"/>
          </a:xfrm>
          <a:prstGeom prst="rect">
            <a:avLst/>
          </a:prstGeom>
        </p:spPr>
      </p:pic>
      <p:sp>
        <p:nvSpPr>
          <p:cNvPr id="58" name="文本框 57">
            <a:extLst>
              <a:ext uri="{FF2B5EF4-FFF2-40B4-BE49-F238E27FC236}">
                <a16:creationId xmlns:a16="http://schemas.microsoft.com/office/drawing/2014/main" id="{A5E67DEB-21B8-4369-BEC6-16984451E1B0}"/>
              </a:ext>
            </a:extLst>
          </p:cNvPr>
          <p:cNvSpPr txBox="1"/>
          <p:nvPr/>
        </p:nvSpPr>
        <p:spPr>
          <a:xfrm>
            <a:off x="564617" y="1574790"/>
            <a:ext cx="7967823" cy="2323713"/>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Noise layer place</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Noise in the image</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Noise after first hidden layer</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Noise after deeper hidden layer</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Noise in Auto-encoder</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Auto-encoders are smaller than DNN, much faster to train. (ImageNet)</a:t>
            </a:r>
            <a:endParaRPr lang="en-US" altLang="zh-CN" sz="2000" dirty="0">
              <a:solidFill>
                <a:schemeClr val="tx1"/>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273459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31</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Contribution</a:t>
              </a:r>
            </a:p>
          </p:txBody>
        </p:sp>
      </p:grpSp>
      <p:sp>
        <p:nvSpPr>
          <p:cNvPr id="11" name="文本框 10">
            <a:extLst>
              <a:ext uri="{FF2B5EF4-FFF2-40B4-BE49-F238E27FC236}">
                <a16:creationId xmlns:a16="http://schemas.microsoft.com/office/drawing/2014/main" id="{630989E9-F221-4C54-8154-6F9346C5C2DE}"/>
              </a:ext>
            </a:extLst>
          </p:cNvPr>
          <p:cNvSpPr txBox="1"/>
          <p:nvPr/>
        </p:nvSpPr>
        <p:spPr>
          <a:xfrm>
            <a:off x="564617" y="1574790"/>
            <a:ext cx="7967823" cy="4785926"/>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ea typeface="宋体" panose="02010600030101010101" pitchFamily="2" charset="-122"/>
              </a:rPr>
              <a:t>Establish a connection between adversarial robustness and differential privacy.</a:t>
            </a:r>
          </a:p>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ea typeface="宋体" panose="02010600030101010101" pitchFamily="2" charset="-122"/>
              </a:rPr>
              <a:t>Develop the first certified defense that scales to large networks (Google’s Inception network) and datasets (ImageNet).</a:t>
            </a:r>
          </a:p>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rPr>
              <a:t>Develop the certified defense that applies broadly to arbitrary model types.</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Datasets: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ImageNet,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CIFAR10, CIFAR100, SVHN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MNIST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Networks: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Inception </a:t>
            </a:r>
          </a:p>
          <a:p>
            <a:pPr marL="342900" indent="-342900">
              <a:spcAft>
                <a:spcPts val="600"/>
              </a:spcAft>
              <a:buFont typeface="Arial" panose="020B0604020202020204" pitchFamily="34" charset="0"/>
              <a:buChar char="•"/>
            </a:pPr>
            <a:r>
              <a:rPr lang="en-US" altLang="zh-CN" sz="2000" dirty="0" err="1">
                <a:latin typeface="Times New Roman" panose="02020603050405020304" pitchFamily="18" charset="0"/>
                <a:ea typeface="宋体" panose="02010600030101010101" pitchFamily="2" charset="-122"/>
              </a:rPr>
              <a:t>ResNet</a:t>
            </a:r>
            <a:endParaRPr lang="en-US" altLang="zh-CN" sz="2000" dirty="0">
              <a:latin typeface="Times New Roman" panose="02020603050405020304" pitchFamily="18" charset="0"/>
              <a:ea typeface="宋体" panose="02010600030101010101" pitchFamily="2" charset="-122"/>
            </a:endParaRPr>
          </a:p>
        </p:txBody>
      </p:sp>
      <p:sp>
        <p:nvSpPr>
          <p:cNvPr id="10" name="对角圆角矩形 34">
            <a:extLst>
              <a:ext uri="{FF2B5EF4-FFF2-40B4-BE49-F238E27FC236}">
                <a16:creationId xmlns:a16="http://schemas.microsoft.com/office/drawing/2014/main" id="{69971818-2401-4C7A-B303-2A86145A0AFF}"/>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2" name="文本框 11">
            <a:extLst>
              <a:ext uri="{FF2B5EF4-FFF2-40B4-BE49-F238E27FC236}">
                <a16:creationId xmlns:a16="http://schemas.microsoft.com/office/drawing/2014/main" id="{40320C57-663E-4BCE-A9E7-1909DEE99FC4}"/>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Tree>
    <p:extLst>
      <p:ext uri="{BB962C8B-B14F-4D97-AF65-F5344CB8AC3E}">
        <p14:creationId xmlns:p14="http://schemas.microsoft.com/office/powerpoint/2010/main" val="3872896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32</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Authors</a:t>
              </a:r>
            </a:p>
          </p:txBody>
        </p:sp>
      </p:grpSp>
      <p:sp>
        <p:nvSpPr>
          <p:cNvPr id="8" name="对角圆角矩形 34">
            <a:extLst>
              <a:ext uri="{FF2B5EF4-FFF2-40B4-BE49-F238E27FC236}">
                <a16:creationId xmlns:a16="http://schemas.microsoft.com/office/drawing/2014/main" id="{667E5B37-3F0D-4F69-8EB8-BF2A960B7645}"/>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grpSp>
        <p:nvGrpSpPr>
          <p:cNvPr id="24" name="组合 23">
            <a:extLst>
              <a:ext uri="{FF2B5EF4-FFF2-40B4-BE49-F238E27FC236}">
                <a16:creationId xmlns:a16="http://schemas.microsoft.com/office/drawing/2014/main" id="{E8898266-C125-4D79-BDFA-B5E3C94E6431}"/>
              </a:ext>
            </a:extLst>
          </p:cNvPr>
          <p:cNvGrpSpPr/>
          <p:nvPr/>
        </p:nvGrpSpPr>
        <p:grpSpPr>
          <a:xfrm>
            <a:off x="799138" y="1510137"/>
            <a:ext cx="7545724" cy="4991144"/>
            <a:chOff x="799138" y="1510137"/>
            <a:chExt cx="7545724" cy="4991144"/>
          </a:xfrm>
        </p:grpSpPr>
        <p:sp>
          <p:nvSpPr>
            <p:cNvPr id="11" name="矩形 10">
              <a:extLst>
                <a:ext uri="{FF2B5EF4-FFF2-40B4-BE49-F238E27FC236}">
                  <a16:creationId xmlns:a16="http://schemas.microsoft.com/office/drawing/2014/main" id="{0F425B8C-8582-4893-B96F-D8D20E9BCCF7}"/>
                </a:ext>
              </a:extLst>
            </p:cNvPr>
            <p:cNvSpPr/>
            <p:nvPr/>
          </p:nvSpPr>
          <p:spPr>
            <a:xfrm>
              <a:off x="2195736" y="3144104"/>
              <a:ext cx="1925999" cy="861774"/>
            </a:xfrm>
            <a:prstGeom prst="rect">
              <a:avLst/>
            </a:prstGeom>
          </p:spPr>
          <p:txBody>
            <a:bodyPr wrap="square">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Mathias Lecuyer</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PhD </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Columbia University</a:t>
              </a:r>
              <a:endParaRPr lang="zh-CN" altLang="en-US" sz="1600" dirty="0"/>
            </a:p>
          </p:txBody>
        </p:sp>
        <p:sp>
          <p:nvSpPr>
            <p:cNvPr id="15" name="矩形 14">
              <a:extLst>
                <a:ext uri="{FF2B5EF4-FFF2-40B4-BE49-F238E27FC236}">
                  <a16:creationId xmlns:a16="http://schemas.microsoft.com/office/drawing/2014/main" id="{C5DACD6E-D128-4CB6-94F7-FFC9FE207C85}"/>
                </a:ext>
              </a:extLst>
            </p:cNvPr>
            <p:cNvSpPr/>
            <p:nvPr/>
          </p:nvSpPr>
          <p:spPr>
            <a:xfrm>
              <a:off x="799138" y="5639507"/>
              <a:ext cx="1934653" cy="861774"/>
            </a:xfrm>
            <a:prstGeom prst="rect">
              <a:avLst/>
            </a:prstGeom>
          </p:spPr>
          <p:txBody>
            <a:bodyPr wrap="square">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Roxana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Geambasu</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Associate Professor </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Columbia University</a:t>
              </a:r>
              <a:endParaRPr lang="zh-CN" altLang="en-US" sz="1600" dirty="0"/>
            </a:p>
          </p:txBody>
        </p:sp>
        <p:sp>
          <p:nvSpPr>
            <p:cNvPr id="17" name="矩形 16">
              <a:extLst>
                <a:ext uri="{FF2B5EF4-FFF2-40B4-BE49-F238E27FC236}">
                  <a16:creationId xmlns:a16="http://schemas.microsoft.com/office/drawing/2014/main" id="{0E547B39-DA7D-4F3A-82CC-52083A8224F4}"/>
                </a:ext>
              </a:extLst>
            </p:cNvPr>
            <p:cNvSpPr/>
            <p:nvPr/>
          </p:nvSpPr>
          <p:spPr>
            <a:xfrm>
              <a:off x="6418918" y="5639507"/>
              <a:ext cx="1925944" cy="861774"/>
            </a:xfrm>
            <a:prstGeom prst="rect">
              <a:avLst/>
            </a:prstGeom>
          </p:spPr>
          <p:txBody>
            <a:bodyPr wrap="square">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Suman Jana</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associate professor </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Columbia University</a:t>
              </a:r>
              <a:endParaRPr lang="zh-CN" altLang="en-US" sz="1600" dirty="0"/>
            </a:p>
          </p:txBody>
        </p:sp>
        <p:pic>
          <p:nvPicPr>
            <p:cNvPr id="20" name="图片 19">
              <a:extLst>
                <a:ext uri="{FF2B5EF4-FFF2-40B4-BE49-F238E27FC236}">
                  <a16:creationId xmlns:a16="http://schemas.microsoft.com/office/drawing/2014/main" id="{770DF9ED-DDD1-490F-933A-979938BF1C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0" r="857"/>
            <a:stretch/>
          </p:blipFill>
          <p:spPr>
            <a:xfrm>
              <a:off x="2362823" y="1510137"/>
              <a:ext cx="1591826" cy="1618919"/>
            </a:xfrm>
            <a:prstGeom prst="rect">
              <a:avLst/>
            </a:prstGeom>
          </p:spPr>
        </p:pic>
        <p:pic>
          <p:nvPicPr>
            <p:cNvPr id="12" name="图片 11">
              <a:extLst>
                <a:ext uri="{FF2B5EF4-FFF2-40B4-BE49-F238E27FC236}">
                  <a16:creationId xmlns:a16="http://schemas.microsoft.com/office/drawing/2014/main" id="{AC1D4A8A-ADB1-41F3-A2CB-5183188B9F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5073" y="4005978"/>
              <a:ext cx="1537491" cy="1618919"/>
            </a:xfrm>
            <a:prstGeom prst="rect">
              <a:avLst/>
            </a:prstGeom>
          </p:spPr>
        </p:pic>
        <p:pic>
          <p:nvPicPr>
            <p:cNvPr id="22" name="图片 21">
              <a:extLst>
                <a:ext uri="{FF2B5EF4-FFF2-40B4-BE49-F238E27FC236}">
                  <a16:creationId xmlns:a16="http://schemas.microsoft.com/office/drawing/2014/main" id="{EFDA7621-8B09-46F0-934C-07E1568B660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628"/>
            <a:stretch/>
          </p:blipFill>
          <p:spPr>
            <a:xfrm>
              <a:off x="5346849" y="1510137"/>
              <a:ext cx="1531813" cy="1606139"/>
            </a:xfrm>
            <a:prstGeom prst="rect">
              <a:avLst/>
            </a:prstGeom>
          </p:spPr>
        </p:pic>
        <p:pic>
          <p:nvPicPr>
            <p:cNvPr id="19" name="图片 18">
              <a:extLst>
                <a:ext uri="{FF2B5EF4-FFF2-40B4-BE49-F238E27FC236}">
                  <a16:creationId xmlns:a16="http://schemas.microsoft.com/office/drawing/2014/main" id="{1FDC4929-4DE6-4AAB-A80E-D66F610C3603}"/>
                </a:ext>
              </a:extLst>
            </p:cNvPr>
            <p:cNvPicPr>
              <a:picLocks noChangeAspect="1"/>
            </p:cNvPicPr>
            <p:nvPr/>
          </p:nvPicPr>
          <p:blipFill rotWithShape="1">
            <a:blip r:embed="rId6">
              <a:extLst>
                <a:ext uri="{28A0092B-C50C-407E-A947-70E740481C1C}">
                  <a14:useLocalDpi xmlns:a14="http://schemas.microsoft.com/office/drawing/2010/main" val="0"/>
                </a:ext>
              </a:extLst>
            </a:blip>
            <a:srcRect l="3137" r="1541"/>
            <a:stretch/>
          </p:blipFill>
          <p:spPr>
            <a:xfrm>
              <a:off x="991437" y="4005064"/>
              <a:ext cx="1537491" cy="1612951"/>
            </a:xfrm>
            <a:prstGeom prst="rect">
              <a:avLst/>
            </a:prstGeom>
          </p:spPr>
        </p:pic>
        <p:sp>
          <p:nvSpPr>
            <p:cNvPr id="25" name="矩形 24">
              <a:extLst>
                <a:ext uri="{FF2B5EF4-FFF2-40B4-BE49-F238E27FC236}">
                  <a16:creationId xmlns:a16="http://schemas.microsoft.com/office/drawing/2014/main" id="{375332DE-FDF9-4BBB-9C0F-905A9E7A6A97}"/>
                </a:ext>
              </a:extLst>
            </p:cNvPr>
            <p:cNvSpPr/>
            <p:nvPr/>
          </p:nvSpPr>
          <p:spPr>
            <a:xfrm>
              <a:off x="5112822" y="3144104"/>
              <a:ext cx="2242485" cy="861774"/>
            </a:xfrm>
            <a:prstGeom prst="rect">
              <a:avLst/>
            </a:prstGeom>
          </p:spPr>
          <p:txBody>
            <a:bodyPr wrap="square">
              <a:spAutoFit/>
            </a:bodyPr>
            <a:lstStyle/>
            <a:p>
              <a:pPr algn="ct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Vaggelis</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Atlidakis</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PhD </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Columbia University</a:t>
              </a:r>
              <a:endParaRPr lang="zh-CN" altLang="en-US" sz="1600" dirty="0"/>
            </a:p>
          </p:txBody>
        </p:sp>
        <p:sp>
          <p:nvSpPr>
            <p:cNvPr id="26" name="矩形 25">
              <a:extLst>
                <a:ext uri="{FF2B5EF4-FFF2-40B4-BE49-F238E27FC236}">
                  <a16:creationId xmlns:a16="http://schemas.microsoft.com/office/drawing/2014/main" id="{F68DAD7A-6A9F-4999-AF43-BB81D4E0DB47}"/>
                </a:ext>
              </a:extLst>
            </p:cNvPr>
            <p:cNvSpPr/>
            <p:nvPr/>
          </p:nvSpPr>
          <p:spPr>
            <a:xfrm>
              <a:off x="3609028" y="5639507"/>
              <a:ext cx="1925944" cy="861774"/>
            </a:xfrm>
            <a:prstGeom prst="rect">
              <a:avLst/>
            </a:prstGeom>
          </p:spPr>
          <p:txBody>
            <a:bodyPr wrap="square">
              <a:spAutoFit/>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Daniel Hsu</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associate professor </a:t>
              </a: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Columbia University</a:t>
              </a:r>
              <a:endParaRPr lang="zh-CN" altLang="en-US" sz="1600" dirty="0"/>
            </a:p>
          </p:txBody>
        </p:sp>
        <p:pic>
          <p:nvPicPr>
            <p:cNvPr id="23" name="Picture 4" descr="https://datascience.columbia.edu/wp-content/uploads/2020/07/Daniel_Hsu.jpg">
              <a:extLst>
                <a:ext uri="{FF2B5EF4-FFF2-40B4-BE49-F238E27FC236}">
                  <a16:creationId xmlns:a16="http://schemas.microsoft.com/office/drawing/2014/main" id="{F741F5C9-829C-46F2-ACE6-2809315E15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03" r="727"/>
            <a:stretch/>
          </p:blipFill>
          <p:spPr bwMode="auto">
            <a:xfrm>
              <a:off x="3803255" y="4005977"/>
              <a:ext cx="1537491" cy="1618919"/>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文本框 29">
            <a:extLst>
              <a:ext uri="{FF2B5EF4-FFF2-40B4-BE49-F238E27FC236}">
                <a16:creationId xmlns:a16="http://schemas.microsoft.com/office/drawing/2014/main" id="{97CA8441-F251-42A9-B499-AA7B9780D7E8}"/>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Tree>
    <p:extLst>
      <p:ext uri="{BB962C8B-B14F-4D97-AF65-F5344CB8AC3E}">
        <p14:creationId xmlns:p14="http://schemas.microsoft.com/office/powerpoint/2010/main" val="2485588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28A1FB-5099-478A-BB47-CA92B622DDF5}"/>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33</a:t>
            </a:fld>
            <a:endParaRPr lang="en-US" altLang="zh-CN" b="0" dirty="0"/>
          </a:p>
        </p:txBody>
      </p:sp>
      <p:pic>
        <p:nvPicPr>
          <p:cNvPr id="3" name="Picture 2" descr="a1">
            <a:extLst>
              <a:ext uri="{FF2B5EF4-FFF2-40B4-BE49-F238E27FC236}">
                <a16:creationId xmlns:a16="http://schemas.microsoft.com/office/drawing/2014/main" id="{2FF8581D-A5A4-46A7-8423-7C7CE7373F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1" t="71016" r="95958" b="5880"/>
          <a:stretch/>
        </p:blipFill>
        <p:spPr bwMode="auto">
          <a:xfrm>
            <a:off x="-108520" y="4869161"/>
            <a:ext cx="477587"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6189E487-B395-4464-A9DA-DA3D2C4DEC11}"/>
              </a:ext>
            </a:extLst>
          </p:cNvPr>
          <p:cNvSpPr txBox="1"/>
          <p:nvPr/>
        </p:nvSpPr>
        <p:spPr bwMode="auto">
          <a:xfrm>
            <a:off x="179512" y="1892826"/>
            <a:ext cx="8784976" cy="198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lgn="ctr">
              <a:lnSpc>
                <a:spcPct val="150000"/>
              </a:lnSpc>
              <a:defRPr/>
            </a:pPr>
            <a:r>
              <a:rPr lang="en-US" altLang="zh-CN" sz="3200" b="1" dirty="0">
                <a:latin typeface="Times New Roman" panose="02020603050405020304" pitchFamily="18" charset="0"/>
                <a:ea typeface="微软雅黑" panose="020B0503020204020204" pitchFamily="34" charset="-122"/>
                <a:cs typeface="+mj-cs"/>
              </a:rPr>
              <a:t>Certified Adversarial Robustness via </a:t>
            </a:r>
            <a:r>
              <a:rPr lang="en-US" altLang="zh-CN" sz="3200" b="1" dirty="0">
                <a:solidFill>
                  <a:srgbClr val="0070C0"/>
                </a:solidFill>
                <a:latin typeface="Times New Roman" panose="02020603050405020304" pitchFamily="18" charset="0"/>
                <a:ea typeface="微软雅黑" panose="020B0503020204020204" pitchFamily="34" charset="-122"/>
                <a:cs typeface="+mj-cs"/>
              </a:rPr>
              <a:t>Randomized Smoothing</a:t>
            </a:r>
          </a:p>
        </p:txBody>
      </p:sp>
      <p:sp>
        <p:nvSpPr>
          <p:cNvPr id="5" name="副标题 2">
            <a:extLst>
              <a:ext uri="{FF2B5EF4-FFF2-40B4-BE49-F238E27FC236}">
                <a16:creationId xmlns:a16="http://schemas.microsoft.com/office/drawing/2014/main" id="{0FBAE272-329B-4EDA-A87E-7AEF0F98134B}"/>
              </a:ext>
            </a:extLst>
          </p:cNvPr>
          <p:cNvSpPr txBox="1"/>
          <p:nvPr/>
        </p:nvSpPr>
        <p:spPr bwMode="auto">
          <a:xfrm>
            <a:off x="3548205" y="5013931"/>
            <a:ext cx="4912227" cy="115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spcBef>
                <a:spcPct val="20000"/>
              </a:spcBef>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Jeremy Cohen, Elan Rosenfeld, </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J. Zico Kolter</a:t>
            </a:r>
          </a:p>
          <a:p>
            <a:pPr>
              <a:spcBef>
                <a:spcPct val="20000"/>
              </a:spcBef>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Carnegie Mellon University</a:t>
            </a:r>
          </a:p>
          <a:p>
            <a:pPr>
              <a:spcBef>
                <a:spcPct val="20000"/>
              </a:spcBef>
              <a:defRP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ICML 2019</a:t>
            </a:r>
          </a:p>
        </p:txBody>
      </p:sp>
      <p:pic>
        <p:nvPicPr>
          <p:cNvPr id="7" name="图片 6">
            <a:extLst>
              <a:ext uri="{FF2B5EF4-FFF2-40B4-BE49-F238E27FC236}">
                <a16:creationId xmlns:a16="http://schemas.microsoft.com/office/drawing/2014/main" id="{C1041285-27BD-4174-AD07-A19117C759C9}"/>
              </a:ext>
            </a:extLst>
          </p:cNvPr>
          <p:cNvPicPr>
            <a:picLocks noChangeAspect="1"/>
          </p:cNvPicPr>
          <p:nvPr/>
        </p:nvPicPr>
        <p:blipFill>
          <a:blip r:embed="rId4"/>
          <a:stretch>
            <a:fillRect/>
          </a:stretch>
        </p:blipFill>
        <p:spPr>
          <a:xfrm>
            <a:off x="971600" y="5013176"/>
            <a:ext cx="2369623" cy="1151917"/>
          </a:xfrm>
          <a:prstGeom prst="rect">
            <a:avLst/>
          </a:prstGeom>
        </p:spPr>
      </p:pic>
      <p:cxnSp>
        <p:nvCxnSpPr>
          <p:cNvPr id="9" name="直接连接符 8">
            <a:extLst>
              <a:ext uri="{FF2B5EF4-FFF2-40B4-BE49-F238E27FC236}">
                <a16:creationId xmlns:a16="http://schemas.microsoft.com/office/drawing/2014/main" id="{C7ED9D11-0027-45E3-AC4C-84BDF4A2A7BA}"/>
              </a:ext>
            </a:extLst>
          </p:cNvPr>
          <p:cNvCxnSpPr/>
          <p:nvPr/>
        </p:nvCxnSpPr>
        <p:spPr>
          <a:xfrm>
            <a:off x="3491880" y="5013721"/>
            <a:ext cx="0" cy="115212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622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34</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Overview</a:t>
              </a:r>
            </a:p>
          </p:txBody>
        </p:sp>
      </p:grpSp>
      <p:sp>
        <p:nvSpPr>
          <p:cNvPr id="50" name="文本框 49">
            <a:extLst>
              <a:ext uri="{FF2B5EF4-FFF2-40B4-BE49-F238E27FC236}">
                <a16:creationId xmlns:a16="http://schemas.microsoft.com/office/drawing/2014/main" id="{5D05CA25-9AD6-4423-825E-70A9E15C864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21" name="对角圆角矩形 34">
            <a:extLst>
              <a:ext uri="{FF2B5EF4-FFF2-40B4-BE49-F238E27FC236}">
                <a16:creationId xmlns:a16="http://schemas.microsoft.com/office/drawing/2014/main" id="{C5658F01-2123-4CF8-8B3D-EE470180D9BB}"/>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E36B659-C6D7-4456-B769-7E140B1C8EC3}"/>
                  </a:ext>
                </a:extLst>
              </p:cNvPr>
              <p:cNvSpPr txBox="1"/>
              <p:nvPr/>
            </p:nvSpPr>
            <p:spPr>
              <a:xfrm>
                <a:off x="564617" y="1574790"/>
                <a:ext cx="7967823" cy="186204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Applying Gaussian noise and taking majority class label.</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Essence:	Smoothing the decision boundary of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Way: 	Sampling Gaussian noise to perturb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 multiple times, then vote 			on the labels most frequently given by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Purpose:	Output the majority class label as the prediction of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FE36B659-C6D7-4456-B769-7E140B1C8EC3}"/>
                  </a:ext>
                </a:extLst>
              </p:cNvPr>
              <p:cNvSpPr txBox="1">
                <a:spLocks noRot="1" noChangeAspect="1" noMove="1" noResize="1" noEditPoints="1" noAdjustHandles="1" noChangeArrowheads="1" noChangeShapeType="1" noTextEdit="1"/>
              </p:cNvSpPr>
              <p:nvPr/>
            </p:nvSpPr>
            <p:spPr>
              <a:xfrm>
                <a:off x="564617" y="1574790"/>
                <a:ext cx="7967823" cy="1862048"/>
              </a:xfrm>
              <a:prstGeom prst="rect">
                <a:avLst/>
              </a:prstGeom>
              <a:blipFill>
                <a:blip r:embed="rId3"/>
                <a:stretch>
                  <a:fillRect l="-689" t="-1634" r="-1454" b="-4902"/>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C950F48F-B5F6-4031-8DC7-7AA731F8C720}"/>
              </a:ext>
            </a:extLst>
          </p:cNvPr>
          <p:cNvGrpSpPr/>
          <p:nvPr/>
        </p:nvGrpSpPr>
        <p:grpSpPr>
          <a:xfrm>
            <a:off x="2643983" y="3717032"/>
            <a:ext cx="5663655" cy="2552616"/>
            <a:chOff x="2643983" y="3890918"/>
            <a:chExt cx="5663655" cy="2552616"/>
          </a:xfrm>
        </p:grpSpPr>
        <p:grpSp>
          <p:nvGrpSpPr>
            <p:cNvPr id="6" name="组合 5">
              <a:extLst>
                <a:ext uri="{FF2B5EF4-FFF2-40B4-BE49-F238E27FC236}">
                  <a16:creationId xmlns:a16="http://schemas.microsoft.com/office/drawing/2014/main" id="{4DA1FCAB-8536-40A5-9477-22B3644593BE}"/>
                </a:ext>
              </a:extLst>
            </p:cNvPr>
            <p:cNvGrpSpPr/>
            <p:nvPr/>
          </p:nvGrpSpPr>
          <p:grpSpPr>
            <a:xfrm>
              <a:off x="2643983" y="3890918"/>
              <a:ext cx="2884377" cy="2552616"/>
              <a:chOff x="2660941" y="3375586"/>
              <a:chExt cx="3466694" cy="3067938"/>
            </a:xfrm>
          </p:grpSpPr>
          <p:pic>
            <p:nvPicPr>
              <p:cNvPr id="11" name="图片 10">
                <a:extLst>
                  <a:ext uri="{FF2B5EF4-FFF2-40B4-BE49-F238E27FC236}">
                    <a16:creationId xmlns:a16="http://schemas.microsoft.com/office/drawing/2014/main" id="{21D1D600-2A7E-44A5-AE7E-00B0C9D540EE}"/>
                  </a:ext>
                </a:extLst>
              </p:cNvPr>
              <p:cNvPicPr>
                <a:picLocks noChangeAspect="1"/>
              </p:cNvPicPr>
              <p:nvPr/>
            </p:nvPicPr>
            <p:blipFill>
              <a:blip r:embed="rId4"/>
              <a:stretch>
                <a:fillRect/>
              </a:stretch>
            </p:blipFill>
            <p:spPr>
              <a:xfrm>
                <a:off x="4170961" y="4690088"/>
                <a:ext cx="370037" cy="370036"/>
              </a:xfrm>
              <a:prstGeom prst="rect">
                <a:avLst/>
              </a:prstGeom>
            </p:spPr>
          </p:pic>
          <p:sp>
            <p:nvSpPr>
              <p:cNvPr id="16" name="任意多边形: 形状 15">
                <a:extLst>
                  <a:ext uri="{FF2B5EF4-FFF2-40B4-BE49-F238E27FC236}">
                    <a16:creationId xmlns:a16="http://schemas.microsoft.com/office/drawing/2014/main" id="{B433F6FF-A3F2-4E79-8FA3-66875F0D69D7}"/>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769821AC-75DB-4F17-A848-311496DE75A6}"/>
                  </a:ext>
                </a:extLst>
              </p:cNvPr>
              <p:cNvSpPr/>
              <p:nvPr/>
            </p:nvSpPr>
            <p:spPr>
              <a:xfrm>
                <a:off x="2660941" y="3403740"/>
                <a:ext cx="1171099" cy="2994398"/>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3" h="2520646">
                    <a:moveTo>
                      <a:pt x="1252533" y="0"/>
                    </a:moveTo>
                    <a:cubicBezTo>
                      <a:pt x="1148559" y="89018"/>
                      <a:pt x="1044585" y="178037"/>
                      <a:pt x="1030342" y="273465"/>
                    </a:cubicBezTo>
                    <a:cubicBezTo>
                      <a:pt x="1016099" y="368893"/>
                      <a:pt x="1234017" y="511323"/>
                      <a:pt x="1167075" y="572568"/>
                    </a:cubicBezTo>
                    <a:cubicBezTo>
                      <a:pt x="1100133" y="633813"/>
                      <a:pt x="823203" y="316254"/>
                      <a:pt x="628690" y="640934"/>
                    </a:cubicBezTo>
                    <a:cubicBezTo>
                      <a:pt x="434178" y="965614"/>
                      <a:pt x="59845" y="2338789"/>
                      <a:pt x="0" y="2520646"/>
                    </a:cubicBezTo>
                  </a:path>
                </a:pathLst>
              </a:custGeom>
              <a:noFill/>
              <a:ln w="19050">
                <a:solidFill>
                  <a:schemeClr val="tx1"/>
                </a:solidFill>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207689E-1035-47D7-A6A4-36742720BCF4}"/>
                      </a:ext>
                    </a:extLst>
                  </p:cNvPr>
                  <p:cNvSpPr/>
                  <p:nvPr/>
                </p:nvSpPr>
                <p:spPr>
                  <a:xfrm>
                    <a:off x="4279889" y="4977051"/>
                    <a:ext cx="370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ea typeface="微软雅黑" panose="020B0503020204020204" pitchFamily="34" charset="-122"/>
                            </a:rPr>
                            <m:t>𝑥</m:t>
                          </m:r>
                        </m:oMath>
                      </m:oMathPara>
                    </a14:m>
                    <a:endParaRPr lang="zh-CN" altLang="en-US" dirty="0">
                      <a:solidFill>
                        <a:schemeClr val="tx1"/>
                      </a:solidFill>
                    </a:endParaRPr>
                  </a:p>
                </p:txBody>
              </p:sp>
            </mc:Choice>
            <mc:Fallback xmlns="">
              <p:sp>
                <p:nvSpPr>
                  <p:cNvPr id="23" name="矩形 22">
                    <a:extLst>
                      <a:ext uri="{FF2B5EF4-FFF2-40B4-BE49-F238E27FC236}">
                        <a16:creationId xmlns:a16="http://schemas.microsoft.com/office/drawing/2014/main" id="{7207689E-1035-47D7-A6A4-36742720BCF4}"/>
                      </a:ext>
                    </a:extLst>
                  </p:cNvPr>
                  <p:cNvSpPr>
                    <a:spLocks noRot="1" noChangeAspect="1" noMove="1" noResize="1" noEditPoints="1" noAdjustHandles="1" noChangeArrowheads="1" noChangeShapeType="1" noTextEdit="1"/>
                  </p:cNvSpPr>
                  <p:nvPr/>
                </p:nvSpPr>
                <p:spPr>
                  <a:xfrm>
                    <a:off x="4279889" y="4977051"/>
                    <a:ext cx="370037" cy="369332"/>
                  </a:xfrm>
                  <a:prstGeom prst="rect">
                    <a:avLst/>
                  </a:prstGeom>
                  <a:blipFill>
                    <a:blip r:embed="rId5"/>
                    <a:stretch>
                      <a:fillRect b="-392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7711E2D-5415-4719-9469-7A6C56276C9A}"/>
                    </a:ext>
                  </a:extLst>
                </p:cNvPr>
                <p:cNvSpPr/>
                <p:nvPr/>
              </p:nvSpPr>
              <p:spPr>
                <a:xfrm>
                  <a:off x="4572000" y="6036440"/>
                  <a:ext cx="3735638" cy="369332"/>
                </a:xfrm>
                <a:prstGeom prst="rect">
                  <a:avLst/>
                </a:prstGeom>
              </p:spPr>
              <p:txBody>
                <a:bodyPr wrap="none">
                  <a:spAutoFit/>
                </a:bodyPr>
                <a:lstStyle/>
                <a:p>
                  <a:r>
                    <a:rPr lang="en-US" altLang="zh-CN" dirty="0">
                      <a:latin typeface="Times New Roman" panose="02020603050405020304" pitchFamily="18" charset="0"/>
                    </a:rPr>
                    <a:t>Decision boundary of base classifier </a:t>
                  </a:r>
                  <a14:m>
                    <m:oMath xmlns:m="http://schemas.openxmlformats.org/officeDocument/2006/math">
                      <m:r>
                        <a:rPr lang="en-US" altLang="zh-CN" i="1" dirty="0" smtClean="0">
                          <a:latin typeface="Cambria Math" panose="02040503050406030204" pitchFamily="18" charset="0"/>
                        </a:rPr>
                        <m:t>𝑓</m:t>
                      </m:r>
                    </m:oMath>
                  </a14:m>
                  <a:endParaRPr lang="zh-CN" altLang="en-US" dirty="0"/>
                </a:p>
              </p:txBody>
            </p:sp>
          </mc:Choice>
          <mc:Fallback xmlns="">
            <p:sp>
              <p:nvSpPr>
                <p:cNvPr id="8" name="矩形 7">
                  <a:extLst>
                    <a:ext uri="{FF2B5EF4-FFF2-40B4-BE49-F238E27FC236}">
                      <a16:creationId xmlns:a16="http://schemas.microsoft.com/office/drawing/2014/main" id="{17711E2D-5415-4719-9469-7A6C56276C9A}"/>
                    </a:ext>
                  </a:extLst>
                </p:cNvPr>
                <p:cNvSpPr>
                  <a:spLocks noRot="1" noChangeAspect="1" noMove="1" noResize="1" noEditPoints="1" noAdjustHandles="1" noChangeArrowheads="1" noChangeShapeType="1" noTextEdit="1"/>
                </p:cNvSpPr>
                <p:nvPr/>
              </p:nvSpPr>
              <p:spPr>
                <a:xfrm>
                  <a:off x="4572000" y="6036440"/>
                  <a:ext cx="3735638" cy="369332"/>
                </a:xfrm>
                <a:prstGeom prst="rect">
                  <a:avLst/>
                </a:prstGeom>
                <a:blipFill>
                  <a:blip r:embed="rId6"/>
                  <a:stretch>
                    <a:fillRect l="-1305" t="-11667" b="-2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022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35</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Overview</a:t>
              </a:r>
            </a:p>
          </p:txBody>
        </p:sp>
      </p:grpSp>
      <p:sp>
        <p:nvSpPr>
          <p:cNvPr id="50" name="文本框 49">
            <a:extLst>
              <a:ext uri="{FF2B5EF4-FFF2-40B4-BE49-F238E27FC236}">
                <a16:creationId xmlns:a16="http://schemas.microsoft.com/office/drawing/2014/main" id="{5D05CA25-9AD6-4423-825E-70A9E15C864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21" name="对角圆角矩形 34">
            <a:extLst>
              <a:ext uri="{FF2B5EF4-FFF2-40B4-BE49-F238E27FC236}">
                <a16:creationId xmlns:a16="http://schemas.microsoft.com/office/drawing/2014/main" id="{C5658F01-2123-4CF8-8B3D-EE470180D9BB}"/>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E36B659-C6D7-4456-B769-7E140B1C8EC3}"/>
                  </a:ext>
                </a:extLst>
              </p:cNvPr>
              <p:cNvSpPr txBox="1"/>
              <p:nvPr/>
            </p:nvSpPr>
            <p:spPr>
              <a:xfrm>
                <a:off x="564617" y="1574790"/>
                <a:ext cx="7967823" cy="186204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Applying Gaussian noise and taking majority class label.</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Essence:	Smoothing the decision boundary of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Way: 	Sampling Gaussian noise to perturb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 multiple times, then vote 			on the labels most frequently given by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Purpose:	Output the majority class label as the prediction of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FE36B659-C6D7-4456-B769-7E140B1C8EC3}"/>
                  </a:ext>
                </a:extLst>
              </p:cNvPr>
              <p:cNvSpPr txBox="1">
                <a:spLocks noRot="1" noChangeAspect="1" noMove="1" noResize="1" noEditPoints="1" noAdjustHandles="1" noChangeArrowheads="1" noChangeShapeType="1" noTextEdit="1"/>
              </p:cNvSpPr>
              <p:nvPr/>
            </p:nvSpPr>
            <p:spPr>
              <a:xfrm>
                <a:off x="564617" y="1574790"/>
                <a:ext cx="7967823" cy="1862048"/>
              </a:xfrm>
              <a:prstGeom prst="rect">
                <a:avLst/>
              </a:prstGeom>
              <a:blipFill>
                <a:blip r:embed="rId3"/>
                <a:stretch>
                  <a:fillRect l="-689" t="-1634" r="-1454" b="-4902"/>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955FE231-275B-4FFC-8B5D-2B35F28E8DDF}"/>
              </a:ext>
            </a:extLst>
          </p:cNvPr>
          <p:cNvGrpSpPr/>
          <p:nvPr/>
        </p:nvGrpSpPr>
        <p:grpSpPr>
          <a:xfrm>
            <a:off x="2643981" y="3717032"/>
            <a:ext cx="5663657" cy="2552614"/>
            <a:chOff x="2643981" y="3890916"/>
            <a:chExt cx="5663657" cy="2552614"/>
          </a:xfrm>
        </p:grpSpPr>
        <p:sp>
          <p:nvSpPr>
            <p:cNvPr id="27" name="椭圆 26">
              <a:extLst>
                <a:ext uri="{FF2B5EF4-FFF2-40B4-BE49-F238E27FC236}">
                  <a16:creationId xmlns:a16="http://schemas.microsoft.com/office/drawing/2014/main" id="{9940F4B2-5EA3-4067-833B-A433F973EA4D}"/>
                </a:ext>
              </a:extLst>
            </p:cNvPr>
            <p:cNvSpPr/>
            <p:nvPr/>
          </p:nvSpPr>
          <p:spPr>
            <a:xfrm>
              <a:off x="3029310" y="4100610"/>
              <a:ext cx="2049979" cy="2049979"/>
            </a:xfrm>
            <a:prstGeom prst="ellipse">
              <a:avLst/>
            </a:prstGeom>
            <a:noFill/>
            <a:ln w="38100">
              <a:solidFill>
                <a:schemeClr val="tx1"/>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grpSp>
          <p:nvGrpSpPr>
            <p:cNvPr id="6" name="组合 5">
              <a:extLst>
                <a:ext uri="{FF2B5EF4-FFF2-40B4-BE49-F238E27FC236}">
                  <a16:creationId xmlns:a16="http://schemas.microsoft.com/office/drawing/2014/main" id="{4DA1FCAB-8536-40A5-9477-22B3644593BE}"/>
                </a:ext>
              </a:extLst>
            </p:cNvPr>
            <p:cNvGrpSpPr/>
            <p:nvPr/>
          </p:nvGrpSpPr>
          <p:grpSpPr>
            <a:xfrm>
              <a:off x="2643981" y="3890916"/>
              <a:ext cx="2884375" cy="2552614"/>
              <a:chOff x="2660941" y="3375586"/>
              <a:chExt cx="3466694" cy="3067938"/>
            </a:xfrm>
          </p:grpSpPr>
          <p:pic>
            <p:nvPicPr>
              <p:cNvPr id="11" name="图片 10">
                <a:extLst>
                  <a:ext uri="{FF2B5EF4-FFF2-40B4-BE49-F238E27FC236}">
                    <a16:creationId xmlns:a16="http://schemas.microsoft.com/office/drawing/2014/main" id="{21D1D600-2A7E-44A5-AE7E-00B0C9D540EE}"/>
                  </a:ext>
                </a:extLst>
              </p:cNvPr>
              <p:cNvPicPr>
                <a:picLocks noChangeAspect="1"/>
              </p:cNvPicPr>
              <p:nvPr/>
            </p:nvPicPr>
            <p:blipFill>
              <a:blip r:embed="rId4"/>
              <a:stretch>
                <a:fillRect/>
              </a:stretch>
            </p:blipFill>
            <p:spPr>
              <a:xfrm>
                <a:off x="4170961" y="4690088"/>
                <a:ext cx="370037" cy="370036"/>
              </a:xfrm>
              <a:prstGeom prst="rect">
                <a:avLst/>
              </a:prstGeom>
            </p:spPr>
          </p:pic>
          <p:sp>
            <p:nvSpPr>
              <p:cNvPr id="16" name="任意多边形: 形状 15">
                <a:extLst>
                  <a:ext uri="{FF2B5EF4-FFF2-40B4-BE49-F238E27FC236}">
                    <a16:creationId xmlns:a16="http://schemas.microsoft.com/office/drawing/2014/main" id="{B433F6FF-A3F2-4E79-8FA3-66875F0D69D7}"/>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769821AC-75DB-4F17-A848-311496DE75A6}"/>
                  </a:ext>
                </a:extLst>
              </p:cNvPr>
              <p:cNvSpPr/>
              <p:nvPr/>
            </p:nvSpPr>
            <p:spPr>
              <a:xfrm>
                <a:off x="2660941" y="3403740"/>
                <a:ext cx="1171099" cy="2994398"/>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3" h="2520646">
                    <a:moveTo>
                      <a:pt x="1252533" y="0"/>
                    </a:moveTo>
                    <a:cubicBezTo>
                      <a:pt x="1148559" y="89018"/>
                      <a:pt x="1044585" y="178037"/>
                      <a:pt x="1030342" y="273465"/>
                    </a:cubicBezTo>
                    <a:cubicBezTo>
                      <a:pt x="1016099" y="368893"/>
                      <a:pt x="1234017" y="511323"/>
                      <a:pt x="1167075" y="572568"/>
                    </a:cubicBezTo>
                    <a:cubicBezTo>
                      <a:pt x="1100133" y="633813"/>
                      <a:pt x="823203" y="316254"/>
                      <a:pt x="628690" y="640934"/>
                    </a:cubicBezTo>
                    <a:cubicBezTo>
                      <a:pt x="434178" y="965614"/>
                      <a:pt x="59845" y="2338789"/>
                      <a:pt x="0" y="2520646"/>
                    </a:cubicBezTo>
                  </a:path>
                </a:pathLst>
              </a:custGeom>
              <a:noFill/>
              <a:ln w="19050">
                <a:solidFill>
                  <a:schemeClr val="tx1"/>
                </a:solidFill>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207689E-1035-47D7-A6A4-36742720BCF4}"/>
                      </a:ext>
                    </a:extLst>
                  </p:cNvPr>
                  <p:cNvSpPr/>
                  <p:nvPr/>
                </p:nvSpPr>
                <p:spPr>
                  <a:xfrm>
                    <a:off x="4279889" y="4977051"/>
                    <a:ext cx="370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ea typeface="微软雅黑" panose="020B0503020204020204" pitchFamily="34" charset="-122"/>
                            </a:rPr>
                            <m:t>𝑥</m:t>
                          </m:r>
                        </m:oMath>
                      </m:oMathPara>
                    </a14:m>
                    <a:endParaRPr lang="zh-CN" altLang="en-US" dirty="0">
                      <a:solidFill>
                        <a:schemeClr val="tx1"/>
                      </a:solidFill>
                    </a:endParaRPr>
                  </a:p>
                </p:txBody>
              </p:sp>
            </mc:Choice>
            <mc:Fallback xmlns="">
              <p:sp>
                <p:nvSpPr>
                  <p:cNvPr id="23" name="矩形 22">
                    <a:extLst>
                      <a:ext uri="{FF2B5EF4-FFF2-40B4-BE49-F238E27FC236}">
                        <a16:creationId xmlns:a16="http://schemas.microsoft.com/office/drawing/2014/main" id="{7207689E-1035-47D7-A6A4-36742720BCF4}"/>
                      </a:ext>
                    </a:extLst>
                  </p:cNvPr>
                  <p:cNvSpPr>
                    <a:spLocks noRot="1" noChangeAspect="1" noMove="1" noResize="1" noEditPoints="1" noAdjustHandles="1" noChangeArrowheads="1" noChangeShapeType="1" noTextEdit="1"/>
                  </p:cNvSpPr>
                  <p:nvPr/>
                </p:nvSpPr>
                <p:spPr>
                  <a:xfrm>
                    <a:off x="4279889" y="4977051"/>
                    <a:ext cx="370037" cy="369332"/>
                  </a:xfrm>
                  <a:prstGeom prst="rect">
                    <a:avLst/>
                  </a:prstGeom>
                  <a:blipFill>
                    <a:blip r:embed="rId5"/>
                    <a:stretch>
                      <a:fillRect b="-3922"/>
                    </a:stretch>
                  </a:blipFill>
                </p:spPr>
                <p:txBody>
                  <a:bodyPr/>
                  <a:lstStyle/>
                  <a:p>
                    <a:r>
                      <a:rPr lang="zh-CN" altLang="en-US">
                        <a:noFill/>
                      </a:rPr>
                      <a:t> </a:t>
                    </a:r>
                  </a:p>
                </p:txBody>
              </p:sp>
            </mc:Fallback>
          </mc:AlternateContent>
        </p:grpSp>
        <p:sp>
          <p:nvSpPr>
            <p:cNvPr id="7" name="椭圆 6">
              <a:extLst>
                <a:ext uri="{FF2B5EF4-FFF2-40B4-BE49-F238E27FC236}">
                  <a16:creationId xmlns:a16="http://schemas.microsoft.com/office/drawing/2014/main" id="{41B6422B-CAAF-499E-AEC4-68BACDE89142}"/>
                </a:ext>
              </a:extLst>
            </p:cNvPr>
            <p:cNvSpPr/>
            <p:nvPr/>
          </p:nvSpPr>
          <p:spPr>
            <a:xfrm>
              <a:off x="3413802" y="4485102"/>
              <a:ext cx="1280995" cy="1280995"/>
            </a:xfrm>
            <a:prstGeom prst="ellipse">
              <a:avLst/>
            </a:prstGeom>
            <a:noFill/>
            <a:ln w="38100">
              <a:solidFill>
                <a:schemeClr val="tx1"/>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5" name="椭圆 24">
              <a:extLst>
                <a:ext uri="{FF2B5EF4-FFF2-40B4-BE49-F238E27FC236}">
                  <a16:creationId xmlns:a16="http://schemas.microsoft.com/office/drawing/2014/main" id="{4FA9B2E2-EC10-4F1B-82D4-698B01F37F75}"/>
                </a:ext>
              </a:extLst>
            </p:cNvPr>
            <p:cNvSpPr/>
            <p:nvPr/>
          </p:nvSpPr>
          <p:spPr>
            <a:xfrm>
              <a:off x="3611763" y="4683063"/>
              <a:ext cx="885073" cy="885073"/>
            </a:xfrm>
            <a:prstGeom prst="ellipse">
              <a:avLst/>
            </a:prstGeom>
            <a:noFill/>
            <a:ln w="38100">
              <a:solidFill>
                <a:schemeClr val="tx1"/>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6" name="椭圆 25">
              <a:extLst>
                <a:ext uri="{FF2B5EF4-FFF2-40B4-BE49-F238E27FC236}">
                  <a16:creationId xmlns:a16="http://schemas.microsoft.com/office/drawing/2014/main" id="{5061D511-6E5A-4862-A2E3-200DF5BB4F43}"/>
                </a:ext>
              </a:extLst>
            </p:cNvPr>
            <p:cNvSpPr/>
            <p:nvPr/>
          </p:nvSpPr>
          <p:spPr>
            <a:xfrm>
              <a:off x="3198508" y="4269808"/>
              <a:ext cx="1711583" cy="1711583"/>
            </a:xfrm>
            <a:prstGeom prst="ellipse">
              <a:avLst/>
            </a:prstGeom>
            <a:noFill/>
            <a:ln w="38100">
              <a:solidFill>
                <a:schemeClr val="tx1"/>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ECD034F-DCF1-4650-803F-339D75E3FEF3}"/>
                    </a:ext>
                  </a:extLst>
                </p:cNvPr>
                <p:cNvSpPr/>
                <p:nvPr/>
              </p:nvSpPr>
              <p:spPr>
                <a:xfrm>
                  <a:off x="4572000" y="6036440"/>
                  <a:ext cx="3735638" cy="369332"/>
                </a:xfrm>
                <a:prstGeom prst="rect">
                  <a:avLst/>
                </a:prstGeom>
              </p:spPr>
              <p:txBody>
                <a:bodyPr wrap="none">
                  <a:spAutoFit/>
                </a:bodyPr>
                <a:lstStyle/>
                <a:p>
                  <a:r>
                    <a:rPr lang="en-US" altLang="zh-CN" dirty="0">
                      <a:latin typeface="Times New Roman" panose="02020603050405020304" pitchFamily="18" charset="0"/>
                    </a:rPr>
                    <a:t>Decision boundary of base classifier </a:t>
                  </a:r>
                  <a14:m>
                    <m:oMath xmlns:m="http://schemas.openxmlformats.org/officeDocument/2006/math">
                      <m:r>
                        <a:rPr lang="en-US" altLang="zh-CN" i="1" dirty="0" smtClean="0">
                          <a:latin typeface="Cambria Math" panose="02040503050406030204" pitchFamily="18" charset="0"/>
                        </a:rPr>
                        <m:t>𝑓</m:t>
                      </m:r>
                    </m:oMath>
                  </a14:m>
                  <a:endParaRPr lang="zh-CN" altLang="en-US" dirty="0"/>
                </a:p>
              </p:txBody>
            </p:sp>
          </mc:Choice>
          <mc:Fallback xmlns="">
            <p:sp>
              <p:nvSpPr>
                <p:cNvPr id="24" name="矩形 23">
                  <a:extLst>
                    <a:ext uri="{FF2B5EF4-FFF2-40B4-BE49-F238E27FC236}">
                      <a16:creationId xmlns:a16="http://schemas.microsoft.com/office/drawing/2014/main" id="{BECD034F-DCF1-4650-803F-339D75E3FEF3}"/>
                    </a:ext>
                  </a:extLst>
                </p:cNvPr>
                <p:cNvSpPr>
                  <a:spLocks noRot="1" noChangeAspect="1" noMove="1" noResize="1" noEditPoints="1" noAdjustHandles="1" noChangeArrowheads="1" noChangeShapeType="1" noTextEdit="1"/>
                </p:cNvSpPr>
                <p:nvPr/>
              </p:nvSpPr>
              <p:spPr>
                <a:xfrm>
                  <a:off x="4572000" y="6036440"/>
                  <a:ext cx="3735638" cy="369332"/>
                </a:xfrm>
                <a:prstGeom prst="rect">
                  <a:avLst/>
                </a:prstGeom>
                <a:blipFill>
                  <a:blip r:embed="rId6"/>
                  <a:stretch>
                    <a:fillRect l="-1305" t="-11667" b="-2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40234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36</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Overview</a:t>
              </a:r>
            </a:p>
          </p:txBody>
        </p:sp>
      </p:grpSp>
      <p:sp>
        <p:nvSpPr>
          <p:cNvPr id="50" name="文本框 49">
            <a:extLst>
              <a:ext uri="{FF2B5EF4-FFF2-40B4-BE49-F238E27FC236}">
                <a16:creationId xmlns:a16="http://schemas.microsoft.com/office/drawing/2014/main" id="{5D05CA25-9AD6-4423-825E-70A9E15C864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21" name="对角圆角矩形 34">
            <a:extLst>
              <a:ext uri="{FF2B5EF4-FFF2-40B4-BE49-F238E27FC236}">
                <a16:creationId xmlns:a16="http://schemas.microsoft.com/office/drawing/2014/main" id="{C5658F01-2123-4CF8-8B3D-EE470180D9BB}"/>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E36B659-C6D7-4456-B769-7E140B1C8EC3}"/>
                  </a:ext>
                </a:extLst>
              </p:cNvPr>
              <p:cNvSpPr txBox="1"/>
              <p:nvPr/>
            </p:nvSpPr>
            <p:spPr>
              <a:xfrm>
                <a:off x="564617" y="1574790"/>
                <a:ext cx="7967823" cy="186204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Applying Gaussian noise and taking majority class label.</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Essence:	Smoothing the decision boundary of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Way: 	Sampling Gaussian noise to perturb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 multiple times, then vote 			on the labels most frequently given by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Purpose:	Output the majority class label as the prediction of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FE36B659-C6D7-4456-B769-7E140B1C8EC3}"/>
                  </a:ext>
                </a:extLst>
              </p:cNvPr>
              <p:cNvSpPr txBox="1">
                <a:spLocks noRot="1" noChangeAspect="1" noMove="1" noResize="1" noEditPoints="1" noAdjustHandles="1" noChangeArrowheads="1" noChangeShapeType="1" noTextEdit="1"/>
              </p:cNvSpPr>
              <p:nvPr/>
            </p:nvSpPr>
            <p:spPr>
              <a:xfrm>
                <a:off x="564617" y="1574790"/>
                <a:ext cx="7967823" cy="1862048"/>
              </a:xfrm>
              <a:prstGeom prst="rect">
                <a:avLst/>
              </a:prstGeom>
              <a:blipFill>
                <a:blip r:embed="rId3"/>
                <a:stretch>
                  <a:fillRect l="-689" t="-1634" r="-1454" b="-4902"/>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4EF92913-275F-45EA-B6D2-EF23691A3662}"/>
              </a:ext>
            </a:extLst>
          </p:cNvPr>
          <p:cNvGrpSpPr/>
          <p:nvPr/>
        </p:nvGrpSpPr>
        <p:grpSpPr>
          <a:xfrm>
            <a:off x="2643981" y="3717032"/>
            <a:ext cx="5663657" cy="2552614"/>
            <a:chOff x="2643981" y="3890916"/>
            <a:chExt cx="5663657" cy="2552614"/>
          </a:xfrm>
        </p:grpSpPr>
        <p:sp>
          <p:nvSpPr>
            <p:cNvPr id="27" name="椭圆 26">
              <a:extLst>
                <a:ext uri="{FF2B5EF4-FFF2-40B4-BE49-F238E27FC236}">
                  <a16:creationId xmlns:a16="http://schemas.microsoft.com/office/drawing/2014/main" id="{9940F4B2-5EA3-4067-833B-A433F973EA4D}"/>
                </a:ext>
              </a:extLst>
            </p:cNvPr>
            <p:cNvSpPr/>
            <p:nvPr/>
          </p:nvSpPr>
          <p:spPr>
            <a:xfrm>
              <a:off x="3029310" y="4100610"/>
              <a:ext cx="2049979" cy="2049979"/>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grpSp>
          <p:nvGrpSpPr>
            <p:cNvPr id="6" name="组合 5">
              <a:extLst>
                <a:ext uri="{FF2B5EF4-FFF2-40B4-BE49-F238E27FC236}">
                  <a16:creationId xmlns:a16="http://schemas.microsoft.com/office/drawing/2014/main" id="{4DA1FCAB-8536-40A5-9477-22B3644593BE}"/>
                </a:ext>
              </a:extLst>
            </p:cNvPr>
            <p:cNvGrpSpPr/>
            <p:nvPr/>
          </p:nvGrpSpPr>
          <p:grpSpPr>
            <a:xfrm>
              <a:off x="3900355" y="3890916"/>
              <a:ext cx="1628001" cy="2552614"/>
              <a:chOff x="4170961" y="3375586"/>
              <a:chExt cx="1956674" cy="3067938"/>
            </a:xfrm>
          </p:grpSpPr>
          <p:pic>
            <p:nvPicPr>
              <p:cNvPr id="11" name="图片 10">
                <a:extLst>
                  <a:ext uri="{FF2B5EF4-FFF2-40B4-BE49-F238E27FC236}">
                    <a16:creationId xmlns:a16="http://schemas.microsoft.com/office/drawing/2014/main" id="{21D1D600-2A7E-44A5-AE7E-00B0C9D540EE}"/>
                  </a:ext>
                </a:extLst>
              </p:cNvPr>
              <p:cNvPicPr>
                <a:picLocks noChangeAspect="1"/>
              </p:cNvPicPr>
              <p:nvPr/>
            </p:nvPicPr>
            <p:blipFill>
              <a:blip r:embed="rId4"/>
              <a:stretch>
                <a:fillRect/>
              </a:stretch>
            </p:blipFill>
            <p:spPr>
              <a:xfrm>
                <a:off x="4170961" y="4690088"/>
                <a:ext cx="370037" cy="370036"/>
              </a:xfrm>
              <a:prstGeom prst="rect">
                <a:avLst/>
              </a:prstGeom>
            </p:spPr>
          </p:pic>
          <p:sp>
            <p:nvSpPr>
              <p:cNvPr id="16" name="任意多边形: 形状 15">
                <a:extLst>
                  <a:ext uri="{FF2B5EF4-FFF2-40B4-BE49-F238E27FC236}">
                    <a16:creationId xmlns:a16="http://schemas.microsoft.com/office/drawing/2014/main" id="{B433F6FF-A3F2-4E79-8FA3-66875F0D69D7}"/>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207689E-1035-47D7-A6A4-36742720BCF4}"/>
                      </a:ext>
                    </a:extLst>
                  </p:cNvPr>
                  <p:cNvSpPr/>
                  <p:nvPr/>
                </p:nvSpPr>
                <p:spPr>
                  <a:xfrm>
                    <a:off x="4279889" y="4977051"/>
                    <a:ext cx="370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ea typeface="微软雅黑" panose="020B0503020204020204" pitchFamily="34" charset="-122"/>
                            </a:rPr>
                            <m:t>𝑥</m:t>
                          </m:r>
                        </m:oMath>
                      </m:oMathPara>
                    </a14:m>
                    <a:endParaRPr lang="zh-CN" altLang="en-US" dirty="0">
                      <a:solidFill>
                        <a:schemeClr val="tx1"/>
                      </a:solidFill>
                    </a:endParaRPr>
                  </a:p>
                </p:txBody>
              </p:sp>
            </mc:Choice>
            <mc:Fallback xmlns="">
              <p:sp>
                <p:nvSpPr>
                  <p:cNvPr id="23" name="矩形 22">
                    <a:extLst>
                      <a:ext uri="{FF2B5EF4-FFF2-40B4-BE49-F238E27FC236}">
                        <a16:creationId xmlns:a16="http://schemas.microsoft.com/office/drawing/2014/main" id="{7207689E-1035-47D7-A6A4-36742720BCF4}"/>
                      </a:ext>
                    </a:extLst>
                  </p:cNvPr>
                  <p:cNvSpPr>
                    <a:spLocks noRot="1" noChangeAspect="1" noMove="1" noResize="1" noEditPoints="1" noAdjustHandles="1" noChangeArrowheads="1" noChangeShapeType="1" noTextEdit="1"/>
                  </p:cNvSpPr>
                  <p:nvPr/>
                </p:nvSpPr>
                <p:spPr>
                  <a:xfrm>
                    <a:off x="4279889" y="4977051"/>
                    <a:ext cx="370037" cy="369332"/>
                  </a:xfrm>
                  <a:prstGeom prst="rect">
                    <a:avLst/>
                  </a:prstGeom>
                  <a:blipFill>
                    <a:blip r:embed="rId5"/>
                    <a:stretch>
                      <a:fillRect b="-3922"/>
                    </a:stretch>
                  </a:blipFill>
                </p:spPr>
                <p:txBody>
                  <a:bodyPr/>
                  <a:lstStyle/>
                  <a:p>
                    <a:r>
                      <a:rPr lang="zh-CN" altLang="en-US">
                        <a:noFill/>
                      </a:rPr>
                      <a:t> </a:t>
                    </a:r>
                  </a:p>
                </p:txBody>
              </p:sp>
            </mc:Fallback>
          </mc:AlternateContent>
        </p:grpSp>
        <p:sp>
          <p:nvSpPr>
            <p:cNvPr id="7" name="椭圆 6">
              <a:extLst>
                <a:ext uri="{FF2B5EF4-FFF2-40B4-BE49-F238E27FC236}">
                  <a16:creationId xmlns:a16="http://schemas.microsoft.com/office/drawing/2014/main" id="{41B6422B-CAAF-499E-AEC4-68BACDE89142}"/>
                </a:ext>
              </a:extLst>
            </p:cNvPr>
            <p:cNvSpPr/>
            <p:nvPr/>
          </p:nvSpPr>
          <p:spPr>
            <a:xfrm>
              <a:off x="3413802" y="4485102"/>
              <a:ext cx="1280995" cy="1280995"/>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5" name="椭圆 24">
              <a:extLst>
                <a:ext uri="{FF2B5EF4-FFF2-40B4-BE49-F238E27FC236}">
                  <a16:creationId xmlns:a16="http://schemas.microsoft.com/office/drawing/2014/main" id="{4FA9B2E2-EC10-4F1B-82D4-698B01F37F75}"/>
                </a:ext>
              </a:extLst>
            </p:cNvPr>
            <p:cNvSpPr/>
            <p:nvPr/>
          </p:nvSpPr>
          <p:spPr>
            <a:xfrm>
              <a:off x="3611763" y="4683063"/>
              <a:ext cx="885073" cy="88507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6" name="椭圆 25">
              <a:extLst>
                <a:ext uri="{FF2B5EF4-FFF2-40B4-BE49-F238E27FC236}">
                  <a16:creationId xmlns:a16="http://schemas.microsoft.com/office/drawing/2014/main" id="{5061D511-6E5A-4862-A2E3-200DF5BB4F43}"/>
                </a:ext>
              </a:extLst>
            </p:cNvPr>
            <p:cNvSpPr/>
            <p:nvPr/>
          </p:nvSpPr>
          <p:spPr>
            <a:xfrm>
              <a:off x="3198508" y="4269808"/>
              <a:ext cx="1711583" cy="171158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9" name="矩形 8">
              <a:extLst>
                <a:ext uri="{FF2B5EF4-FFF2-40B4-BE49-F238E27FC236}">
                  <a16:creationId xmlns:a16="http://schemas.microsoft.com/office/drawing/2014/main" id="{3E999611-900D-4E8F-9E20-7D154B5D4710}"/>
                </a:ext>
              </a:extLst>
            </p:cNvPr>
            <p:cNvSpPr/>
            <p:nvPr/>
          </p:nvSpPr>
          <p:spPr>
            <a:xfrm rot="19240816">
              <a:off x="3349129" y="4349477"/>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3B34D550-C5B2-4245-B449-22EF497C91AF}"/>
                </a:ext>
              </a:extLst>
            </p:cNvPr>
            <p:cNvSpPr/>
            <p:nvPr/>
          </p:nvSpPr>
          <p:spPr>
            <a:xfrm rot="19240816">
              <a:off x="3409449" y="4300706"/>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3294AA04-D0E4-4A8B-B142-B895AB703C69}"/>
                </a:ext>
              </a:extLst>
            </p:cNvPr>
            <p:cNvSpPr/>
            <p:nvPr/>
          </p:nvSpPr>
          <p:spPr>
            <a:xfrm rot="19240816">
              <a:off x="3514353" y="4432022"/>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4" name="任意多边形: 形状 23">
              <a:extLst>
                <a:ext uri="{FF2B5EF4-FFF2-40B4-BE49-F238E27FC236}">
                  <a16:creationId xmlns:a16="http://schemas.microsoft.com/office/drawing/2014/main" id="{24E1F80B-A792-4501-9372-33490CD8B025}"/>
                </a:ext>
              </a:extLst>
            </p:cNvPr>
            <p:cNvSpPr/>
            <p:nvPr/>
          </p:nvSpPr>
          <p:spPr>
            <a:xfrm>
              <a:off x="2643981" y="3914341"/>
              <a:ext cx="974383" cy="2491427"/>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3" h="2520646">
                  <a:moveTo>
                    <a:pt x="1252533" y="0"/>
                  </a:moveTo>
                  <a:cubicBezTo>
                    <a:pt x="1148559" y="89018"/>
                    <a:pt x="1044585" y="178037"/>
                    <a:pt x="1030342" y="273465"/>
                  </a:cubicBezTo>
                  <a:cubicBezTo>
                    <a:pt x="1016099" y="368893"/>
                    <a:pt x="1234017" y="511323"/>
                    <a:pt x="1167075" y="572568"/>
                  </a:cubicBezTo>
                  <a:cubicBezTo>
                    <a:pt x="1100133" y="633813"/>
                    <a:pt x="823203" y="316254"/>
                    <a:pt x="628690" y="640934"/>
                  </a:cubicBezTo>
                  <a:cubicBezTo>
                    <a:pt x="434178" y="965614"/>
                    <a:pt x="59845" y="2338789"/>
                    <a:pt x="0" y="2520646"/>
                  </a:cubicBezTo>
                </a:path>
              </a:pathLst>
            </a:custGeom>
            <a:noFill/>
            <a:ln w="19050">
              <a:solidFill>
                <a:schemeClr val="tx1"/>
              </a:solidFill>
            </a:ln>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997F8BA2-D9C5-4656-8734-A30997AB29AD}"/>
                    </a:ext>
                  </a:extLst>
                </p:cNvPr>
                <p:cNvSpPr/>
                <p:nvPr/>
              </p:nvSpPr>
              <p:spPr>
                <a:xfrm>
                  <a:off x="4572000" y="6036440"/>
                  <a:ext cx="3735638" cy="369332"/>
                </a:xfrm>
                <a:prstGeom prst="rect">
                  <a:avLst/>
                </a:prstGeom>
              </p:spPr>
              <p:txBody>
                <a:bodyPr wrap="none">
                  <a:spAutoFit/>
                </a:bodyPr>
                <a:lstStyle/>
                <a:p>
                  <a:r>
                    <a:rPr lang="en-US" altLang="zh-CN" dirty="0">
                      <a:latin typeface="Times New Roman" panose="02020603050405020304" pitchFamily="18" charset="0"/>
                    </a:rPr>
                    <a:t>Decision boundary of base classifier </a:t>
                  </a:r>
                  <a14:m>
                    <m:oMath xmlns:m="http://schemas.openxmlformats.org/officeDocument/2006/math">
                      <m:r>
                        <a:rPr lang="en-US" altLang="zh-CN" i="1" dirty="0" smtClean="0">
                          <a:latin typeface="Cambria Math" panose="02040503050406030204" pitchFamily="18" charset="0"/>
                        </a:rPr>
                        <m:t>𝑓</m:t>
                      </m:r>
                    </m:oMath>
                  </a14:m>
                  <a:endParaRPr lang="zh-CN" altLang="en-US" dirty="0"/>
                </a:p>
              </p:txBody>
            </p:sp>
          </mc:Choice>
          <mc:Fallback xmlns="">
            <p:sp>
              <p:nvSpPr>
                <p:cNvPr id="31" name="矩形 30">
                  <a:extLst>
                    <a:ext uri="{FF2B5EF4-FFF2-40B4-BE49-F238E27FC236}">
                      <a16:creationId xmlns:a16="http://schemas.microsoft.com/office/drawing/2014/main" id="{997F8BA2-D9C5-4656-8734-A30997AB29AD}"/>
                    </a:ext>
                  </a:extLst>
                </p:cNvPr>
                <p:cNvSpPr>
                  <a:spLocks noRot="1" noChangeAspect="1" noMove="1" noResize="1" noEditPoints="1" noAdjustHandles="1" noChangeArrowheads="1" noChangeShapeType="1" noTextEdit="1"/>
                </p:cNvSpPr>
                <p:nvPr/>
              </p:nvSpPr>
              <p:spPr>
                <a:xfrm>
                  <a:off x="4572000" y="6036440"/>
                  <a:ext cx="3735638" cy="369332"/>
                </a:xfrm>
                <a:prstGeom prst="rect">
                  <a:avLst/>
                </a:prstGeom>
                <a:blipFill>
                  <a:blip r:embed="rId6"/>
                  <a:stretch>
                    <a:fillRect l="-1305" t="-11667" b="-2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2617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37</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Overview</a:t>
              </a:r>
            </a:p>
          </p:txBody>
        </p:sp>
      </p:grpSp>
      <p:sp>
        <p:nvSpPr>
          <p:cNvPr id="50" name="文本框 49">
            <a:extLst>
              <a:ext uri="{FF2B5EF4-FFF2-40B4-BE49-F238E27FC236}">
                <a16:creationId xmlns:a16="http://schemas.microsoft.com/office/drawing/2014/main" id="{5D05CA25-9AD6-4423-825E-70A9E15C864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21" name="对角圆角矩形 34">
            <a:extLst>
              <a:ext uri="{FF2B5EF4-FFF2-40B4-BE49-F238E27FC236}">
                <a16:creationId xmlns:a16="http://schemas.microsoft.com/office/drawing/2014/main" id="{C5658F01-2123-4CF8-8B3D-EE470180D9BB}"/>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E36B659-C6D7-4456-B769-7E140B1C8EC3}"/>
                  </a:ext>
                </a:extLst>
              </p:cNvPr>
              <p:cNvSpPr txBox="1"/>
              <p:nvPr/>
            </p:nvSpPr>
            <p:spPr>
              <a:xfrm>
                <a:off x="564617" y="1574790"/>
                <a:ext cx="7967823" cy="186204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Applying Gaussian noise and taking majority class label.</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Essence:	Smoothing the decision boundary of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Way: 	Sampling Gaussian noise to perturb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 multiple times, then vote 			on the labels most frequently given by the base classifier </a:t>
                </a:r>
                <a14:m>
                  <m:oMath xmlns:m="http://schemas.openxmlformats.org/officeDocument/2006/math">
                    <m:r>
                      <a:rPr lang="en-US" altLang="zh-CN" sz="2000" i="1">
                        <a:latin typeface="Cambria Math" panose="02040503050406030204" pitchFamily="18" charset="0"/>
                      </a:rPr>
                      <m:t>𝑓</m:t>
                    </m:r>
                  </m:oMath>
                </a14:m>
                <a:r>
                  <a:rPr lang="en-US" altLang="zh-CN" sz="2000" dirty="0">
                    <a:latin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Purpose:	Output the majority class label as the prediction of </a:t>
                </a:r>
                <a14:m>
                  <m:oMath xmlns:m="http://schemas.openxmlformats.org/officeDocument/2006/math">
                    <m:r>
                      <a:rPr lang="en-US" altLang="zh-CN" sz="2000" i="1" dirty="0">
                        <a:latin typeface="Cambria Math" panose="02040503050406030204" pitchFamily="18" charset="0"/>
                      </a:rPr>
                      <m:t>𝑥</m:t>
                    </m:r>
                  </m:oMath>
                </a14:m>
                <a:r>
                  <a:rPr lang="en-US" altLang="zh-CN" sz="2000" dirty="0">
                    <a:latin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FE36B659-C6D7-4456-B769-7E140B1C8EC3}"/>
                  </a:ext>
                </a:extLst>
              </p:cNvPr>
              <p:cNvSpPr txBox="1">
                <a:spLocks noRot="1" noChangeAspect="1" noMove="1" noResize="1" noEditPoints="1" noAdjustHandles="1" noChangeArrowheads="1" noChangeShapeType="1" noTextEdit="1"/>
              </p:cNvSpPr>
              <p:nvPr/>
            </p:nvSpPr>
            <p:spPr>
              <a:xfrm>
                <a:off x="564617" y="1574790"/>
                <a:ext cx="7967823" cy="1862048"/>
              </a:xfrm>
              <a:prstGeom prst="rect">
                <a:avLst/>
              </a:prstGeom>
              <a:blipFill>
                <a:blip r:embed="rId3"/>
                <a:stretch>
                  <a:fillRect l="-689" t="-1634" r="-1454" b="-4902"/>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96849DAB-EBB7-4701-A0EB-B8174B5EE678}"/>
              </a:ext>
            </a:extLst>
          </p:cNvPr>
          <p:cNvGrpSpPr/>
          <p:nvPr/>
        </p:nvGrpSpPr>
        <p:grpSpPr>
          <a:xfrm>
            <a:off x="2643981" y="3717032"/>
            <a:ext cx="6150970" cy="2552614"/>
            <a:chOff x="2643981" y="3890916"/>
            <a:chExt cx="6150970" cy="2552614"/>
          </a:xfrm>
        </p:grpSpPr>
        <p:sp>
          <p:nvSpPr>
            <p:cNvPr id="27" name="椭圆 26">
              <a:extLst>
                <a:ext uri="{FF2B5EF4-FFF2-40B4-BE49-F238E27FC236}">
                  <a16:creationId xmlns:a16="http://schemas.microsoft.com/office/drawing/2014/main" id="{9940F4B2-5EA3-4067-833B-A433F973EA4D}"/>
                </a:ext>
              </a:extLst>
            </p:cNvPr>
            <p:cNvSpPr/>
            <p:nvPr/>
          </p:nvSpPr>
          <p:spPr>
            <a:xfrm>
              <a:off x="3029310" y="4100610"/>
              <a:ext cx="2049979" cy="2049979"/>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grpSp>
          <p:nvGrpSpPr>
            <p:cNvPr id="6" name="组合 5">
              <a:extLst>
                <a:ext uri="{FF2B5EF4-FFF2-40B4-BE49-F238E27FC236}">
                  <a16:creationId xmlns:a16="http://schemas.microsoft.com/office/drawing/2014/main" id="{4DA1FCAB-8536-40A5-9477-22B3644593BE}"/>
                </a:ext>
              </a:extLst>
            </p:cNvPr>
            <p:cNvGrpSpPr/>
            <p:nvPr/>
          </p:nvGrpSpPr>
          <p:grpSpPr>
            <a:xfrm>
              <a:off x="3900355" y="3890916"/>
              <a:ext cx="1628001" cy="2552614"/>
              <a:chOff x="4170961" y="3375586"/>
              <a:chExt cx="1956674" cy="3067938"/>
            </a:xfrm>
          </p:grpSpPr>
          <p:pic>
            <p:nvPicPr>
              <p:cNvPr id="11" name="图片 10">
                <a:extLst>
                  <a:ext uri="{FF2B5EF4-FFF2-40B4-BE49-F238E27FC236}">
                    <a16:creationId xmlns:a16="http://schemas.microsoft.com/office/drawing/2014/main" id="{21D1D600-2A7E-44A5-AE7E-00B0C9D540EE}"/>
                  </a:ext>
                </a:extLst>
              </p:cNvPr>
              <p:cNvPicPr>
                <a:picLocks noChangeAspect="1"/>
              </p:cNvPicPr>
              <p:nvPr/>
            </p:nvPicPr>
            <p:blipFill>
              <a:blip r:embed="rId4"/>
              <a:stretch>
                <a:fillRect/>
              </a:stretch>
            </p:blipFill>
            <p:spPr>
              <a:xfrm>
                <a:off x="4170961" y="4690088"/>
                <a:ext cx="370037" cy="370036"/>
              </a:xfrm>
              <a:prstGeom prst="rect">
                <a:avLst/>
              </a:prstGeom>
            </p:spPr>
          </p:pic>
          <p:sp>
            <p:nvSpPr>
              <p:cNvPr id="16" name="任意多边形: 形状 15">
                <a:extLst>
                  <a:ext uri="{FF2B5EF4-FFF2-40B4-BE49-F238E27FC236}">
                    <a16:creationId xmlns:a16="http://schemas.microsoft.com/office/drawing/2014/main" id="{B433F6FF-A3F2-4E79-8FA3-66875F0D69D7}"/>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207689E-1035-47D7-A6A4-36742720BCF4}"/>
                      </a:ext>
                    </a:extLst>
                  </p:cNvPr>
                  <p:cNvSpPr/>
                  <p:nvPr/>
                </p:nvSpPr>
                <p:spPr>
                  <a:xfrm>
                    <a:off x="4279889" y="4977051"/>
                    <a:ext cx="370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ea typeface="微软雅黑" panose="020B0503020204020204" pitchFamily="34" charset="-122"/>
                            </a:rPr>
                            <m:t>𝑥</m:t>
                          </m:r>
                        </m:oMath>
                      </m:oMathPara>
                    </a14:m>
                    <a:endParaRPr lang="zh-CN" altLang="en-US" dirty="0">
                      <a:solidFill>
                        <a:schemeClr val="tx1"/>
                      </a:solidFill>
                    </a:endParaRPr>
                  </a:p>
                </p:txBody>
              </p:sp>
            </mc:Choice>
            <mc:Fallback xmlns="">
              <p:sp>
                <p:nvSpPr>
                  <p:cNvPr id="23" name="矩形 22">
                    <a:extLst>
                      <a:ext uri="{FF2B5EF4-FFF2-40B4-BE49-F238E27FC236}">
                        <a16:creationId xmlns:a16="http://schemas.microsoft.com/office/drawing/2014/main" id="{7207689E-1035-47D7-A6A4-36742720BCF4}"/>
                      </a:ext>
                    </a:extLst>
                  </p:cNvPr>
                  <p:cNvSpPr>
                    <a:spLocks noRot="1" noChangeAspect="1" noMove="1" noResize="1" noEditPoints="1" noAdjustHandles="1" noChangeArrowheads="1" noChangeShapeType="1" noTextEdit="1"/>
                  </p:cNvSpPr>
                  <p:nvPr/>
                </p:nvSpPr>
                <p:spPr>
                  <a:xfrm>
                    <a:off x="4279889" y="4977051"/>
                    <a:ext cx="370037" cy="369332"/>
                  </a:xfrm>
                  <a:prstGeom prst="rect">
                    <a:avLst/>
                  </a:prstGeom>
                  <a:blipFill>
                    <a:blip r:embed="rId5"/>
                    <a:stretch>
                      <a:fillRect b="-3922"/>
                    </a:stretch>
                  </a:blipFill>
                </p:spPr>
                <p:txBody>
                  <a:bodyPr/>
                  <a:lstStyle/>
                  <a:p>
                    <a:r>
                      <a:rPr lang="zh-CN" altLang="en-US">
                        <a:noFill/>
                      </a:rPr>
                      <a:t> </a:t>
                    </a:r>
                  </a:p>
                </p:txBody>
              </p:sp>
            </mc:Fallback>
          </mc:AlternateContent>
        </p:grpSp>
        <p:sp>
          <p:nvSpPr>
            <p:cNvPr id="7" name="椭圆 6">
              <a:extLst>
                <a:ext uri="{FF2B5EF4-FFF2-40B4-BE49-F238E27FC236}">
                  <a16:creationId xmlns:a16="http://schemas.microsoft.com/office/drawing/2014/main" id="{41B6422B-CAAF-499E-AEC4-68BACDE89142}"/>
                </a:ext>
              </a:extLst>
            </p:cNvPr>
            <p:cNvSpPr/>
            <p:nvPr/>
          </p:nvSpPr>
          <p:spPr>
            <a:xfrm>
              <a:off x="3413802" y="4485102"/>
              <a:ext cx="1280995" cy="1280995"/>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5" name="椭圆 24">
              <a:extLst>
                <a:ext uri="{FF2B5EF4-FFF2-40B4-BE49-F238E27FC236}">
                  <a16:creationId xmlns:a16="http://schemas.microsoft.com/office/drawing/2014/main" id="{4FA9B2E2-EC10-4F1B-82D4-698B01F37F75}"/>
                </a:ext>
              </a:extLst>
            </p:cNvPr>
            <p:cNvSpPr/>
            <p:nvPr/>
          </p:nvSpPr>
          <p:spPr>
            <a:xfrm>
              <a:off x="3611763" y="4683063"/>
              <a:ext cx="885073" cy="88507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6" name="椭圆 25">
              <a:extLst>
                <a:ext uri="{FF2B5EF4-FFF2-40B4-BE49-F238E27FC236}">
                  <a16:creationId xmlns:a16="http://schemas.microsoft.com/office/drawing/2014/main" id="{5061D511-6E5A-4862-A2E3-200DF5BB4F43}"/>
                </a:ext>
              </a:extLst>
            </p:cNvPr>
            <p:cNvSpPr/>
            <p:nvPr/>
          </p:nvSpPr>
          <p:spPr>
            <a:xfrm>
              <a:off x="3198508" y="4269808"/>
              <a:ext cx="1711583" cy="171158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24" name="任意多边形: 形状 23">
              <a:extLst>
                <a:ext uri="{FF2B5EF4-FFF2-40B4-BE49-F238E27FC236}">
                  <a16:creationId xmlns:a16="http://schemas.microsoft.com/office/drawing/2014/main" id="{24E1F80B-A792-4501-9372-33490CD8B025}"/>
                </a:ext>
              </a:extLst>
            </p:cNvPr>
            <p:cNvSpPr/>
            <p:nvPr/>
          </p:nvSpPr>
          <p:spPr>
            <a:xfrm>
              <a:off x="2643981" y="3914341"/>
              <a:ext cx="974383" cy="2491427"/>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 name="connsiteX0" fmla="*/ 1252533 w 1252533"/>
                <a:gd name="connsiteY0" fmla="*/ 0 h 2520646"/>
                <a:gd name="connsiteX1" fmla="*/ 1030342 w 1252533"/>
                <a:gd name="connsiteY1" fmla="*/ 273465 h 2520646"/>
                <a:gd name="connsiteX2" fmla="*/ 958927 w 1252533"/>
                <a:gd name="connsiteY2" fmla="*/ 413562 h 2520646"/>
                <a:gd name="connsiteX3" fmla="*/ 628690 w 1252533"/>
                <a:gd name="connsiteY3" fmla="*/ 640934 h 2520646"/>
                <a:gd name="connsiteX4" fmla="*/ 0 w 1252533"/>
                <a:gd name="connsiteY4" fmla="*/ 2520646 h 2520646"/>
                <a:gd name="connsiteX0" fmla="*/ 1252533 w 1252533"/>
                <a:gd name="connsiteY0" fmla="*/ 0 h 2520646"/>
                <a:gd name="connsiteX1" fmla="*/ 1030342 w 1252533"/>
                <a:gd name="connsiteY1" fmla="*/ 273465 h 2520646"/>
                <a:gd name="connsiteX2" fmla="*/ 903829 w 1252533"/>
                <a:gd name="connsiteY2" fmla="*/ 403925 h 2520646"/>
                <a:gd name="connsiteX3" fmla="*/ 628690 w 1252533"/>
                <a:gd name="connsiteY3" fmla="*/ 640934 h 2520646"/>
                <a:gd name="connsiteX4" fmla="*/ 0 w 1252533"/>
                <a:gd name="connsiteY4" fmla="*/ 2520646 h 2520646"/>
                <a:gd name="connsiteX0" fmla="*/ 1252533 w 1252533"/>
                <a:gd name="connsiteY0" fmla="*/ 0 h 2520646"/>
                <a:gd name="connsiteX1" fmla="*/ 1030342 w 1252533"/>
                <a:gd name="connsiteY1" fmla="*/ 273465 h 2520646"/>
                <a:gd name="connsiteX2" fmla="*/ 628690 w 1252533"/>
                <a:gd name="connsiteY2" fmla="*/ 640934 h 2520646"/>
                <a:gd name="connsiteX3" fmla="*/ 0 w 1252533"/>
                <a:gd name="connsiteY3" fmla="*/ 2520646 h 2520646"/>
                <a:gd name="connsiteX0" fmla="*/ 1252533 w 1252533"/>
                <a:gd name="connsiteY0" fmla="*/ 0 h 2520646"/>
                <a:gd name="connsiteX1" fmla="*/ 1030342 w 1252533"/>
                <a:gd name="connsiteY1" fmla="*/ 273465 h 2520646"/>
                <a:gd name="connsiteX2" fmla="*/ 579714 w 1252533"/>
                <a:gd name="connsiteY2" fmla="*/ 645751 h 2520646"/>
                <a:gd name="connsiteX3" fmla="*/ 0 w 1252533"/>
                <a:gd name="connsiteY3" fmla="*/ 2520646 h 2520646"/>
                <a:gd name="connsiteX0" fmla="*/ 1252533 w 1252533"/>
                <a:gd name="connsiteY0" fmla="*/ 0 h 2520646"/>
                <a:gd name="connsiteX1" fmla="*/ 1030342 w 1252533"/>
                <a:gd name="connsiteY1" fmla="*/ 273465 h 2520646"/>
                <a:gd name="connsiteX2" fmla="*/ 604202 w 1252533"/>
                <a:gd name="connsiteY2" fmla="*/ 650569 h 2520646"/>
                <a:gd name="connsiteX3" fmla="*/ 0 w 1252533"/>
                <a:gd name="connsiteY3" fmla="*/ 2520646 h 2520646"/>
                <a:gd name="connsiteX0" fmla="*/ 1252533 w 1252533"/>
                <a:gd name="connsiteY0" fmla="*/ 0 h 2520646"/>
                <a:gd name="connsiteX1" fmla="*/ 944634 w 1252533"/>
                <a:gd name="connsiteY1" fmla="*/ 384288 h 2520646"/>
                <a:gd name="connsiteX2" fmla="*/ 604202 w 1252533"/>
                <a:gd name="connsiteY2" fmla="*/ 650569 h 2520646"/>
                <a:gd name="connsiteX3" fmla="*/ 0 w 1252533"/>
                <a:gd name="connsiteY3" fmla="*/ 2520646 h 2520646"/>
                <a:gd name="connsiteX0" fmla="*/ 1252533 w 1252533"/>
                <a:gd name="connsiteY0" fmla="*/ 0 h 2520646"/>
                <a:gd name="connsiteX1" fmla="*/ 895658 w 1252533"/>
                <a:gd name="connsiteY1" fmla="*/ 379470 h 2520646"/>
                <a:gd name="connsiteX2" fmla="*/ 604202 w 1252533"/>
                <a:gd name="connsiteY2" fmla="*/ 650569 h 2520646"/>
                <a:gd name="connsiteX3" fmla="*/ 0 w 1252533"/>
                <a:gd name="connsiteY3" fmla="*/ 2520646 h 2520646"/>
                <a:gd name="connsiteX0" fmla="*/ 1252533 w 1252533"/>
                <a:gd name="connsiteY0" fmla="*/ 0 h 2520646"/>
                <a:gd name="connsiteX1" fmla="*/ 895658 w 1252533"/>
                <a:gd name="connsiteY1" fmla="*/ 379470 h 2520646"/>
                <a:gd name="connsiteX2" fmla="*/ 604202 w 1252533"/>
                <a:gd name="connsiteY2" fmla="*/ 650569 h 2520646"/>
                <a:gd name="connsiteX3" fmla="*/ 0 w 1252533"/>
                <a:gd name="connsiteY3" fmla="*/ 2520646 h 2520646"/>
                <a:gd name="connsiteX0" fmla="*/ 1252533 w 1252533"/>
                <a:gd name="connsiteY0" fmla="*/ 0 h 2520646"/>
                <a:gd name="connsiteX1" fmla="*/ 938512 w 1252533"/>
                <a:gd name="connsiteY1" fmla="*/ 374652 h 2520646"/>
                <a:gd name="connsiteX2" fmla="*/ 604202 w 1252533"/>
                <a:gd name="connsiteY2" fmla="*/ 650569 h 2520646"/>
                <a:gd name="connsiteX3" fmla="*/ 0 w 1252533"/>
                <a:gd name="connsiteY3" fmla="*/ 2520646 h 2520646"/>
                <a:gd name="connsiteX0" fmla="*/ 1252533 w 1252533"/>
                <a:gd name="connsiteY0" fmla="*/ 0 h 2520646"/>
                <a:gd name="connsiteX1" fmla="*/ 938512 w 1252533"/>
                <a:gd name="connsiteY1" fmla="*/ 374652 h 2520646"/>
                <a:gd name="connsiteX2" fmla="*/ 604202 w 1252533"/>
                <a:gd name="connsiteY2" fmla="*/ 650569 h 2520646"/>
                <a:gd name="connsiteX3" fmla="*/ 0 w 1252533"/>
                <a:gd name="connsiteY3" fmla="*/ 2520646 h 2520646"/>
                <a:gd name="connsiteX0" fmla="*/ 1252533 w 1252533"/>
                <a:gd name="connsiteY0" fmla="*/ 0 h 2520646"/>
                <a:gd name="connsiteX1" fmla="*/ 938512 w 1252533"/>
                <a:gd name="connsiteY1" fmla="*/ 369834 h 2520646"/>
                <a:gd name="connsiteX2" fmla="*/ 604202 w 1252533"/>
                <a:gd name="connsiteY2" fmla="*/ 650569 h 2520646"/>
                <a:gd name="connsiteX3" fmla="*/ 0 w 1252533"/>
                <a:gd name="connsiteY3" fmla="*/ 2520646 h 2520646"/>
                <a:gd name="connsiteX0" fmla="*/ 1252533 w 1252533"/>
                <a:gd name="connsiteY0" fmla="*/ 0 h 2520646"/>
                <a:gd name="connsiteX1" fmla="*/ 938512 w 1252533"/>
                <a:gd name="connsiteY1" fmla="*/ 369834 h 2520646"/>
                <a:gd name="connsiteX2" fmla="*/ 604202 w 1252533"/>
                <a:gd name="connsiteY2" fmla="*/ 650569 h 2520646"/>
                <a:gd name="connsiteX3" fmla="*/ 0 w 1252533"/>
                <a:gd name="connsiteY3" fmla="*/ 2520646 h 2520646"/>
                <a:gd name="connsiteX0" fmla="*/ 1252533 w 1252533"/>
                <a:gd name="connsiteY0" fmla="*/ 0 h 2520646"/>
                <a:gd name="connsiteX1" fmla="*/ 963001 w 1252533"/>
                <a:gd name="connsiteY1" fmla="*/ 345743 h 2520646"/>
                <a:gd name="connsiteX2" fmla="*/ 604202 w 1252533"/>
                <a:gd name="connsiteY2" fmla="*/ 650569 h 2520646"/>
                <a:gd name="connsiteX3" fmla="*/ 0 w 1252533"/>
                <a:gd name="connsiteY3" fmla="*/ 2520646 h 2520646"/>
                <a:gd name="connsiteX0" fmla="*/ 1252533 w 1252533"/>
                <a:gd name="connsiteY0" fmla="*/ 0 h 2520646"/>
                <a:gd name="connsiteX1" fmla="*/ 963001 w 1252533"/>
                <a:gd name="connsiteY1" fmla="*/ 345743 h 2520646"/>
                <a:gd name="connsiteX2" fmla="*/ 604202 w 1252533"/>
                <a:gd name="connsiteY2" fmla="*/ 650569 h 2520646"/>
                <a:gd name="connsiteX3" fmla="*/ 0 w 1252533"/>
                <a:gd name="connsiteY3" fmla="*/ 2520646 h 2520646"/>
                <a:gd name="connsiteX0" fmla="*/ 1252533 w 1252533"/>
                <a:gd name="connsiteY0" fmla="*/ 0 h 2520646"/>
                <a:gd name="connsiteX1" fmla="*/ 963001 w 1252533"/>
                <a:gd name="connsiteY1" fmla="*/ 345743 h 2520646"/>
                <a:gd name="connsiteX2" fmla="*/ 604202 w 1252533"/>
                <a:gd name="connsiteY2" fmla="*/ 650569 h 2520646"/>
                <a:gd name="connsiteX3" fmla="*/ 0 w 1252533"/>
                <a:gd name="connsiteY3" fmla="*/ 2520646 h 2520646"/>
              </a:gdLst>
              <a:ahLst/>
              <a:cxnLst>
                <a:cxn ang="0">
                  <a:pos x="connsiteX0" y="connsiteY0"/>
                </a:cxn>
                <a:cxn ang="0">
                  <a:pos x="connsiteX1" y="connsiteY1"/>
                </a:cxn>
                <a:cxn ang="0">
                  <a:pos x="connsiteX2" y="connsiteY2"/>
                </a:cxn>
                <a:cxn ang="0">
                  <a:pos x="connsiteX3" y="connsiteY3"/>
                </a:cxn>
              </a:cxnLst>
              <a:rect l="l" t="t" r="r" b="b"/>
              <a:pathLst>
                <a:path w="1252533" h="2520646">
                  <a:moveTo>
                    <a:pt x="1252533" y="0"/>
                  </a:moveTo>
                  <a:cubicBezTo>
                    <a:pt x="1148559" y="89018"/>
                    <a:pt x="979224" y="193949"/>
                    <a:pt x="963001" y="345743"/>
                  </a:cubicBezTo>
                  <a:cubicBezTo>
                    <a:pt x="946778" y="497537"/>
                    <a:pt x="805516" y="294510"/>
                    <a:pt x="604202" y="650569"/>
                  </a:cubicBezTo>
                  <a:cubicBezTo>
                    <a:pt x="402888" y="1006628"/>
                    <a:pt x="59845" y="2338789"/>
                    <a:pt x="0" y="2520646"/>
                  </a:cubicBezTo>
                </a:path>
              </a:pathLst>
            </a:custGeom>
            <a:noFill/>
            <a:ln w="19050">
              <a:solidFill>
                <a:schemeClr val="tx1"/>
              </a:solidFill>
            </a:ln>
          </p:spPr>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CCD3947E-5B17-4C38-9750-DF18E8A07995}"/>
                    </a:ext>
                  </a:extLst>
                </p:cNvPr>
                <p:cNvSpPr/>
                <p:nvPr/>
              </p:nvSpPr>
              <p:spPr>
                <a:xfrm>
                  <a:off x="4572000" y="6036440"/>
                  <a:ext cx="4222951" cy="369332"/>
                </a:xfrm>
                <a:prstGeom prst="rect">
                  <a:avLst/>
                </a:prstGeom>
              </p:spPr>
              <p:txBody>
                <a:bodyPr wrap="none">
                  <a:spAutoFit/>
                </a:bodyPr>
                <a:lstStyle/>
                <a:p>
                  <a:r>
                    <a:rPr lang="en-US" altLang="zh-CN" dirty="0">
                      <a:latin typeface="Times New Roman" panose="02020603050405020304" pitchFamily="18" charset="0"/>
                    </a:rPr>
                    <a:t>Decision boundary of smoothed classifier </a:t>
                  </a:r>
                  <a14:m>
                    <m:oMath xmlns:m="http://schemas.openxmlformats.org/officeDocument/2006/math">
                      <m:r>
                        <a:rPr lang="en-US" altLang="zh-CN" b="0" i="1" dirty="0" smtClean="0">
                          <a:latin typeface="Cambria Math" panose="02040503050406030204" pitchFamily="18" charset="0"/>
                        </a:rPr>
                        <m:t>𝑔</m:t>
                      </m:r>
                    </m:oMath>
                  </a14:m>
                  <a:endParaRPr lang="zh-CN" altLang="en-US" dirty="0"/>
                </a:p>
              </p:txBody>
            </p:sp>
          </mc:Choice>
          <mc:Fallback xmlns="">
            <p:sp>
              <p:nvSpPr>
                <p:cNvPr id="33" name="矩形 32">
                  <a:extLst>
                    <a:ext uri="{FF2B5EF4-FFF2-40B4-BE49-F238E27FC236}">
                      <a16:creationId xmlns:a16="http://schemas.microsoft.com/office/drawing/2014/main" id="{CCD3947E-5B17-4C38-9750-DF18E8A07995}"/>
                    </a:ext>
                  </a:extLst>
                </p:cNvPr>
                <p:cNvSpPr>
                  <a:spLocks noRot="1" noChangeAspect="1" noMove="1" noResize="1" noEditPoints="1" noAdjustHandles="1" noChangeArrowheads="1" noChangeShapeType="1" noTextEdit="1"/>
                </p:cNvSpPr>
                <p:nvPr/>
              </p:nvSpPr>
              <p:spPr>
                <a:xfrm>
                  <a:off x="4572000" y="6036440"/>
                  <a:ext cx="4222951" cy="369332"/>
                </a:xfrm>
                <a:prstGeom prst="rect">
                  <a:avLst/>
                </a:prstGeom>
                <a:blipFill>
                  <a:blip r:embed="rId6"/>
                  <a:stretch>
                    <a:fillRect l="-1154" t="-11667" b="-2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812690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4E86C5-4007-404D-881C-6A4990FB6E17}"/>
                  </a:ext>
                </a:extLst>
              </p:cNvPr>
              <p:cNvSpPr txBox="1"/>
              <p:nvPr/>
            </p:nvSpPr>
            <p:spPr>
              <a:xfrm>
                <a:off x="354762" y="4822234"/>
                <a:ext cx="2633062" cy="1107996"/>
              </a:xfrm>
              <a:prstGeom prst="rect">
                <a:avLst/>
              </a:prstGeom>
              <a:solidFill>
                <a:schemeClr val="bg1">
                  <a:lumMod val="95000"/>
                </a:schemeClr>
              </a:solidFill>
            </p:spPr>
            <p:txBody>
              <a:bodyPr wrap="square" rtlCol="0">
                <a:spAutoFit/>
              </a:bodyPr>
              <a:lstStyle/>
              <a:p>
                <a:pPr>
                  <a:spcAft>
                    <a:spcPts val="600"/>
                  </a:spcAft>
                </a:pP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Left:</a:t>
                </a:r>
              </a:p>
              <a:p>
                <a:pPr marL="270000" indent="-270000">
                  <a:spcAft>
                    <a:spcPts val="600"/>
                  </a:spcAft>
                  <a:buFont typeface="Arial" panose="020B0604020202020204" pitchFamily="34" charset="0"/>
                  <a:buChar char="•"/>
                </a:pP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Colors: decision regions of </a:t>
                </a:r>
                <a14:m>
                  <m:oMath xmlns:m="http://schemas.openxmlformats.org/officeDocument/2006/math">
                    <m:r>
                      <a:rPr lang="en-US" altLang="zh-CN" sz="14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𝑓</m:t>
                    </m:r>
                  </m:oMath>
                </a14:m>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a:p>
                <a:pPr marL="270000" indent="-270000">
                  <a:spcAft>
                    <a:spcPts val="600"/>
                  </a:spcAft>
                  <a:buFont typeface="Arial" panose="020B0604020202020204" pitchFamily="34" charset="0"/>
                  <a:buChar cha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Dotted lines: level sets of </a:t>
                </a:r>
                <a14:m>
                  <m:oMath xmlns:m="http://schemas.openxmlformats.org/officeDocument/2006/math">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1400" b="0" i="1" dirty="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sz="1400" i="1" dirty="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9D4E86C5-4007-404D-881C-6A4990FB6E17}"/>
                  </a:ext>
                </a:extLst>
              </p:cNvPr>
              <p:cNvSpPr txBox="1">
                <a:spLocks noRot="1" noChangeAspect="1" noMove="1" noResize="1" noEditPoints="1" noAdjustHandles="1" noChangeArrowheads="1" noChangeShapeType="1" noTextEdit="1"/>
              </p:cNvSpPr>
              <p:nvPr/>
            </p:nvSpPr>
            <p:spPr>
              <a:xfrm>
                <a:off x="354762" y="4822234"/>
                <a:ext cx="2633062" cy="1107996"/>
              </a:xfrm>
              <a:prstGeom prst="rect">
                <a:avLst/>
              </a:prstGeom>
              <a:blipFill>
                <a:blip r:embed="rId3"/>
                <a:stretch>
                  <a:fillRect l="-694" t="-1099" b="-494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38</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Overview</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169551"/>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Evaluating the smoothed classifier at an input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spcAft>
                    <a:spcPts val="600"/>
                  </a:spcAft>
                  <a:buFont typeface="Wingdings" panose="05000000000000000000" pitchFamily="2" charset="2"/>
                  <a:buChar char="Ø"/>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Smoothed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 virtual classifier with smoother boundary than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𝑓</m:t>
                    </m:r>
                  </m:oMath>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Here,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𝑔</m:t>
                    </m:r>
                    <m:d>
                      <m:d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169551"/>
              </a:xfrm>
              <a:prstGeom prst="rect">
                <a:avLst/>
              </a:prstGeom>
              <a:blipFill>
                <a:blip r:embed="rId5"/>
                <a:stretch>
                  <a:fillRect l="-689" t="-2604" b="-833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8" name="矩形 7">
            <a:extLst>
              <a:ext uri="{FF2B5EF4-FFF2-40B4-BE49-F238E27FC236}">
                <a16:creationId xmlns:a16="http://schemas.microsoft.com/office/drawing/2014/main" id="{932B6167-F405-4B53-AF7E-A0E754F67BF4}"/>
              </a:ext>
            </a:extLst>
          </p:cNvPr>
          <p:cNvSpPr/>
          <p:nvPr/>
        </p:nvSpPr>
        <p:spPr>
          <a:xfrm>
            <a:off x="4091741" y="601199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1</a:t>
            </a:r>
            <a:endParaRPr lang="zh-CN" altLang="en-US" dirty="0"/>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13" name="组合 12">
            <a:extLst>
              <a:ext uri="{FF2B5EF4-FFF2-40B4-BE49-F238E27FC236}">
                <a16:creationId xmlns:a16="http://schemas.microsoft.com/office/drawing/2014/main" id="{87A88EEE-46E7-445E-9BFC-41E15C3E7519}"/>
              </a:ext>
            </a:extLst>
          </p:cNvPr>
          <p:cNvGrpSpPr/>
          <p:nvPr/>
        </p:nvGrpSpPr>
        <p:grpSpPr>
          <a:xfrm>
            <a:off x="3207101" y="3212976"/>
            <a:ext cx="2729798" cy="2747571"/>
            <a:chOff x="2140149" y="3212976"/>
            <a:chExt cx="2729798" cy="2747571"/>
          </a:xfrm>
        </p:grpSpPr>
        <p:pic>
          <p:nvPicPr>
            <p:cNvPr id="7" name="图片 6">
              <a:extLst>
                <a:ext uri="{FF2B5EF4-FFF2-40B4-BE49-F238E27FC236}">
                  <a16:creationId xmlns:a16="http://schemas.microsoft.com/office/drawing/2014/main" id="{882BF84A-8737-4712-9D79-BABEFD121ED7}"/>
                </a:ext>
              </a:extLst>
            </p:cNvPr>
            <p:cNvPicPr>
              <a:picLocks noChangeAspect="1"/>
            </p:cNvPicPr>
            <p:nvPr/>
          </p:nvPicPr>
          <p:blipFill rotWithShape="1">
            <a:blip r:embed="rId6"/>
            <a:srcRect r="43792"/>
            <a:stretch/>
          </p:blipFill>
          <p:spPr>
            <a:xfrm>
              <a:off x="2143193" y="3263864"/>
              <a:ext cx="2714931" cy="2696683"/>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DD48DDC-F877-4AD1-B253-887D288FFEDB}"/>
                    </a:ext>
                  </a:extLst>
                </p:cNvPr>
                <p:cNvSpPr/>
                <p:nvPr/>
              </p:nvSpPr>
              <p:spPr>
                <a:xfrm>
                  <a:off x="2894737" y="5455691"/>
                  <a:ext cx="1227965" cy="369332"/>
                </a:xfrm>
                <a:prstGeom prst="rect">
                  <a:avLst/>
                </a:prstGeom>
                <a:solidFill>
                  <a:srgbClr val="FFC000"/>
                </a:solidFill>
                <a:ln>
                  <a:noFill/>
                </a:ln>
              </p:spPr>
              <p:txBody>
                <a:bodyPr wrap="none">
                  <a:spAutoFit/>
                </a:bodyPr>
                <a:lstStyle/>
                <a:p>
                  <a14:m>
                    <m:oMath xmlns:m="http://schemas.openxmlformats.org/officeDocument/2006/math">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𝑁</m:t>
                      </m:r>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b="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𝜎</m:t>
                          </m:r>
                        </m:e>
                        <m:sup>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sup>
                      </m:sSup>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𝐼</m:t>
                      </m:r>
                      <m:r>
                        <a:rPr lang="en-US" altLang="zh-CN"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dirty="0">
                    <a:solidFill>
                      <a:schemeClr val="tx1"/>
                    </a:solidFill>
                  </a:endParaRPr>
                </a:p>
              </p:txBody>
            </p:sp>
          </mc:Choice>
          <mc:Fallback xmlns="">
            <p:sp>
              <p:nvSpPr>
                <p:cNvPr id="9" name="矩形 8">
                  <a:extLst>
                    <a:ext uri="{FF2B5EF4-FFF2-40B4-BE49-F238E27FC236}">
                      <a16:creationId xmlns:a16="http://schemas.microsoft.com/office/drawing/2014/main" id="{2DD48DDC-F877-4AD1-B253-887D288FFEDB}"/>
                    </a:ext>
                  </a:extLst>
                </p:cNvPr>
                <p:cNvSpPr>
                  <a:spLocks noRot="1" noChangeAspect="1" noMove="1" noResize="1" noEditPoints="1" noAdjustHandles="1" noChangeArrowheads="1" noChangeShapeType="1" noTextEdit="1"/>
                </p:cNvSpPr>
                <p:nvPr/>
              </p:nvSpPr>
              <p:spPr>
                <a:xfrm>
                  <a:off x="2894737" y="5455691"/>
                  <a:ext cx="1227965" cy="369332"/>
                </a:xfrm>
                <a:prstGeom prst="rect">
                  <a:avLst/>
                </a:prstGeom>
                <a:blipFill>
                  <a:blip r:embed="rId7"/>
                  <a:stretch>
                    <a:fillRect b="-1147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24CDAE7-8BFC-4415-A445-1E44C7EF2210}"/>
                    </a:ext>
                  </a:extLst>
                </p:cNvPr>
                <p:cNvSpPr/>
                <p:nvPr/>
              </p:nvSpPr>
              <p:spPr>
                <a:xfrm>
                  <a:off x="2140149" y="3259355"/>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𝐵</m:t>
                            </m:r>
                          </m:sub>
                        </m:sSub>
                      </m:oMath>
                    </m:oMathPara>
                  </a14:m>
                  <a:endParaRPr lang="zh-CN" altLang="en-US" dirty="0"/>
                </a:p>
              </p:txBody>
            </p:sp>
          </mc:Choice>
          <mc:Fallback xmlns="">
            <p:sp>
              <p:nvSpPr>
                <p:cNvPr id="6" name="矩形 5">
                  <a:extLst>
                    <a:ext uri="{FF2B5EF4-FFF2-40B4-BE49-F238E27FC236}">
                      <a16:creationId xmlns:a16="http://schemas.microsoft.com/office/drawing/2014/main" id="{E24CDAE7-8BFC-4415-A445-1E44C7EF2210}"/>
                    </a:ext>
                  </a:extLst>
                </p:cNvPr>
                <p:cNvSpPr>
                  <a:spLocks noRot="1" noChangeAspect="1" noMove="1" noResize="1" noEditPoints="1" noAdjustHandles="1" noChangeArrowheads="1" noChangeShapeType="1" noTextEdit="1"/>
                </p:cNvSpPr>
                <p:nvPr/>
              </p:nvSpPr>
              <p:spPr>
                <a:xfrm>
                  <a:off x="2140149" y="3259355"/>
                  <a:ext cx="48974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1153D25-6E38-4563-BB93-432AB3226902}"/>
                    </a:ext>
                  </a:extLst>
                </p:cNvPr>
                <p:cNvSpPr/>
                <p:nvPr/>
              </p:nvSpPr>
              <p:spPr>
                <a:xfrm>
                  <a:off x="4388533" y="3212976"/>
                  <a:ext cx="4814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𝐶</m:t>
                            </m:r>
                          </m:sub>
                        </m:sSub>
                      </m:oMath>
                    </m:oMathPara>
                  </a14:m>
                  <a:endParaRPr lang="zh-CN" altLang="en-US" dirty="0"/>
                </a:p>
              </p:txBody>
            </p:sp>
          </mc:Choice>
          <mc:Fallback xmlns="">
            <p:sp>
              <p:nvSpPr>
                <p:cNvPr id="16" name="矩形 15">
                  <a:extLst>
                    <a:ext uri="{FF2B5EF4-FFF2-40B4-BE49-F238E27FC236}">
                      <a16:creationId xmlns:a16="http://schemas.microsoft.com/office/drawing/2014/main" id="{51153D25-6E38-4563-BB93-432AB3226902}"/>
                    </a:ext>
                  </a:extLst>
                </p:cNvPr>
                <p:cNvSpPr>
                  <a:spLocks noRot="1" noChangeAspect="1" noMove="1" noResize="1" noEditPoints="1" noAdjustHandles="1" noChangeArrowheads="1" noChangeShapeType="1" noTextEdit="1"/>
                </p:cNvSpPr>
                <p:nvPr/>
              </p:nvSpPr>
              <p:spPr>
                <a:xfrm>
                  <a:off x="4388533" y="3212976"/>
                  <a:ext cx="481414"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4CDF3668-A5FF-4EB6-B808-27CBD2B692F7}"/>
                    </a:ext>
                  </a:extLst>
                </p:cNvPr>
                <p:cNvSpPr/>
                <p:nvPr/>
              </p:nvSpPr>
              <p:spPr>
                <a:xfrm>
                  <a:off x="2680568" y="3665328"/>
                  <a:ext cx="4957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𝐷</m:t>
                            </m:r>
                          </m:sub>
                        </m:sSub>
                      </m:oMath>
                    </m:oMathPara>
                  </a14:m>
                  <a:endParaRPr lang="zh-CN" altLang="en-US" dirty="0"/>
                </a:p>
              </p:txBody>
            </p:sp>
          </mc:Choice>
          <mc:Fallback xmlns="">
            <p:sp>
              <p:nvSpPr>
                <p:cNvPr id="17" name="矩形 16">
                  <a:extLst>
                    <a:ext uri="{FF2B5EF4-FFF2-40B4-BE49-F238E27FC236}">
                      <a16:creationId xmlns:a16="http://schemas.microsoft.com/office/drawing/2014/main" id="{4CDF3668-A5FF-4EB6-B808-27CBD2B692F7}"/>
                    </a:ext>
                  </a:extLst>
                </p:cNvPr>
                <p:cNvSpPr>
                  <a:spLocks noRot="1" noChangeAspect="1" noMove="1" noResize="1" noEditPoints="1" noAdjustHandles="1" noChangeArrowheads="1" noChangeShapeType="1" noTextEdit="1"/>
                </p:cNvSpPr>
                <p:nvPr/>
              </p:nvSpPr>
              <p:spPr>
                <a:xfrm>
                  <a:off x="2680568" y="3665328"/>
                  <a:ext cx="495777"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E8C1C46-E957-4C97-846C-CFD5AF8B5985}"/>
                    </a:ext>
                  </a:extLst>
                </p:cNvPr>
                <p:cNvSpPr/>
                <p:nvPr/>
              </p:nvSpPr>
              <p:spPr>
                <a:xfrm>
                  <a:off x="3271796" y="3806350"/>
                  <a:ext cx="4738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𝐴</m:t>
                            </m:r>
                          </m:sub>
                        </m:sSub>
                      </m:oMath>
                    </m:oMathPara>
                  </a14:m>
                  <a:endParaRPr lang="zh-CN" altLang="en-US" dirty="0"/>
                </a:p>
              </p:txBody>
            </p:sp>
          </mc:Choice>
          <mc:Fallback xmlns="">
            <p:sp>
              <p:nvSpPr>
                <p:cNvPr id="18" name="矩形 17">
                  <a:extLst>
                    <a:ext uri="{FF2B5EF4-FFF2-40B4-BE49-F238E27FC236}">
                      <a16:creationId xmlns:a16="http://schemas.microsoft.com/office/drawing/2014/main" id="{7E8C1C46-E957-4C97-846C-CFD5AF8B5985}"/>
                    </a:ext>
                  </a:extLst>
                </p:cNvPr>
                <p:cNvSpPr>
                  <a:spLocks noRot="1" noChangeAspect="1" noMove="1" noResize="1" noEditPoints="1" noAdjustHandles="1" noChangeArrowheads="1" noChangeShapeType="1" noTextEdit="1"/>
                </p:cNvSpPr>
                <p:nvPr/>
              </p:nvSpPr>
              <p:spPr>
                <a:xfrm>
                  <a:off x="3271796" y="3806350"/>
                  <a:ext cx="473848" cy="369332"/>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42192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39</a:t>
            </a:fld>
            <a:endParaRPr lang="en-US" altLang="zh-CN" b="0" dirty="0"/>
          </a:p>
        </p:txBody>
      </p:sp>
      <p:sp>
        <p:nvSpPr>
          <p:cNvPr id="6" name="对角圆角矩形 34">
            <a:extLst>
              <a:ext uri="{FF2B5EF4-FFF2-40B4-BE49-F238E27FC236}">
                <a16:creationId xmlns:a16="http://schemas.microsoft.com/office/drawing/2014/main" id="{A1264FE7-78BE-4312-9DDB-2E51F98E269C}"/>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30989E9-F221-4C54-8154-6F9346C5C2DE}"/>
                  </a:ext>
                </a:extLst>
              </p:cNvPr>
              <p:cNvSpPr txBox="1"/>
              <p:nvPr/>
            </p:nvSpPr>
            <p:spPr>
              <a:xfrm>
                <a:off x="564617" y="1574790"/>
                <a:ext cx="7967823" cy="4447371"/>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Randomized smoothing-based heuristic defense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Method</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Insert noise layer before each convolution layer. </a:t>
                </a:r>
                <a:r>
                  <a:rPr lang="en-US" altLang="zh-CN" sz="1600" dirty="0">
                    <a:latin typeface="Times New Roman" panose="02020603050405020304" pitchFamily="18" charset="0"/>
                  </a:rPr>
                  <a:t>(Liu. </a:t>
                </a:r>
                <a:r>
                  <a:rPr lang="en-US" altLang="zh-CN" sz="1600" dirty="0">
                    <a:latin typeface="Times New Roman" panose="02020603050405020304" pitchFamily="18" charset="0"/>
                    <a:ea typeface="微软雅黑" panose="020B0503020204020204" pitchFamily="34" charset="-122"/>
                  </a:rPr>
                  <a:t>ECCV 2018</a:t>
                </a:r>
                <a:r>
                  <a:rPr lang="en-US" altLang="zh-CN" sz="1600" dirty="0">
                    <a:latin typeface="Times New Roman" panose="02020603050405020304" pitchFamily="18" charset="0"/>
                  </a:rPr>
                  <a: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Ensemble information in a region centered at </a:t>
                </a:r>
                <a14:m>
                  <m:oMath xmlns:m="http://schemas.openxmlformats.org/officeDocument/2006/math">
                    <m:r>
                      <a:rPr lang="en-US" altLang="zh-CN" sz="2000" i="1" dirty="0" smtClean="0">
                        <a:latin typeface="Cambria Math" panose="02040503050406030204" pitchFamily="18" charset="0"/>
                      </a:rPr>
                      <m:t>𝑥</m:t>
                    </m:r>
                  </m:oMath>
                </a14:m>
                <a:r>
                  <a:rPr lang="en-US" altLang="zh-CN" sz="2000" dirty="0">
                    <a:latin typeface="Times New Roman" panose="02020603050405020304" pitchFamily="18" charset="0"/>
                  </a:rPr>
                  <a:t> to predict.</a:t>
                </a:r>
                <a:r>
                  <a:rPr lang="en-US" altLang="zh-CN" sz="1600" dirty="0">
                    <a:latin typeface="Times New Roman" panose="02020603050405020304" pitchFamily="18" charset="0"/>
                  </a:rPr>
                  <a:t>(Cao. </a:t>
                </a:r>
                <a:r>
                  <a:rPr lang="en-US" altLang="zh-CN" sz="1600" dirty="0">
                    <a:latin typeface="Times New Roman" panose="02020603050405020304" pitchFamily="18" charset="0"/>
                    <a:ea typeface="微软雅黑" panose="020B0503020204020204" pitchFamily="34" charset="-122"/>
                  </a:rPr>
                  <a:t>ACSAC2017</a:t>
                </a:r>
                <a:r>
                  <a:rPr lang="en-US" altLang="zh-CN" sz="1600" dirty="0">
                    <a:latin typeface="Times New Roman" panose="02020603050405020304" pitchFamily="18" charset="0"/>
                  </a:rPr>
                  <a:t>)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Problem: 	did not prove any guarantees.</a:t>
                </a:r>
              </a:p>
              <a:p>
                <a:pPr marL="342900" indent="-342900">
                  <a:spcBef>
                    <a:spcPts val="1200"/>
                  </a:spcBef>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Randomized smoothing-based certified defense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Methods</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Smooth the classifier with noise and use DP inequalities to prove robustness guarantee. </a:t>
                </a:r>
                <a:r>
                  <a:rPr lang="en-US" altLang="zh-CN" sz="1600" dirty="0">
                    <a:latin typeface="Times New Roman" panose="02020603050405020304" pitchFamily="18" charset="0"/>
                  </a:rPr>
                  <a:t>(Lecuyer. </a:t>
                </a:r>
                <a:r>
                  <a:rPr lang="en-US" altLang="zh-CN" sz="1600" dirty="0">
                    <a:latin typeface="Times New Roman" panose="02020603050405020304" pitchFamily="18" charset="0"/>
                    <a:ea typeface="微软雅黑" panose="020B0503020204020204" pitchFamily="34" charset="-122"/>
                  </a:rPr>
                  <a:t>IEEE S&amp;P 2019</a:t>
                </a:r>
                <a:r>
                  <a:rPr lang="en-US" altLang="zh-CN" sz="1600" dirty="0">
                    <a:latin typeface="Times New Roman" panose="02020603050405020304" pitchFamily="18" charset="0"/>
                  </a:rPr>
                  <a: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Use </a:t>
                </a:r>
                <a:r>
                  <a:rPr lang="en-US" altLang="zh-CN" sz="2000" dirty="0" err="1">
                    <a:latin typeface="Times New Roman" panose="02020603050405020304" pitchFamily="18" charset="0"/>
                  </a:rPr>
                  <a:t>Renyi</a:t>
                </a:r>
                <a:r>
                  <a:rPr lang="en-US" altLang="zh-CN" sz="2000" dirty="0">
                    <a:latin typeface="Times New Roman" panose="02020603050405020304" pitchFamily="18" charset="0"/>
                  </a:rPr>
                  <a:t> divergence to prove a stronger guarantee. </a:t>
                </a:r>
                <a:r>
                  <a:rPr lang="en-US" altLang="zh-CN" sz="1600" dirty="0">
                    <a:latin typeface="Times New Roman" panose="02020603050405020304" pitchFamily="18" charset="0"/>
                  </a:rPr>
                  <a:t>(Li. </a:t>
                </a:r>
                <a:r>
                  <a:rPr lang="en-US" altLang="zh-CN" sz="1600" dirty="0">
                    <a:latin typeface="Times New Roman" panose="02020603050405020304" pitchFamily="18" charset="0"/>
                    <a:ea typeface="微软雅黑" panose="020B0503020204020204" pitchFamily="34" charset="-122"/>
                  </a:rPr>
                  <a:t>arXiv2018</a:t>
                </a:r>
                <a:r>
                  <a:rPr lang="en-US" altLang="zh-CN" sz="1600" dirty="0">
                    <a:latin typeface="Times New Roman" panose="02020603050405020304" pitchFamily="18" charset="0"/>
                  </a:rPr>
                  <a:t>)</a:t>
                </a:r>
                <a:endParaRPr lang="en-US" altLang="zh-CN" sz="2000" dirty="0">
                  <a:latin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Problem: existing robustness guarantees are </a:t>
                </a:r>
                <a:r>
                  <a:rPr lang="en-US" altLang="zh-CN" sz="2000" dirty="0">
                    <a:solidFill>
                      <a:srgbClr val="C00000"/>
                    </a:solidFill>
                    <a:latin typeface="Times New Roman" panose="02020603050405020304" pitchFamily="18" charset="0"/>
                  </a:rPr>
                  <a:t>loose</a:t>
                </a:r>
                <a:r>
                  <a:rPr lang="en-US" altLang="zh-CN" sz="2000" dirty="0">
                    <a:latin typeface="Times New Roman" panose="02020603050405020304" pitchFamily="18" charset="0"/>
                  </a:rPr>
                  <a:t>.</a:t>
                </a:r>
              </a:p>
            </p:txBody>
          </p:sp>
        </mc:Choice>
        <mc:Fallback xmlns="">
          <p:sp>
            <p:nvSpPr>
              <p:cNvPr id="11" name="文本框 10">
                <a:extLst>
                  <a:ext uri="{FF2B5EF4-FFF2-40B4-BE49-F238E27FC236}">
                    <a16:creationId xmlns:a16="http://schemas.microsoft.com/office/drawing/2014/main" id="{630989E9-F221-4C54-8154-6F9346C5C2DE}"/>
                  </a:ext>
                </a:extLst>
              </p:cNvPr>
              <p:cNvSpPr txBox="1">
                <a:spLocks noRot="1" noChangeAspect="1" noMove="1" noResize="1" noEditPoints="1" noAdjustHandles="1" noChangeArrowheads="1" noChangeShapeType="1" noTextEdit="1"/>
              </p:cNvSpPr>
              <p:nvPr/>
            </p:nvSpPr>
            <p:spPr>
              <a:xfrm>
                <a:off x="564617" y="1574790"/>
                <a:ext cx="7967823" cy="4447371"/>
              </a:xfrm>
              <a:prstGeom prst="rect">
                <a:avLst/>
              </a:prstGeom>
              <a:blipFill>
                <a:blip r:embed="rId3"/>
                <a:stretch>
                  <a:fillRect l="-689" t="-685" r="-1836"/>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6FF9DA6-013D-44BF-B4AC-95C7DF8E1D5D}"/>
              </a:ext>
            </a:extLst>
          </p:cNvPr>
          <p:cNvSpPr txBox="1"/>
          <p:nvPr/>
        </p:nvSpPr>
        <p:spPr>
          <a:xfrm>
            <a:off x="358718" y="6021288"/>
            <a:ext cx="7836246" cy="830997"/>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Liu, </a:t>
            </a:r>
            <a:r>
              <a:rPr lang="en-US" altLang="zh-CN" sz="1200" dirty="0" err="1">
                <a:solidFill>
                  <a:schemeClr val="bg1">
                    <a:lumMod val="65000"/>
                  </a:schemeClr>
                </a:solidFill>
                <a:latin typeface="Times New Roman" panose="02020603050405020304" pitchFamily="18" charset="0"/>
                <a:ea typeface="微软雅黑" panose="020B0503020204020204" pitchFamily="34" charset="-122"/>
              </a:rPr>
              <a:t>Xuanqing</a:t>
            </a:r>
            <a:r>
              <a:rPr lang="en-US" altLang="zh-CN" sz="1200" dirty="0">
                <a:solidFill>
                  <a:schemeClr val="bg1">
                    <a:lumMod val="65000"/>
                  </a:schemeClr>
                </a:solidFill>
                <a:latin typeface="Times New Roman" panose="02020603050405020304" pitchFamily="18" charset="0"/>
                <a:ea typeface="微软雅黑" panose="020B0503020204020204" pitchFamily="34" charset="-122"/>
              </a:rPr>
              <a:t>. Towards robust neural networks via random self-ensemble. ECCV 2018.</a:t>
            </a:r>
          </a:p>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Cao, </a:t>
            </a:r>
            <a:r>
              <a:rPr lang="en-US" altLang="zh-CN" sz="1200" dirty="0" err="1">
                <a:solidFill>
                  <a:schemeClr val="bg1">
                    <a:lumMod val="65000"/>
                  </a:schemeClr>
                </a:solidFill>
                <a:latin typeface="Times New Roman" panose="02020603050405020304" pitchFamily="18" charset="0"/>
                <a:ea typeface="微软雅黑" panose="020B0503020204020204" pitchFamily="34" charset="-122"/>
              </a:rPr>
              <a:t>Xiaoyu</a:t>
            </a:r>
            <a:r>
              <a:rPr lang="en-US" altLang="zh-CN" sz="1200" dirty="0">
                <a:solidFill>
                  <a:schemeClr val="bg1">
                    <a:lumMod val="65000"/>
                  </a:schemeClr>
                </a:solidFill>
                <a:latin typeface="Times New Roman" panose="02020603050405020304" pitchFamily="18" charset="0"/>
                <a:ea typeface="微软雅黑" panose="020B0503020204020204" pitchFamily="34" charset="-122"/>
              </a:rPr>
              <a:t>. Mitigating evasion attacks to deep neural networks via region-based classification. ACSAC2017.</a:t>
            </a:r>
          </a:p>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Li, Bai, et al. "Second-order adversarial attack and certifiable robustness." arXiv2018.</a:t>
            </a:r>
          </a:p>
        </p:txBody>
      </p:sp>
      <p:sp>
        <p:nvSpPr>
          <p:cNvPr id="9" name="矩形: 圆角 8">
            <a:extLst>
              <a:ext uri="{FF2B5EF4-FFF2-40B4-BE49-F238E27FC236}">
                <a16:creationId xmlns:a16="http://schemas.microsoft.com/office/drawing/2014/main" id="{6DBC21FE-1A1D-4F9A-9543-9EAE57D0355F}"/>
              </a:ext>
            </a:extLst>
          </p:cNvPr>
          <p:cNvSpPr/>
          <p:nvPr/>
        </p:nvSpPr>
        <p:spPr bwMode="auto">
          <a:xfrm>
            <a:off x="358718" y="1280676"/>
            <a:ext cx="8399085" cy="4737402"/>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10" name="矩形: 圆角 9">
            <a:extLst>
              <a:ext uri="{FF2B5EF4-FFF2-40B4-BE49-F238E27FC236}">
                <a16:creationId xmlns:a16="http://schemas.microsoft.com/office/drawing/2014/main" id="{2C616002-413F-4C41-B30E-5812A4AD15A2}"/>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Problem</a:t>
            </a:r>
          </a:p>
        </p:txBody>
      </p:sp>
    </p:spTree>
    <p:extLst>
      <p:ext uri="{BB962C8B-B14F-4D97-AF65-F5344CB8AC3E}">
        <p14:creationId xmlns:p14="http://schemas.microsoft.com/office/powerpoint/2010/main" val="264208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4</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Preliminary</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D45585E-E52D-480B-927B-0DADABEC50E1}"/>
                  </a:ext>
                </a:extLst>
              </p:cNvPr>
              <p:cNvSpPr txBox="1"/>
              <p:nvPr/>
            </p:nvSpPr>
            <p:spPr>
              <a:xfrm>
                <a:off x="564617" y="1574790"/>
                <a:ext cx="7967823" cy="493981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14:m>
                  <m:oMath xmlns:m="http://schemas.openxmlformats.org/officeDocument/2006/math">
                    <m:r>
                      <a:rPr lang="en-US" altLang="zh-CN" sz="2000" b="0" i="1" smtClean="0">
                        <a:solidFill>
                          <a:srgbClr val="0070C0"/>
                        </a:solidFill>
                        <a:latin typeface="Cambria Math" panose="02040503050406030204" pitchFamily="18" charset="0"/>
                      </a:rPr>
                      <m:t>𝜖</m:t>
                    </m:r>
                  </m:oMath>
                </a14:m>
                <a:r>
                  <a:rPr lang="en-US" altLang="zh-CN" sz="2000" dirty="0">
                    <a:solidFill>
                      <a:srgbClr val="0070C0"/>
                    </a:solidFill>
                    <a:latin typeface="Times New Roman" panose="02020603050405020304" pitchFamily="18" charset="0"/>
                  </a:rPr>
                  <a:t>-DP (Differential Privacy)</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Intuitive understanding</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The only difference between </a:t>
                </a:r>
                <a14:m>
                  <m:oMath xmlns:m="http://schemas.openxmlformats.org/officeDocument/2006/math">
                    <m:r>
                      <a:rPr lang="en-US" altLang="zh-CN" sz="2000" i="1" dirty="0" smtClean="0">
                        <a:latin typeface="Cambria Math" panose="02040503050406030204" pitchFamily="18" charset="0"/>
                      </a:rPr>
                      <m:t>𝐷</m:t>
                    </m:r>
                  </m:oMath>
                </a14:m>
                <a:r>
                  <a:rPr lang="en-US" altLang="zh-CN" sz="2000" dirty="0">
                    <a:latin typeface="Times New Roman" panose="02020603050405020304" pitchFamily="18" charset="0"/>
                  </a:rPr>
                  <a:t> and </a:t>
                </a:r>
                <a14:m>
                  <m:oMath xmlns:m="http://schemas.openxmlformats.org/officeDocument/2006/math">
                    <m:sSup>
                      <m:sSupPr>
                        <m:ctrlPr>
                          <a:rPr lang="en-US" altLang="zh-CN" sz="2000" b="0" i="1" dirty="0" smtClean="0">
                            <a:latin typeface="Cambria Math" panose="02040503050406030204" pitchFamily="18" charset="0"/>
                          </a:rPr>
                        </m:ctrlPr>
                      </m:sSupPr>
                      <m:e>
                        <m:r>
                          <a:rPr lang="en-US" altLang="zh-CN" sz="2000" i="1" dirty="0" smtClean="0">
                            <a:latin typeface="Cambria Math" panose="02040503050406030204" pitchFamily="18" charset="0"/>
                          </a:rPr>
                          <m:t>𝐷</m:t>
                        </m:r>
                      </m:e>
                      <m:sup>
                        <m:r>
                          <a:rPr lang="en-US" altLang="zh-CN" sz="2000" b="0" i="1" dirty="0" smtClean="0">
                            <a:latin typeface="Cambria Math" panose="02040503050406030204" pitchFamily="18" charset="0"/>
                          </a:rPr>
                          <m:t>′</m:t>
                        </m:r>
                      </m:sup>
                    </m:sSup>
                  </m:oMath>
                </a14:m>
                <a:r>
                  <a:rPr lang="en-US" altLang="zh-CN" sz="2000" dirty="0">
                    <a:latin typeface="Times New Roman" panose="02020603050405020304" pitchFamily="18" charset="0"/>
                  </a:rPr>
                  <a:t> is Alice.</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If the attacker cannot tell whether the information O comes from </a:t>
                </a:r>
                <a14:m>
                  <m:oMath xmlns:m="http://schemas.openxmlformats.org/officeDocument/2006/math">
                    <m:r>
                      <a:rPr lang="en-US" altLang="zh-CN" sz="2000" i="1" dirty="0">
                        <a:latin typeface="Cambria Math" panose="02040503050406030204" pitchFamily="18" charset="0"/>
                      </a:rPr>
                      <m:t>𝐷</m:t>
                    </m:r>
                  </m:oMath>
                </a14:m>
                <a:r>
                  <a:rPr lang="en-US" altLang="zh-CN" sz="2000" dirty="0">
                    <a:latin typeface="Times New Roman" panose="02020603050405020304" pitchFamily="18" charset="0"/>
                  </a:rPr>
                  <a:t> or </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𝐷</m:t>
                        </m:r>
                      </m:e>
                      <m:sup>
                        <m:r>
                          <a:rPr lang="en-US" altLang="zh-CN" sz="2000" i="1" dirty="0">
                            <a:latin typeface="Cambria Math" panose="02040503050406030204" pitchFamily="18" charset="0"/>
                          </a:rPr>
                          <m:t>′</m:t>
                        </m:r>
                      </m:sup>
                    </m:sSup>
                  </m:oMath>
                </a14:m>
                <a:r>
                  <a:rPr lang="en-US" altLang="zh-CN" sz="2000" dirty="0">
                    <a:latin typeface="Times New Roman" panose="02020603050405020304" pitchFamily="18" charset="0"/>
                  </a:rPr>
                  <a:t>, it can be considered that the privacy of Alice is protected.</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rPr>
                  <a:t>DP requires information O to be randomized before output.</a:t>
                </a:r>
                <a:endParaRPr lang="en-US" altLang="zh-CN" sz="2000" dirty="0">
                  <a:latin typeface="Times New Roman" panose="02020603050405020304" pitchFamily="18" charset="0"/>
                  <a:ea typeface="宋体" panose="02010600030101010101" pitchFamily="2" charset="-122"/>
                </a:endParaRPr>
              </a:p>
            </p:txBody>
          </p:sp>
        </mc:Choice>
        <mc:Fallback xmlns="">
          <p:sp>
            <p:nvSpPr>
              <p:cNvPr id="9" name="文本框 8">
                <a:extLst>
                  <a:ext uri="{FF2B5EF4-FFF2-40B4-BE49-F238E27FC236}">
                    <a16:creationId xmlns:a16="http://schemas.microsoft.com/office/drawing/2014/main" id="{FD45585E-E52D-480B-927B-0DADABEC50E1}"/>
                  </a:ext>
                </a:extLst>
              </p:cNvPr>
              <p:cNvSpPr txBox="1">
                <a:spLocks noRot="1" noChangeAspect="1" noMove="1" noResize="1" noEditPoints="1" noAdjustHandles="1" noChangeArrowheads="1" noChangeShapeType="1" noTextEdit="1"/>
              </p:cNvSpPr>
              <p:nvPr/>
            </p:nvSpPr>
            <p:spPr>
              <a:xfrm>
                <a:off x="564617" y="1574790"/>
                <a:ext cx="7967823" cy="4939814"/>
              </a:xfrm>
              <a:prstGeom prst="rect">
                <a:avLst/>
              </a:prstGeom>
              <a:blipFill>
                <a:blip r:embed="rId3"/>
                <a:stretch>
                  <a:fillRect l="-689" t="-617" r="-2372" b="-1233"/>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D077ED54-7B64-471F-AEEB-B8EA9F36FDB8}"/>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pic>
        <p:nvPicPr>
          <p:cNvPr id="6" name="图片 5">
            <a:extLst>
              <a:ext uri="{FF2B5EF4-FFF2-40B4-BE49-F238E27FC236}">
                <a16:creationId xmlns:a16="http://schemas.microsoft.com/office/drawing/2014/main" id="{E5078EA4-578F-441C-8084-A3D60BDB395F}"/>
              </a:ext>
            </a:extLst>
          </p:cNvPr>
          <p:cNvPicPr>
            <a:picLocks noChangeAspect="1"/>
          </p:cNvPicPr>
          <p:nvPr/>
        </p:nvPicPr>
        <p:blipFill rotWithShape="1">
          <a:blip r:embed="rId4"/>
          <a:srcRect t="9783" b="3781"/>
          <a:stretch/>
        </p:blipFill>
        <p:spPr>
          <a:xfrm>
            <a:off x="691816" y="2345759"/>
            <a:ext cx="7713423" cy="2542542"/>
          </a:xfrm>
          <a:prstGeom prst="rect">
            <a:avLst/>
          </a:prstGeom>
        </p:spPr>
      </p:pic>
    </p:spTree>
    <p:extLst>
      <p:ext uri="{BB962C8B-B14F-4D97-AF65-F5344CB8AC3E}">
        <p14:creationId xmlns:p14="http://schemas.microsoft.com/office/powerpoint/2010/main" val="407102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40</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Problem</a:t>
              </a:r>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30989E9-F221-4C54-8154-6F9346C5C2DE}"/>
                  </a:ext>
                </a:extLst>
              </p:cNvPr>
              <p:cNvSpPr txBox="1"/>
              <p:nvPr/>
            </p:nvSpPr>
            <p:spPr>
              <a:xfrm>
                <a:off x="564617" y="1574790"/>
                <a:ext cx="7967823" cy="4785926"/>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Advantage of randomized smoothing</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Makes no assumptions about classifier architecture.</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Permits to use arbitrarily large neural networks. (others do not support)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The only certified defense been shown feasible on </a:t>
                </a:r>
                <a:r>
                  <a:rPr lang="en-US" altLang="zh-CN" sz="2000" dirty="0">
                    <a:solidFill>
                      <a:srgbClr val="C00000"/>
                    </a:solidFill>
                    <a:latin typeface="Times New Roman" panose="02020603050405020304" pitchFamily="18" charset="0"/>
                    <a:ea typeface="微软雅黑" panose="020B0503020204020204" pitchFamily="34" charset="-122"/>
                  </a:rPr>
                  <a:t>ImageNet</a:t>
                </a:r>
                <a:r>
                  <a:rPr lang="en-US" altLang="zh-CN" sz="2000" dirty="0">
                    <a:latin typeface="Times New Roman" panose="02020603050405020304" pitchFamily="18" charset="0"/>
                    <a:ea typeface="微软雅黑" panose="020B0503020204020204" pitchFamily="34" charset="-122"/>
                  </a:rPr>
                  <a:t> task. (before this work)</a:t>
                </a:r>
              </a:p>
              <a:p>
                <a:pPr marL="342900" indent="-342900">
                  <a:spcBef>
                    <a:spcPts val="1200"/>
                  </a:spcBef>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Challenge of randomized smoothing</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Not possible to exactly compute the probabilities with which </a:t>
                </a:r>
                <a14:m>
                  <m:oMath xmlns:m="http://schemas.openxmlformats.org/officeDocument/2006/math">
                    <m:r>
                      <a:rPr lang="en-US" altLang="zh-CN" sz="2000" i="1" dirty="0" smtClean="0">
                        <a:solidFill>
                          <a:srgbClr val="C00000"/>
                        </a:solidFill>
                        <a:latin typeface="Cambria Math" panose="02040503050406030204" pitchFamily="18" charset="0"/>
                        <a:ea typeface="微软雅黑" panose="020B0503020204020204" pitchFamily="34" charset="-122"/>
                      </a:rPr>
                      <m:t>𝑓</m:t>
                    </m:r>
                  </m:oMath>
                </a14:m>
                <a:r>
                  <a:rPr lang="en-US" altLang="zh-CN" sz="2000" dirty="0">
                    <a:solidFill>
                      <a:srgbClr val="C00000"/>
                    </a:solidFill>
                    <a:latin typeface="Times New Roman" panose="02020603050405020304" pitchFamily="18" charset="0"/>
                    <a:ea typeface="微软雅黑" panose="020B0503020204020204" pitchFamily="34" charset="-122"/>
                  </a:rPr>
                  <a:t> classifies </a:t>
                </a:r>
                <a14:m>
                  <m:oMath xmlns:m="http://schemas.openxmlformats.org/officeDocument/2006/math">
                    <m:r>
                      <a:rPr lang="zh-CN" altLang="en-US" sz="2000" i="1" dirty="0">
                        <a:solidFill>
                          <a:srgbClr val="C00000"/>
                        </a:solidFill>
                        <a:latin typeface="Cambria Math" panose="02040503050406030204" pitchFamily="18" charset="0"/>
                        <a:ea typeface="微软雅黑" panose="020B0503020204020204" pitchFamily="34" charset="-122"/>
                      </a:rPr>
                      <m:t>𝒩</m:t>
                    </m:r>
                    <m:r>
                      <a:rPr lang="en-US" altLang="zh-CN" sz="2000" i="1" dirty="0">
                        <a:solidFill>
                          <a:srgbClr val="C00000"/>
                        </a:solidFill>
                        <a:latin typeface="Cambria Math" panose="02040503050406030204" pitchFamily="18" charset="0"/>
                        <a:ea typeface="微软雅黑" panose="020B0503020204020204" pitchFamily="34" charset="-122"/>
                      </a:rPr>
                      <m:t>(</m:t>
                    </m:r>
                    <m:r>
                      <a:rPr lang="zh-CN" altLang="en-US" sz="2000" i="1" dirty="0">
                        <a:solidFill>
                          <a:srgbClr val="C00000"/>
                        </a:solidFill>
                        <a:latin typeface="Cambria Math" panose="02040503050406030204" pitchFamily="18" charset="0"/>
                        <a:ea typeface="微软雅黑" panose="020B0503020204020204" pitchFamily="34" charset="-122"/>
                      </a:rPr>
                      <m:t>𝑥</m:t>
                    </m:r>
                    <m:r>
                      <a:rPr lang="en-US" altLang="zh-CN" sz="2000" i="1" dirty="0">
                        <a:solidFill>
                          <a:srgbClr val="C00000"/>
                        </a:solidFill>
                        <a:latin typeface="Cambria Math" panose="02040503050406030204" pitchFamily="18" charset="0"/>
                        <a:ea typeface="微软雅黑" panose="020B0503020204020204" pitchFamily="34" charset="-122"/>
                      </a:rPr>
                      <m:t>,</m:t>
                    </m:r>
                    <m:sSup>
                      <m:sSupPr>
                        <m:ctrlPr>
                          <a:rPr lang="en-US" altLang="zh-CN" sz="2000" i="1" dirty="0">
                            <a:solidFill>
                              <a:srgbClr val="C00000"/>
                            </a:solidFill>
                            <a:latin typeface="Cambria Math" panose="02040503050406030204" pitchFamily="18" charset="0"/>
                            <a:ea typeface="微软雅黑" panose="020B0503020204020204" pitchFamily="34" charset="-122"/>
                          </a:rPr>
                        </m:ctrlPr>
                      </m:sSupPr>
                      <m:e>
                        <m:r>
                          <a:rPr lang="zh-CN" altLang="en-US" sz="2000" i="1" dirty="0">
                            <a:solidFill>
                              <a:srgbClr val="C00000"/>
                            </a:solidFill>
                            <a:latin typeface="Cambria Math" panose="02040503050406030204" pitchFamily="18" charset="0"/>
                            <a:ea typeface="微软雅黑" panose="020B0503020204020204" pitchFamily="34" charset="-122"/>
                          </a:rPr>
                          <m:t>𝜎</m:t>
                        </m:r>
                      </m:e>
                      <m:sup>
                        <m:r>
                          <a:rPr lang="en-US" altLang="zh-CN" sz="2000" i="1" dirty="0">
                            <a:solidFill>
                              <a:srgbClr val="C00000"/>
                            </a:solidFill>
                            <a:latin typeface="Cambria Math" panose="02040503050406030204" pitchFamily="18" charset="0"/>
                            <a:ea typeface="微软雅黑" panose="020B0503020204020204" pitchFamily="34" charset="-122"/>
                          </a:rPr>
                          <m:t>2</m:t>
                        </m:r>
                      </m:sup>
                    </m:sSup>
                    <m:r>
                      <a:rPr lang="zh-CN" altLang="en-US" sz="2000" i="1" dirty="0">
                        <a:solidFill>
                          <a:srgbClr val="C00000"/>
                        </a:solidFill>
                        <a:latin typeface="Cambria Math" panose="02040503050406030204" pitchFamily="18" charset="0"/>
                        <a:ea typeface="微软雅黑" panose="020B0503020204020204" pitchFamily="34" charset="-122"/>
                      </a:rPr>
                      <m:t>𝐼</m:t>
                    </m:r>
                    <m:r>
                      <a:rPr lang="en-US" altLang="zh-CN" sz="2000" i="1" dirty="0">
                        <a:solidFill>
                          <a:srgbClr val="C00000"/>
                        </a:solidFill>
                        <a:latin typeface="Cambria Math" panose="02040503050406030204" pitchFamily="18" charset="0"/>
                        <a:ea typeface="微软雅黑" panose="020B0503020204020204" pitchFamily="34" charset="-122"/>
                      </a:rPr>
                      <m:t>) </m:t>
                    </m:r>
                  </m:oMath>
                </a14:m>
                <a:r>
                  <a:rPr lang="en-US" altLang="zh-CN" sz="2000" dirty="0">
                    <a:solidFill>
                      <a:srgbClr val="C00000"/>
                    </a:solidFill>
                    <a:latin typeface="Times New Roman" panose="02020603050405020304" pitchFamily="18" charset="0"/>
                    <a:ea typeface="微软雅黑" panose="020B0503020204020204" pitchFamily="34" charset="-122"/>
                  </a:rPr>
                  <a:t>as each class</a:t>
                </a:r>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Not possible to exactly evaluate the smoothed classifier </a:t>
                </a:r>
                <a:r>
                  <a:rPr lang="zh-CN" altLang="en-US" sz="2000" dirty="0">
                    <a:latin typeface="Times New Roman" panose="02020603050405020304" pitchFamily="18" charset="0"/>
                    <a:ea typeface="微软雅黑" panose="020B0503020204020204" pitchFamily="34" charset="-122"/>
                  </a:rPr>
                  <a:t>𝑔 </a:t>
                </a: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Not possible to exactly compute the radius in which </a:t>
                </a:r>
                <a:r>
                  <a:rPr lang="zh-CN" altLang="en-US" sz="2000" dirty="0">
                    <a:latin typeface="Times New Roman" panose="02020603050405020304" pitchFamily="18" charset="0"/>
                    <a:ea typeface="微软雅黑" panose="020B0503020204020204" pitchFamily="34" charset="-122"/>
                  </a:rPr>
                  <a:t>𝑔 </a:t>
                </a:r>
                <a:r>
                  <a:rPr lang="en-US" altLang="zh-CN" sz="2000" dirty="0">
                    <a:latin typeface="Times New Roman" panose="02020603050405020304" pitchFamily="18" charset="0"/>
                    <a:ea typeface="微软雅黑" panose="020B0503020204020204" pitchFamily="34" charset="-122"/>
                  </a:rPr>
                  <a:t>is robust.</a:t>
                </a:r>
              </a:p>
              <a:p>
                <a:pPr marL="342900" indent="-342900">
                  <a:spcBef>
                    <a:spcPts val="1200"/>
                  </a:spcBef>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Solution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Use Monte Carlo method to evaluate prediction of the classifier around </a:t>
                </a:r>
                <a:r>
                  <a:rPr lang="zh-CN" altLang="en-US" sz="2000" dirty="0">
                    <a:latin typeface="Times New Roman" panose="02020603050405020304" pitchFamily="18" charset="0"/>
                    <a:ea typeface="微软雅黑" panose="020B0503020204020204" pitchFamily="34" charset="-122"/>
                  </a:rPr>
                  <a:t>𝑥</a:t>
                </a:r>
                <a:r>
                  <a:rPr lang="en-US" altLang="zh-CN" sz="2000" dirty="0">
                    <a:latin typeface="Times New Roman" panose="02020603050405020304" pitchFamily="18" charset="0"/>
                    <a:ea typeface="微软雅黑" panose="020B0503020204020204" pitchFamily="34" charset="-122"/>
                  </a:rPr>
                  <a:t>.</a:t>
                </a:r>
              </a:p>
            </p:txBody>
          </p:sp>
        </mc:Choice>
        <mc:Fallback xmlns="">
          <p:sp>
            <p:nvSpPr>
              <p:cNvPr id="11" name="文本框 10">
                <a:extLst>
                  <a:ext uri="{FF2B5EF4-FFF2-40B4-BE49-F238E27FC236}">
                    <a16:creationId xmlns:a16="http://schemas.microsoft.com/office/drawing/2014/main" id="{630989E9-F221-4C54-8154-6F9346C5C2DE}"/>
                  </a:ext>
                </a:extLst>
              </p:cNvPr>
              <p:cNvSpPr txBox="1">
                <a:spLocks noRot="1" noChangeAspect="1" noMove="1" noResize="1" noEditPoints="1" noAdjustHandles="1" noChangeArrowheads="1" noChangeShapeType="1" noTextEdit="1"/>
              </p:cNvSpPr>
              <p:nvPr/>
            </p:nvSpPr>
            <p:spPr>
              <a:xfrm>
                <a:off x="564617" y="1574790"/>
                <a:ext cx="7967823" cy="4785926"/>
              </a:xfrm>
              <a:prstGeom prst="rect">
                <a:avLst/>
              </a:prstGeom>
              <a:blipFill>
                <a:blip r:embed="rId3"/>
                <a:stretch>
                  <a:fillRect l="-689" t="-637" r="-1301" b="-140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9B6AADA6-7092-4D7C-B5E4-F837CC809B7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69971818-2401-4C7A-B303-2A86145A0AFF}"/>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26" name="组合 25">
            <a:extLst>
              <a:ext uri="{FF2B5EF4-FFF2-40B4-BE49-F238E27FC236}">
                <a16:creationId xmlns:a16="http://schemas.microsoft.com/office/drawing/2014/main" id="{F8A32E97-F4C9-4FB1-B263-CB89B3A278B7}"/>
              </a:ext>
            </a:extLst>
          </p:cNvPr>
          <p:cNvGrpSpPr/>
          <p:nvPr/>
        </p:nvGrpSpPr>
        <p:grpSpPr>
          <a:xfrm>
            <a:off x="7420844" y="4628230"/>
            <a:ext cx="1248645" cy="1105026"/>
            <a:chOff x="2643981" y="3890916"/>
            <a:chExt cx="2884375" cy="2552614"/>
          </a:xfrm>
        </p:grpSpPr>
        <p:sp>
          <p:nvSpPr>
            <p:cNvPr id="27" name="椭圆 26">
              <a:extLst>
                <a:ext uri="{FF2B5EF4-FFF2-40B4-BE49-F238E27FC236}">
                  <a16:creationId xmlns:a16="http://schemas.microsoft.com/office/drawing/2014/main" id="{D56C25AF-955F-45A9-BFD5-7131510E02B1}"/>
                </a:ext>
              </a:extLst>
            </p:cNvPr>
            <p:cNvSpPr/>
            <p:nvPr/>
          </p:nvSpPr>
          <p:spPr>
            <a:xfrm>
              <a:off x="3029310" y="4100610"/>
              <a:ext cx="2049979" cy="2049979"/>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grpSp>
          <p:nvGrpSpPr>
            <p:cNvPr id="28" name="组合 27">
              <a:extLst>
                <a:ext uri="{FF2B5EF4-FFF2-40B4-BE49-F238E27FC236}">
                  <a16:creationId xmlns:a16="http://schemas.microsoft.com/office/drawing/2014/main" id="{F0416879-F34E-4CB5-8EA7-25F5F5C7BCA5}"/>
                </a:ext>
              </a:extLst>
            </p:cNvPr>
            <p:cNvGrpSpPr/>
            <p:nvPr/>
          </p:nvGrpSpPr>
          <p:grpSpPr>
            <a:xfrm>
              <a:off x="3900355" y="3890916"/>
              <a:ext cx="1628001" cy="2552614"/>
              <a:chOff x="4170961" y="3375586"/>
              <a:chExt cx="1956674" cy="3067938"/>
            </a:xfrm>
          </p:grpSpPr>
          <p:pic>
            <p:nvPicPr>
              <p:cNvPr id="37" name="图片 36">
                <a:extLst>
                  <a:ext uri="{FF2B5EF4-FFF2-40B4-BE49-F238E27FC236}">
                    <a16:creationId xmlns:a16="http://schemas.microsoft.com/office/drawing/2014/main" id="{B51F1C20-0643-4564-A470-56CEABCE6802}"/>
                  </a:ext>
                </a:extLst>
              </p:cNvPr>
              <p:cNvPicPr>
                <a:picLocks noChangeAspect="1"/>
              </p:cNvPicPr>
              <p:nvPr/>
            </p:nvPicPr>
            <p:blipFill>
              <a:blip r:embed="rId4"/>
              <a:stretch>
                <a:fillRect/>
              </a:stretch>
            </p:blipFill>
            <p:spPr>
              <a:xfrm>
                <a:off x="4170961" y="4690088"/>
                <a:ext cx="370037" cy="370036"/>
              </a:xfrm>
              <a:prstGeom prst="rect">
                <a:avLst/>
              </a:prstGeom>
            </p:spPr>
          </p:pic>
          <p:sp>
            <p:nvSpPr>
              <p:cNvPr id="38" name="任意多边形: 形状 37">
                <a:extLst>
                  <a:ext uri="{FF2B5EF4-FFF2-40B4-BE49-F238E27FC236}">
                    <a16:creationId xmlns:a16="http://schemas.microsoft.com/office/drawing/2014/main" id="{F396AE27-00A9-4113-9497-A704BBB32C51}"/>
                  </a:ext>
                </a:extLst>
              </p:cNvPr>
              <p:cNvSpPr/>
              <p:nvPr/>
            </p:nvSpPr>
            <p:spPr>
              <a:xfrm>
                <a:off x="4683406" y="3375586"/>
                <a:ext cx="1444229" cy="3067938"/>
              </a:xfrm>
              <a:custGeom>
                <a:avLst/>
                <a:gdLst>
                  <a:gd name="connsiteX0" fmla="*/ 1444239 w 1444239"/>
                  <a:gd name="connsiteY0" fmla="*/ 0 h 3067941"/>
                  <a:gd name="connsiteX1" fmla="*/ 880216 w 1444239"/>
                  <a:gd name="connsiteY1" fmla="*/ 1965533 h 3067941"/>
                  <a:gd name="connsiteX2" fmla="*/ 0 w 1444239"/>
                  <a:gd name="connsiteY2" fmla="*/ 3067941 h 3067941"/>
                  <a:gd name="connsiteX3" fmla="*/ 0 w 1444239"/>
                  <a:gd name="connsiteY3" fmla="*/ 3067941 h 3067941"/>
                </a:gdLst>
                <a:ahLst/>
                <a:cxnLst>
                  <a:cxn ang="0">
                    <a:pos x="connsiteX0" y="connsiteY0"/>
                  </a:cxn>
                  <a:cxn ang="0">
                    <a:pos x="connsiteX1" y="connsiteY1"/>
                  </a:cxn>
                  <a:cxn ang="0">
                    <a:pos x="connsiteX2" y="connsiteY2"/>
                  </a:cxn>
                  <a:cxn ang="0">
                    <a:pos x="connsiteX3" y="connsiteY3"/>
                  </a:cxn>
                </a:cxnLst>
                <a:rect l="l" t="t" r="r" b="b"/>
                <a:pathLst>
                  <a:path w="1444239" h="3067941">
                    <a:moveTo>
                      <a:pt x="1444239" y="0"/>
                    </a:moveTo>
                    <a:cubicBezTo>
                      <a:pt x="1282580" y="727105"/>
                      <a:pt x="1120922" y="1454210"/>
                      <a:pt x="880216" y="1965533"/>
                    </a:cubicBezTo>
                    <a:cubicBezTo>
                      <a:pt x="639510" y="2476856"/>
                      <a:pt x="0" y="3067941"/>
                      <a:pt x="0" y="3067941"/>
                    </a:cubicBezTo>
                    <a:lnTo>
                      <a:pt x="0" y="3067941"/>
                    </a:lnTo>
                  </a:path>
                </a:pathLst>
              </a:cu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29" name="椭圆 28">
              <a:extLst>
                <a:ext uri="{FF2B5EF4-FFF2-40B4-BE49-F238E27FC236}">
                  <a16:creationId xmlns:a16="http://schemas.microsoft.com/office/drawing/2014/main" id="{77D99A03-8AEB-427E-9686-50C7583A6A46}"/>
                </a:ext>
              </a:extLst>
            </p:cNvPr>
            <p:cNvSpPr/>
            <p:nvPr/>
          </p:nvSpPr>
          <p:spPr>
            <a:xfrm>
              <a:off x="3413802" y="4485102"/>
              <a:ext cx="1280995" cy="1280995"/>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30" name="椭圆 29">
              <a:extLst>
                <a:ext uri="{FF2B5EF4-FFF2-40B4-BE49-F238E27FC236}">
                  <a16:creationId xmlns:a16="http://schemas.microsoft.com/office/drawing/2014/main" id="{297F4F36-15E2-42A2-B847-A2FFCF1F8EEF}"/>
                </a:ext>
              </a:extLst>
            </p:cNvPr>
            <p:cNvSpPr/>
            <p:nvPr/>
          </p:nvSpPr>
          <p:spPr>
            <a:xfrm>
              <a:off x="3611763" y="4683063"/>
              <a:ext cx="885073" cy="88507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31" name="椭圆 30">
              <a:extLst>
                <a:ext uri="{FF2B5EF4-FFF2-40B4-BE49-F238E27FC236}">
                  <a16:creationId xmlns:a16="http://schemas.microsoft.com/office/drawing/2014/main" id="{08B18EC7-9102-489F-84AE-5534BDB0D2B9}"/>
                </a:ext>
              </a:extLst>
            </p:cNvPr>
            <p:cNvSpPr/>
            <p:nvPr/>
          </p:nvSpPr>
          <p:spPr>
            <a:xfrm>
              <a:off x="3198508" y="4269808"/>
              <a:ext cx="1711583" cy="1711583"/>
            </a:xfrm>
            <a:prstGeom prst="ellipse">
              <a:avLst/>
            </a:prstGeom>
            <a:noFill/>
            <a:ln w="38100">
              <a:solidFill>
                <a:srgbClr val="0070C0"/>
              </a:solidFill>
              <a:prstDash val="sysDot"/>
            </a:ln>
          </p:spPr>
          <p:txBody>
            <a:bodyPr wrap="square" rtlCol="0" anchor="ctr">
              <a:noAutofit/>
            </a:bodyPr>
            <a:lstStyle/>
            <a:p>
              <a:pPr algn="l"/>
              <a:endParaRPr lang="zh-CN" altLang="en-US" sz="2000" dirty="0">
                <a:ln>
                  <a:solidFill>
                    <a:schemeClr val="tx1"/>
                  </a:solidFill>
                </a:ln>
                <a:latin typeface="Times New Roman" panose="02020603050405020304" pitchFamily="18" charset="0"/>
                <a:ea typeface="宋体" panose="02010600030101010101" pitchFamily="2" charset="-122"/>
              </a:endParaRPr>
            </a:p>
          </p:txBody>
        </p:sp>
        <p:sp>
          <p:nvSpPr>
            <p:cNvPr id="32" name="矩形 31">
              <a:extLst>
                <a:ext uri="{FF2B5EF4-FFF2-40B4-BE49-F238E27FC236}">
                  <a16:creationId xmlns:a16="http://schemas.microsoft.com/office/drawing/2014/main" id="{E0C14CCD-7AAC-484D-9F05-8AD161AA0279}"/>
                </a:ext>
              </a:extLst>
            </p:cNvPr>
            <p:cNvSpPr/>
            <p:nvPr/>
          </p:nvSpPr>
          <p:spPr>
            <a:xfrm rot="19240816">
              <a:off x="3349129" y="4349477"/>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33" name="矩形 32">
              <a:extLst>
                <a:ext uri="{FF2B5EF4-FFF2-40B4-BE49-F238E27FC236}">
                  <a16:creationId xmlns:a16="http://schemas.microsoft.com/office/drawing/2014/main" id="{A213953D-85E6-48C3-B884-EBB90C54C400}"/>
                </a:ext>
              </a:extLst>
            </p:cNvPr>
            <p:cNvSpPr/>
            <p:nvPr/>
          </p:nvSpPr>
          <p:spPr>
            <a:xfrm rot="19240816">
              <a:off x="3409449" y="4300706"/>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34" name="矩形 33">
              <a:extLst>
                <a:ext uri="{FF2B5EF4-FFF2-40B4-BE49-F238E27FC236}">
                  <a16:creationId xmlns:a16="http://schemas.microsoft.com/office/drawing/2014/main" id="{7997DCBD-E905-429B-A18B-24BC309A2DD8}"/>
                </a:ext>
              </a:extLst>
            </p:cNvPr>
            <p:cNvSpPr/>
            <p:nvPr/>
          </p:nvSpPr>
          <p:spPr>
            <a:xfrm rot="19240816">
              <a:off x="3514353" y="4432022"/>
              <a:ext cx="32400" cy="32400"/>
            </a:xfrm>
            <a:prstGeom prst="rect">
              <a:avLst/>
            </a:prstGeom>
            <a:solidFill>
              <a:srgbClr val="C00000"/>
            </a:solidFill>
            <a:ln>
              <a:solidFill>
                <a:srgbClr val="C00000"/>
              </a:solid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35" name="任意多边形: 形状 34">
              <a:extLst>
                <a:ext uri="{FF2B5EF4-FFF2-40B4-BE49-F238E27FC236}">
                  <a16:creationId xmlns:a16="http://schemas.microsoft.com/office/drawing/2014/main" id="{09AEDFF1-D4F3-4909-B683-EE7D28DAD1D5}"/>
                </a:ext>
              </a:extLst>
            </p:cNvPr>
            <p:cNvSpPr/>
            <p:nvPr/>
          </p:nvSpPr>
          <p:spPr>
            <a:xfrm>
              <a:off x="2643981" y="3914341"/>
              <a:ext cx="974383" cy="2491427"/>
            </a:xfrm>
            <a:custGeom>
              <a:avLst/>
              <a:gdLst>
                <a:gd name="connsiteX0" fmla="*/ 1362984 w 1362984"/>
                <a:gd name="connsiteY0" fmla="*/ 0 h 2956159"/>
                <a:gd name="connsiteX1" fmla="*/ 1140793 w 1362984"/>
                <a:gd name="connsiteY1" fmla="*/ 273465 h 2956159"/>
                <a:gd name="connsiteX2" fmla="*/ 1277526 w 1362984"/>
                <a:gd name="connsiteY2" fmla="*/ 572568 h 2956159"/>
                <a:gd name="connsiteX3" fmla="*/ 739141 w 1362984"/>
                <a:gd name="connsiteY3" fmla="*/ 640934 h 2956159"/>
                <a:gd name="connsiteX4" fmla="*/ 98207 w 1362984"/>
                <a:gd name="connsiteY4" fmla="*/ 2674833 h 2956159"/>
                <a:gd name="connsiteX5" fmla="*/ 12749 w 1362984"/>
                <a:gd name="connsiteY5" fmla="*/ 2888478 h 2956159"/>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64777 w 1264777"/>
                <a:gd name="connsiteY0" fmla="*/ 0 h 2674833"/>
                <a:gd name="connsiteX1" fmla="*/ 1042586 w 1264777"/>
                <a:gd name="connsiteY1" fmla="*/ 273465 h 2674833"/>
                <a:gd name="connsiteX2" fmla="*/ 1179319 w 1264777"/>
                <a:gd name="connsiteY2" fmla="*/ 572568 h 2674833"/>
                <a:gd name="connsiteX3" fmla="*/ 640934 w 1264777"/>
                <a:gd name="connsiteY3" fmla="*/ 640934 h 2674833"/>
                <a:gd name="connsiteX4" fmla="*/ 0 w 1264777"/>
                <a:gd name="connsiteY4" fmla="*/ 2674833 h 2674833"/>
                <a:gd name="connsiteX0" fmla="*/ 1240289 w 1240289"/>
                <a:gd name="connsiteY0" fmla="*/ 0 h 2588103"/>
                <a:gd name="connsiteX1" fmla="*/ 1018098 w 1240289"/>
                <a:gd name="connsiteY1" fmla="*/ 273465 h 2588103"/>
                <a:gd name="connsiteX2" fmla="*/ 1154831 w 1240289"/>
                <a:gd name="connsiteY2" fmla="*/ 572568 h 2588103"/>
                <a:gd name="connsiteX3" fmla="*/ 616446 w 1240289"/>
                <a:gd name="connsiteY3" fmla="*/ 640934 h 2588103"/>
                <a:gd name="connsiteX4" fmla="*/ 0 w 1240289"/>
                <a:gd name="connsiteY4" fmla="*/ 2588103 h 2588103"/>
                <a:gd name="connsiteX0" fmla="*/ 1252533 w 1252533"/>
                <a:gd name="connsiteY0" fmla="*/ 0 h 2520646"/>
                <a:gd name="connsiteX1" fmla="*/ 1030342 w 1252533"/>
                <a:gd name="connsiteY1" fmla="*/ 273465 h 2520646"/>
                <a:gd name="connsiteX2" fmla="*/ 1167075 w 1252533"/>
                <a:gd name="connsiteY2" fmla="*/ 572568 h 2520646"/>
                <a:gd name="connsiteX3" fmla="*/ 628690 w 1252533"/>
                <a:gd name="connsiteY3" fmla="*/ 640934 h 2520646"/>
                <a:gd name="connsiteX4" fmla="*/ 0 w 1252533"/>
                <a:gd name="connsiteY4" fmla="*/ 2520646 h 25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33" h="2520646">
                  <a:moveTo>
                    <a:pt x="1252533" y="0"/>
                  </a:moveTo>
                  <a:cubicBezTo>
                    <a:pt x="1148559" y="89018"/>
                    <a:pt x="1044585" y="178037"/>
                    <a:pt x="1030342" y="273465"/>
                  </a:cubicBezTo>
                  <a:cubicBezTo>
                    <a:pt x="1016099" y="368893"/>
                    <a:pt x="1234017" y="511323"/>
                    <a:pt x="1167075" y="572568"/>
                  </a:cubicBezTo>
                  <a:cubicBezTo>
                    <a:pt x="1100133" y="633813"/>
                    <a:pt x="823203" y="316254"/>
                    <a:pt x="628690" y="640934"/>
                  </a:cubicBezTo>
                  <a:cubicBezTo>
                    <a:pt x="434178" y="965614"/>
                    <a:pt x="59845" y="2338789"/>
                    <a:pt x="0" y="2520646"/>
                  </a:cubicBezTo>
                </a:path>
              </a:pathLst>
            </a:custGeom>
            <a:noFill/>
            <a:ln w="19050">
              <a:solidFill>
                <a:schemeClr val="tx1"/>
              </a:solidFill>
            </a:ln>
          </p:spPr>
          <p:txBody>
            <a:bodyPr rtlCol="0" anchor="ctr"/>
            <a:lstStyle/>
            <a:p>
              <a:pPr algn="ctr"/>
              <a:endParaRPr lang="zh-CN" altLang="en-US"/>
            </a:p>
          </p:txBody>
        </p:sp>
        <p:sp>
          <p:nvSpPr>
            <p:cNvPr id="36" name="矩形 35">
              <a:extLst>
                <a:ext uri="{FF2B5EF4-FFF2-40B4-BE49-F238E27FC236}">
                  <a16:creationId xmlns:a16="http://schemas.microsoft.com/office/drawing/2014/main" id="{C3F2CCAD-F8D7-487E-BF3B-B38AF657E347}"/>
                </a:ext>
              </a:extLst>
            </p:cNvPr>
            <p:cNvSpPr/>
            <p:nvPr/>
          </p:nvSpPr>
          <p:spPr>
            <a:xfrm>
              <a:off x="4572000" y="6036440"/>
              <a:ext cx="184731" cy="369332"/>
            </a:xfrm>
            <a:prstGeom prst="rect">
              <a:avLst/>
            </a:prstGeom>
          </p:spPr>
          <p:txBody>
            <a:bodyPr wrap="none">
              <a:spAutoFit/>
            </a:bodyPr>
            <a:lstStyle/>
            <a:p>
              <a:endParaRPr lang="zh-CN" altLang="en-US" dirty="0"/>
            </a:p>
          </p:txBody>
        </p:sp>
      </p:grpSp>
    </p:spTree>
    <p:extLst>
      <p:ext uri="{BB962C8B-B14F-4D97-AF65-F5344CB8AC3E}">
        <p14:creationId xmlns:p14="http://schemas.microsoft.com/office/powerpoint/2010/main" val="193124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26EAC42D-F3CC-4DAA-B1E2-6C42DE94B87D}"/>
                  </a:ext>
                </a:extLst>
              </p:cNvPr>
              <p:cNvGraphicFramePr>
                <a:graphicFrameLocks noGrp="1"/>
              </p:cNvGraphicFramePr>
              <p:nvPr/>
            </p:nvGraphicFramePr>
            <p:xfrm>
              <a:off x="1656000" y="1611867"/>
              <a:ext cx="5832000" cy="4769461"/>
            </p:xfrm>
            <a:graphic>
              <a:graphicData uri="http://schemas.openxmlformats.org/drawingml/2006/table">
                <a:tbl>
                  <a:tblPr firstRow="1" bandRow="1">
                    <a:tableStyleId>{5C22544A-7EE6-4342-B048-85BDC9FD1C3A}</a:tableStyleId>
                  </a:tblPr>
                  <a:tblGrid>
                    <a:gridCol w="1637085">
                      <a:extLst>
                        <a:ext uri="{9D8B030D-6E8A-4147-A177-3AD203B41FA5}">
                          <a16:colId xmlns:a16="http://schemas.microsoft.com/office/drawing/2014/main" val="648513787"/>
                        </a:ext>
                      </a:extLst>
                    </a:gridCol>
                    <a:gridCol w="4194915">
                      <a:extLst>
                        <a:ext uri="{9D8B030D-6E8A-4147-A177-3AD203B41FA5}">
                          <a16:colId xmlns:a16="http://schemas.microsoft.com/office/drawing/2014/main" val="2383769738"/>
                        </a:ext>
                      </a:extLst>
                    </a:gridCol>
                  </a:tblGrid>
                  <a:tr h="320098">
                    <a:tc>
                      <a:txBody>
                        <a:bodyPr/>
                        <a:lstStyle/>
                        <a:p>
                          <a:pPr algn="ctr"/>
                          <a:r>
                            <a:rPr lang="en-US" altLang="zh-CN" sz="1400" b="0" baseline="0" dirty="0">
                              <a:latin typeface="Times New Roman" panose="02020603050405020304" pitchFamily="18" charset="0"/>
                              <a:cs typeface="Arial" panose="020B0604020202020204" pitchFamily="34" charset="0"/>
                            </a:rPr>
                            <a:t>Symbol</a:t>
                          </a:r>
                          <a:endParaRPr lang="zh-CN" altLang="en-US" sz="1400" b="0" baseline="0" dirty="0">
                            <a:latin typeface="Times New Roman" panose="02020603050405020304" pitchFamily="18" charset="0"/>
                            <a:cs typeface="Arial" panose="020B0604020202020204" pitchFamily="34" charset="0"/>
                          </a:endParaRPr>
                        </a:p>
                      </a:txBody>
                      <a:tcPr anchor="ctr"/>
                    </a:tc>
                    <a:tc>
                      <a:txBody>
                        <a:bodyPr/>
                        <a:lstStyle/>
                        <a:p>
                          <a:pPr algn="ctr"/>
                          <a:r>
                            <a:rPr lang="en-US" altLang="zh-CN" sz="1400" b="0" baseline="0" dirty="0">
                              <a:latin typeface="Times New Roman" panose="02020603050405020304" pitchFamily="18" charset="0"/>
                              <a:cs typeface="Arial" panose="020B0604020202020204" pitchFamily="34" charset="0"/>
                            </a:rPr>
                            <a:t>Definition</a:t>
                          </a:r>
                          <a:endParaRPr lang="zh-CN" altLang="en-US" sz="1400" b="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114780039"/>
                      </a:ext>
                    </a:extLst>
                  </a:tr>
                  <a:tr h="320098">
                    <a:tc>
                      <a:txBody>
                        <a:bodyPr/>
                        <a:lstStyle/>
                        <a:p>
                          <a:pPr algn="ctr"/>
                          <a14:m>
                            <m:oMathPara xmlns:m="http://schemas.openxmlformats.org/officeDocument/2006/math">
                              <m:oMathParaPr>
                                <m:jc m:val="centerGroup"/>
                              </m:oMathParaPr>
                              <m:oMath xmlns:m="http://schemas.openxmlformats.org/officeDocument/2006/math">
                                <m:r>
                                  <a:rPr lang="zh-CN" altLang="en-US" sz="1400" i="1" baseline="0" smtClean="0">
                                    <a:latin typeface="Cambria Math" panose="02040503050406030204" pitchFamily="18" charset="0"/>
                                    <a:cs typeface="Arial" panose="020B0604020202020204" pitchFamily="34" charset="0"/>
                                  </a:rPr>
                                  <m:t>𝒴</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latin typeface="Times New Roman" panose="02020603050405020304" pitchFamily="18" charset="0"/>
                              <a:cs typeface="Arial" panose="020B0604020202020204" pitchFamily="34" charset="0"/>
                            </a:rPr>
                            <a:t>Classes set</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646604248"/>
                      </a:ext>
                    </a:extLst>
                  </a:tr>
                  <a:tr h="3200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𝑔</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latin typeface="Times New Roman" panose="02020603050405020304" pitchFamily="18" charset="0"/>
                              <a:cs typeface="Arial" panose="020B0604020202020204" pitchFamily="34" charset="0"/>
                            </a:rPr>
                            <a:t>Random smoothed classifier</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593246989"/>
                      </a:ext>
                    </a:extLst>
                  </a:tr>
                  <a:tr h="324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𝑓</m:t>
                                </m:r>
                                <m:r>
                                  <a:rPr lang="en-US" altLang="zh-CN" sz="1400" b="0" i="1" baseline="0" smtClean="0">
                                    <a:latin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ℝ</m:t>
                                    </m:r>
                                  </m:e>
                                  <m:sup>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𝑑</m:t>
                                    </m:r>
                                  </m:sup>
                                </m:sSup>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m:t>
                                </m:r>
                                <m:r>
                                  <a:rPr lang="zh-CN" altLang="en-US" sz="1400" i="1" baseline="0" smtClean="0">
                                    <a:latin typeface="Cambria Math" panose="02040503050406030204" pitchFamily="18" charset="0"/>
                                    <a:cs typeface="Arial" panose="020B0604020202020204" pitchFamily="34" charset="0"/>
                                  </a:rPr>
                                  <m:t>𝒴</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latin typeface="Times New Roman" panose="02020603050405020304" pitchFamily="18" charset="0"/>
                              <a:cs typeface="Arial" panose="020B0604020202020204" pitchFamily="34" charset="0"/>
                            </a:rPr>
                            <a:t>Base classifier</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2274843534"/>
                      </a:ext>
                    </a:extLst>
                  </a:tr>
                  <a:tr h="3240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𝑥</m:t>
                                </m:r>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ℝ</m:t>
                                    </m:r>
                                  </m:e>
                                  <m:sup>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𝑑</m:t>
                                    </m:r>
                                  </m:sup>
                                </m:sSup>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latin typeface="Times New Roman" panose="02020603050405020304" pitchFamily="18" charset="0"/>
                              <a:cs typeface="Arial" panose="020B0604020202020204" pitchFamily="34" charset="0"/>
                            </a:rPr>
                            <a:t>Input space</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74594764"/>
                      </a:ext>
                    </a:extLst>
                  </a:tr>
                  <a:tr h="3200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400" b="0" i="1" baseline="0" smtClean="0">
                                    <a:solidFill>
                                      <a:srgbClr val="C00000"/>
                                    </a:solidFill>
                                    <a:latin typeface="Cambria Math" panose="02040503050406030204" pitchFamily="18" charset="0"/>
                                    <a:cs typeface="Arial" panose="020B0604020202020204" pitchFamily="34" charset="0"/>
                                  </a:rPr>
                                  <m:t>𝜀</m:t>
                                </m:r>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𝑁</m:t>
                                </m:r>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(0,</m:t>
                                </m:r>
                                <m:sSup>
                                  <m:sSupPr>
                                    <m:ctrlP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pPr>
                                  <m:e>
                                    <m:r>
                                      <a:rPr lang="zh-CN" altLang="en-US"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𝜎</m:t>
                                    </m:r>
                                  </m:e>
                                  <m:sup>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2</m:t>
                                    </m:r>
                                  </m:sup>
                                </m:sSup>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𝐼</m:t>
                                </m:r>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solidFill>
                                <a:srgbClr val="C00000"/>
                              </a:solidFill>
                              <a:latin typeface="Times New Roman" panose="02020603050405020304" pitchFamily="18" charset="0"/>
                              <a:cs typeface="Arial" panose="020B0604020202020204" pitchFamily="34" charset="0"/>
                            </a:rPr>
                            <a:t>Isotropic Gaussian noise</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1589640470"/>
                      </a:ext>
                    </a:extLst>
                  </a:tr>
                  <a:tr h="3200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400" i="1" baseline="0" dirty="0" smtClean="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𝐶</m:t>
                                    </m:r>
                                  </m:e>
                                  <m:sub>
                                    <m:r>
                                      <a:rPr lang="en-US" altLang="zh-CN" sz="1400" i="1" baseline="0" dirty="0">
                                        <a:latin typeface="Cambria Math" panose="02040503050406030204" pitchFamily="18" charset="0"/>
                                        <a:cs typeface="Arial" panose="020B0604020202020204" pitchFamily="34" charset="0"/>
                                      </a:rPr>
                                      <m:t>𝐴</m:t>
                                    </m:r>
                                  </m:sub>
                                </m:sSub>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zh-CN" altLang="en-US" sz="1400" i="1" baseline="0" smtClean="0">
                                    <a:latin typeface="Cambria Math" panose="02040503050406030204" pitchFamily="18" charset="0"/>
                                    <a:cs typeface="Arial" panose="020B0604020202020204" pitchFamily="34" charset="0"/>
                                  </a:rPr>
                                  <m:t>𝒴</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most probable class returned by </a:t>
                          </a:r>
                          <a14:m>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𝑓</m:t>
                              </m:r>
                              <m:r>
                                <a:rPr lang="en-US" altLang="zh-CN" sz="1400" b="0" i="1" baseline="0" smtClean="0">
                                  <a:latin typeface="Cambria Math" panose="02040503050406030204" pitchFamily="18" charset="0"/>
                                  <a:cs typeface="Arial" panose="020B0604020202020204" pitchFamily="34" charset="0"/>
                                </a:rPr>
                                <m:t>(</m:t>
                              </m:r>
                              <m:r>
                                <a:rPr lang="en-US" altLang="zh-CN" sz="1400" b="0" i="1" baseline="0" smtClean="0">
                                  <a:latin typeface="Cambria Math" panose="02040503050406030204" pitchFamily="18" charset="0"/>
                                  <a:cs typeface="Arial" panose="020B0604020202020204" pitchFamily="34" charset="0"/>
                                </a:rPr>
                                <m:t>𝑥</m:t>
                              </m:r>
                              <m:r>
                                <a:rPr lang="en-US" altLang="zh-CN" sz="1400" b="0" i="1" baseline="0" smtClean="0">
                                  <a:latin typeface="Cambria Math" panose="02040503050406030204" pitchFamily="18" charset="0"/>
                                  <a:cs typeface="Arial" panose="020B0604020202020204" pitchFamily="34" charset="0"/>
                                </a:rPr>
                                <m:t>+</m:t>
                              </m:r>
                              <m:r>
                                <a:rPr lang="zh-CN" altLang="en-US" sz="1400" b="0" i="1" baseline="0" smtClean="0">
                                  <a:latin typeface="Cambria Math" panose="02040503050406030204" pitchFamily="18" charset="0"/>
                                  <a:cs typeface="Arial" panose="020B0604020202020204" pitchFamily="34" charset="0"/>
                                </a:rPr>
                                <m:t>𝜀</m:t>
                              </m:r>
                              <m:r>
                                <a:rPr lang="en-US" altLang="zh-CN" sz="1400" b="0" i="1" baseline="0" smtClean="0">
                                  <a:latin typeface="Cambria Math" panose="02040503050406030204" pitchFamily="18" charset="0"/>
                                  <a:cs typeface="Arial" panose="020B0604020202020204" pitchFamily="34" charset="0"/>
                                </a:rPr>
                                <m:t>)</m:t>
                              </m:r>
                            </m:oMath>
                          </a14:m>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156310344"/>
                      </a:ext>
                    </a:extLst>
                  </a:tr>
                  <a:tr h="32009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baseline="0" dirty="0" smtClean="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𝑝</m:t>
                                    </m:r>
                                  </m:e>
                                  <m:sub>
                                    <m:r>
                                      <a:rPr lang="en-US" altLang="zh-CN" sz="1400" i="1" baseline="0" dirty="0">
                                        <a:latin typeface="Cambria Math" panose="02040503050406030204" pitchFamily="18" charset="0"/>
                                        <a:cs typeface="Arial" panose="020B0604020202020204" pitchFamily="34" charset="0"/>
                                      </a:rPr>
                                      <m:t>𝐴</m:t>
                                    </m:r>
                                  </m:sub>
                                </m:sSub>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dirty="0" smtClean="0">
                                    <a:latin typeface="Cambria Math" panose="02040503050406030204" pitchFamily="18" charset="0"/>
                                    <a:ea typeface="Cambria Math" panose="02040503050406030204" pitchFamily="18" charset="0"/>
                                    <a:cs typeface="Arial" panose="020B0604020202020204" pitchFamily="34" charset="0"/>
                                  </a:rPr>
                                  <m:t>[0,1]</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14:m>
                            <m:oMath xmlns:m="http://schemas.openxmlformats.org/officeDocument/2006/math">
                              <m:r>
                                <a:rPr lang="en-US" altLang="zh-CN" sz="1400" b="0" i="1" baseline="0" smtClean="0">
                                  <a:latin typeface="Cambria Math" panose="02040503050406030204" pitchFamily="18" charset="0"/>
                                  <a:ea typeface="Cambria Math" panose="02040503050406030204" pitchFamily="18" charset="0"/>
                                </a:rPr>
                                <m:t>ℙ</m:t>
                              </m:r>
                              <m:r>
                                <a:rPr lang="en-US" altLang="zh-CN" sz="1400" i="1" baseline="0" dirty="0" smtClean="0">
                                  <a:latin typeface="Cambria Math" panose="02040503050406030204" pitchFamily="18" charset="0"/>
                                  <a:cs typeface="Arial" panose="020B0604020202020204" pitchFamily="34" charset="0"/>
                                </a:rPr>
                                <m:t>(</m:t>
                              </m:r>
                              <m:r>
                                <a:rPr lang="en-US" altLang="zh-CN" sz="1400" i="1" baseline="0" dirty="0" smtClean="0">
                                  <a:latin typeface="Cambria Math" panose="02040503050406030204" pitchFamily="18" charset="0"/>
                                  <a:cs typeface="Arial" panose="020B0604020202020204" pitchFamily="34" charset="0"/>
                                </a:rPr>
                                <m:t>𝑓</m:t>
                              </m:r>
                              <m:d>
                                <m:dPr>
                                  <m:ctrlPr>
                                    <a:rPr lang="en-US" altLang="zh-CN" sz="1400" i="1" baseline="0" dirty="0">
                                      <a:latin typeface="Cambria Math" panose="02040503050406030204" pitchFamily="18" charset="0"/>
                                      <a:cs typeface="Arial" panose="020B0604020202020204" pitchFamily="34" charset="0"/>
                                    </a:rPr>
                                  </m:ctrlPr>
                                </m:dPr>
                                <m:e>
                                  <m:r>
                                    <a:rPr lang="en-US" altLang="zh-CN" sz="1400" i="1" baseline="0" dirty="0">
                                      <a:latin typeface="Cambria Math" panose="02040503050406030204" pitchFamily="18" charset="0"/>
                                      <a:cs typeface="Arial" panose="020B0604020202020204" pitchFamily="34" charset="0"/>
                                    </a:rPr>
                                    <m:t>𝑥</m:t>
                                  </m:r>
                                  <m:r>
                                    <a:rPr lang="en-US" altLang="zh-CN" sz="1400" i="1" baseline="0" dirty="0">
                                      <a:latin typeface="Cambria Math" panose="02040503050406030204" pitchFamily="18" charset="0"/>
                                      <a:cs typeface="Arial" panose="020B0604020202020204" pitchFamily="34" charset="0"/>
                                    </a:rPr>
                                    <m:t>+</m:t>
                                  </m:r>
                                  <m:r>
                                    <a:rPr lang="zh-CN" altLang="en-US" sz="1400" i="1" baseline="0" dirty="0">
                                      <a:latin typeface="Cambria Math" panose="02040503050406030204" pitchFamily="18" charset="0"/>
                                      <a:cs typeface="Arial" panose="020B0604020202020204" pitchFamily="34" charset="0"/>
                                    </a:rPr>
                                    <m:t>𝜖</m:t>
                                  </m:r>
                                </m:e>
                              </m:d>
                              <m:r>
                                <a:rPr lang="en-US" altLang="zh-CN" sz="1400" i="1" baseline="0" dirty="0">
                                  <a:latin typeface="Cambria Math" panose="02040503050406030204" pitchFamily="18" charset="0"/>
                                  <a:cs typeface="Arial" panose="020B0604020202020204" pitchFamily="34" charset="0"/>
                                </a:rPr>
                                <m:t>=</m:t>
                              </m:r>
                              <m:sSub>
                                <m:sSubPr>
                                  <m:ctrlPr>
                                    <a:rPr lang="en-US" altLang="zh-CN" sz="1400" i="1" baseline="0" dirty="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𝐶</m:t>
                                  </m:r>
                                </m:e>
                                <m:sub>
                                  <m:r>
                                    <a:rPr lang="en-US" altLang="zh-CN" sz="1400" i="1" baseline="0" dirty="0">
                                      <a:latin typeface="Cambria Math" panose="02040503050406030204" pitchFamily="18" charset="0"/>
                                      <a:cs typeface="Arial" panose="020B0604020202020204" pitchFamily="34" charset="0"/>
                                    </a:rPr>
                                    <m:t>𝐴</m:t>
                                  </m:r>
                                </m:sub>
                              </m:sSub>
                              <m:r>
                                <a:rPr lang="en-US" altLang="zh-CN" sz="1400" i="1" baseline="0" dirty="0">
                                  <a:latin typeface="Cambria Math" panose="02040503050406030204" pitchFamily="18" charset="0"/>
                                  <a:cs typeface="Arial" panose="020B0604020202020204" pitchFamily="34" charset="0"/>
                                </a:rPr>
                                <m:t>)</m:t>
                              </m:r>
                            </m:oMath>
                          </a14:m>
                          <a:r>
                            <a:rPr lang="en-US" altLang="zh-CN" sz="1400" baseline="0" dirty="0">
                              <a:latin typeface="Times New Roman" panose="02020603050405020304" pitchFamily="18" charset="0"/>
                              <a:cs typeface="Arial" panose="020B0604020202020204" pitchFamily="34" charset="0"/>
                            </a:rPr>
                            <a:t>.</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744283335"/>
                      </a:ext>
                    </a:extLst>
                  </a:tr>
                  <a:tr h="32009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baseline="0" dirty="0" smtClean="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𝐶</m:t>
                                    </m:r>
                                  </m:e>
                                  <m:sub>
                                    <m:r>
                                      <a:rPr lang="en-US" altLang="zh-CN" sz="1400" i="1" baseline="0" dirty="0">
                                        <a:latin typeface="Cambria Math" panose="02040503050406030204" pitchFamily="18" charset="0"/>
                                        <a:cs typeface="Arial" panose="020B0604020202020204" pitchFamily="34" charset="0"/>
                                      </a:rPr>
                                      <m:t>𝐵</m:t>
                                    </m:r>
                                  </m:sub>
                                </m:sSub>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“runner-up” class returned by </a:t>
                          </a:r>
                          <a14:m>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𝑓</m:t>
                              </m:r>
                              <m:r>
                                <a:rPr lang="en-US" altLang="zh-CN" sz="1400" b="0" i="1" baseline="0" smtClean="0">
                                  <a:latin typeface="Cambria Math" panose="02040503050406030204" pitchFamily="18" charset="0"/>
                                  <a:cs typeface="Arial" panose="020B0604020202020204" pitchFamily="34" charset="0"/>
                                </a:rPr>
                                <m:t>(</m:t>
                              </m:r>
                              <m:r>
                                <a:rPr lang="en-US" altLang="zh-CN" sz="1400" b="0" i="1" baseline="0" smtClean="0">
                                  <a:latin typeface="Cambria Math" panose="02040503050406030204" pitchFamily="18" charset="0"/>
                                  <a:cs typeface="Arial" panose="020B0604020202020204" pitchFamily="34" charset="0"/>
                                </a:rPr>
                                <m:t>𝑥</m:t>
                              </m:r>
                              <m:r>
                                <a:rPr lang="en-US" altLang="zh-CN" sz="1400" b="0" i="1" baseline="0" smtClean="0">
                                  <a:latin typeface="Cambria Math" panose="02040503050406030204" pitchFamily="18" charset="0"/>
                                  <a:cs typeface="Arial" panose="020B0604020202020204" pitchFamily="34" charset="0"/>
                                </a:rPr>
                                <m:t>+</m:t>
                              </m:r>
                              <m:r>
                                <a:rPr lang="zh-CN" altLang="en-US" sz="1400" b="0" i="1" baseline="0" smtClean="0">
                                  <a:latin typeface="Cambria Math" panose="02040503050406030204" pitchFamily="18" charset="0"/>
                                  <a:cs typeface="Arial" panose="020B0604020202020204" pitchFamily="34" charset="0"/>
                                </a:rPr>
                                <m:t>𝜀</m:t>
                              </m:r>
                              <m:r>
                                <a:rPr lang="en-US" altLang="zh-CN" sz="1400" b="0" i="1" baseline="0" smtClean="0">
                                  <a:latin typeface="Cambria Math" panose="02040503050406030204" pitchFamily="18" charset="0"/>
                                  <a:cs typeface="Arial" panose="020B0604020202020204" pitchFamily="34" charset="0"/>
                                </a:rPr>
                                <m:t>)</m:t>
                              </m:r>
                            </m:oMath>
                          </a14:m>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4200444061"/>
                      </a:ext>
                    </a:extLst>
                  </a:tr>
                  <a:tr h="32009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baseline="0" dirty="0" smtClean="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𝑝</m:t>
                                    </m:r>
                                  </m:e>
                                  <m:sub>
                                    <m:r>
                                      <a:rPr lang="en-US" altLang="zh-CN" sz="1400" i="1" baseline="0" dirty="0">
                                        <a:latin typeface="Cambria Math" panose="02040503050406030204" pitchFamily="18" charset="0"/>
                                        <a:cs typeface="Arial" panose="020B0604020202020204" pitchFamily="34" charset="0"/>
                                      </a:rPr>
                                      <m:t>𝐵</m:t>
                                    </m:r>
                                  </m:sub>
                                </m:sSub>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dirty="0" smtClean="0">
                                    <a:latin typeface="Cambria Math" panose="02040503050406030204" pitchFamily="18" charset="0"/>
                                    <a:ea typeface="Cambria Math" panose="02040503050406030204" pitchFamily="18" charset="0"/>
                                    <a:cs typeface="Arial" panose="020B0604020202020204" pitchFamily="34" charset="0"/>
                                  </a:rPr>
                                  <m:t>[0,1]</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400" b="0" i="1" baseline="0" smtClean="0">
                                  <a:latin typeface="Cambria Math" panose="02040503050406030204" pitchFamily="18" charset="0"/>
                                  <a:ea typeface="Cambria Math" panose="02040503050406030204" pitchFamily="18" charset="0"/>
                                </a:rPr>
                                <m:t>ℙ</m:t>
                              </m:r>
                              <m:r>
                                <a:rPr lang="en-US" altLang="zh-CN" sz="1400" i="1" baseline="0" dirty="0" smtClean="0">
                                  <a:latin typeface="Cambria Math" panose="02040503050406030204" pitchFamily="18" charset="0"/>
                                  <a:cs typeface="Arial" panose="020B0604020202020204" pitchFamily="34" charset="0"/>
                                </a:rPr>
                                <m:t>(</m:t>
                              </m:r>
                              <m:r>
                                <a:rPr lang="en-US" altLang="zh-CN" sz="1400" i="1" baseline="0" dirty="0" smtClean="0">
                                  <a:latin typeface="Cambria Math" panose="02040503050406030204" pitchFamily="18" charset="0"/>
                                  <a:cs typeface="Arial" panose="020B0604020202020204" pitchFamily="34" charset="0"/>
                                </a:rPr>
                                <m:t>𝑓</m:t>
                              </m:r>
                              <m:d>
                                <m:dPr>
                                  <m:ctrlPr>
                                    <a:rPr lang="en-US" altLang="zh-CN" sz="1400" i="1" baseline="0" dirty="0">
                                      <a:latin typeface="Cambria Math" panose="02040503050406030204" pitchFamily="18" charset="0"/>
                                      <a:cs typeface="Arial" panose="020B0604020202020204" pitchFamily="34" charset="0"/>
                                    </a:rPr>
                                  </m:ctrlPr>
                                </m:dPr>
                                <m:e>
                                  <m:r>
                                    <a:rPr lang="en-US" altLang="zh-CN" sz="1400" i="1" baseline="0" dirty="0">
                                      <a:latin typeface="Cambria Math" panose="02040503050406030204" pitchFamily="18" charset="0"/>
                                      <a:cs typeface="Arial" panose="020B0604020202020204" pitchFamily="34" charset="0"/>
                                    </a:rPr>
                                    <m:t>𝑥</m:t>
                                  </m:r>
                                  <m:r>
                                    <a:rPr lang="en-US" altLang="zh-CN" sz="1400" i="1" baseline="0" dirty="0">
                                      <a:latin typeface="Cambria Math" panose="02040503050406030204" pitchFamily="18" charset="0"/>
                                      <a:cs typeface="Arial" panose="020B0604020202020204" pitchFamily="34" charset="0"/>
                                    </a:rPr>
                                    <m:t>+</m:t>
                                  </m:r>
                                  <m:r>
                                    <a:rPr lang="zh-CN" altLang="en-US" sz="1400" i="1" baseline="0" dirty="0">
                                      <a:latin typeface="Cambria Math" panose="02040503050406030204" pitchFamily="18" charset="0"/>
                                      <a:cs typeface="Arial" panose="020B0604020202020204" pitchFamily="34" charset="0"/>
                                    </a:rPr>
                                    <m:t>𝜖</m:t>
                                  </m:r>
                                </m:e>
                              </m:d>
                              <m:r>
                                <a:rPr lang="en-US" altLang="zh-CN" sz="1400" i="1" baseline="0" dirty="0">
                                  <a:latin typeface="Cambria Math" panose="02040503050406030204" pitchFamily="18" charset="0"/>
                                  <a:cs typeface="Arial" panose="020B0604020202020204" pitchFamily="34" charset="0"/>
                                </a:rPr>
                                <m:t>=</m:t>
                              </m:r>
                              <m:sSub>
                                <m:sSubPr>
                                  <m:ctrlPr>
                                    <a:rPr lang="en-US" altLang="zh-CN" sz="1400" i="1" baseline="0" dirty="0">
                                      <a:latin typeface="Cambria Math" panose="02040503050406030204" pitchFamily="18" charset="0"/>
                                      <a:cs typeface="Arial" panose="020B0604020202020204" pitchFamily="34" charset="0"/>
                                    </a:rPr>
                                  </m:ctrlPr>
                                </m:sSubPr>
                                <m:e>
                                  <m:r>
                                    <a:rPr lang="en-US" altLang="zh-CN" sz="1400" i="1" baseline="0" dirty="0">
                                      <a:latin typeface="Cambria Math" panose="02040503050406030204" pitchFamily="18" charset="0"/>
                                      <a:cs typeface="Arial" panose="020B0604020202020204" pitchFamily="34" charset="0"/>
                                    </a:rPr>
                                    <m:t>𝐶</m:t>
                                  </m:r>
                                </m:e>
                                <m:sub>
                                  <m:r>
                                    <a:rPr lang="en-US" altLang="zh-CN" sz="1400" b="0" i="1" baseline="0" dirty="0" smtClean="0">
                                      <a:latin typeface="Cambria Math" panose="02040503050406030204" pitchFamily="18" charset="0"/>
                                      <a:cs typeface="Arial" panose="020B0604020202020204" pitchFamily="34" charset="0"/>
                                    </a:rPr>
                                    <m:t>𝐵</m:t>
                                  </m:r>
                                </m:sub>
                              </m:sSub>
                              <m:r>
                                <a:rPr lang="en-US" altLang="zh-CN" sz="1400" i="1" baseline="0" dirty="0">
                                  <a:latin typeface="Cambria Math" panose="02040503050406030204" pitchFamily="18" charset="0"/>
                                  <a:cs typeface="Arial" panose="020B0604020202020204" pitchFamily="34" charset="0"/>
                                </a:rPr>
                                <m:t>)</m:t>
                              </m:r>
                            </m:oMath>
                          </a14:m>
                          <a:r>
                            <a:rPr lang="en-US" altLang="zh-CN" sz="1400" baseline="0" dirty="0">
                              <a:latin typeface="Times New Roman" panose="02020603050405020304" pitchFamily="18" charset="0"/>
                              <a:cs typeface="Arial" panose="020B0604020202020204" pitchFamily="34" charset="0"/>
                            </a:rPr>
                            <a:t>.</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431992355"/>
                      </a:ext>
                    </a:extLst>
                  </a:tr>
                  <a:tr h="368446">
                    <a:tc>
                      <a:txBody>
                        <a:bodyPr/>
                        <a:lstStyle/>
                        <a:p>
                          <a:pPr algn="ctr"/>
                          <a14:m>
                            <m:oMathPara xmlns:m="http://schemas.openxmlformats.org/officeDocument/2006/math">
                              <m:oMathParaPr>
                                <m:jc m:val="centerGroup"/>
                              </m:oMathParaPr>
                              <m:oMath xmlns:m="http://schemas.openxmlformats.org/officeDocument/2006/math">
                                <m:bar>
                                  <m:barPr>
                                    <m:ctrlPr>
                                      <a:rPr lang="en-US" altLang="zh-CN" sz="1400" i="1" smtClean="0">
                                        <a:latin typeface="Cambria Math" panose="02040503050406030204" pitchFamily="18" charset="0"/>
                                        <a:cs typeface="Arial" panose="020B0604020202020204" pitchFamily="34" charset="0"/>
                                      </a:rPr>
                                    </m:ctrlPr>
                                  </m:barPr>
                                  <m:e>
                                    <m:sSub>
                                      <m:sSubPr>
                                        <m:ctrlPr>
                                          <a:rPr lang="en-US" altLang="zh-CN" sz="1400" i="1" dirty="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𝑝</m:t>
                                        </m:r>
                                      </m:e>
                                      <m:sub>
                                        <m:r>
                                          <a:rPr lang="en-US" altLang="zh-CN" sz="1400" i="1" dirty="0">
                                            <a:latin typeface="Cambria Math" panose="02040503050406030204" pitchFamily="18" charset="0"/>
                                            <a:cs typeface="Arial" panose="020B0604020202020204" pitchFamily="34" charset="0"/>
                                          </a:rPr>
                                          <m:t>𝐴</m:t>
                                        </m:r>
                                      </m:sub>
                                    </m:sSub>
                                  </m:e>
                                </m:bar>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dirty="0" smtClean="0">
                                    <a:latin typeface="Cambria Math" panose="02040503050406030204" pitchFamily="18" charset="0"/>
                                    <a:ea typeface="Cambria Math" panose="02040503050406030204" pitchFamily="18" charset="0"/>
                                    <a:cs typeface="Arial" panose="020B0604020202020204" pitchFamily="34" charset="0"/>
                                  </a:rPr>
                                  <m:t>[0,1]</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Arial" panose="020B0604020202020204" pitchFamily="34" charset="0"/>
                            </a:rPr>
                            <a:t>lower bound of </a:t>
                          </a:r>
                          <a14:m>
                            <m:oMath xmlns:m="http://schemas.openxmlformats.org/officeDocument/2006/math">
                              <m:sSub>
                                <m:sSubPr>
                                  <m:ctrlPr>
                                    <a:rPr lang="en-US" altLang="zh-CN" sz="1400" i="1" dirty="0" smtClean="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𝑝</m:t>
                                  </m:r>
                                </m:e>
                                <m:sub>
                                  <m:r>
                                    <a:rPr lang="en-US" altLang="zh-CN" sz="1400" i="1" dirty="0">
                                      <a:latin typeface="Cambria Math" panose="02040503050406030204" pitchFamily="18" charset="0"/>
                                      <a:cs typeface="Arial" panose="020B0604020202020204" pitchFamily="34" charset="0"/>
                                    </a:rPr>
                                    <m:t>𝐴</m:t>
                                  </m:r>
                                </m:sub>
                              </m:sSub>
                            </m:oMath>
                          </a14:m>
                          <a:r>
                            <a:rPr lang="en-US" altLang="zh-CN" sz="1400" dirty="0">
                              <a:latin typeface="Times New Roman" panose="02020603050405020304" pitchFamily="18" charset="0"/>
                              <a:cs typeface="Arial" panose="020B0604020202020204" pitchFamily="34" charset="0"/>
                            </a:rPr>
                            <a:t> </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85267699"/>
                      </a:ext>
                    </a:extLst>
                  </a:tr>
                  <a:tr h="320098">
                    <a:tc>
                      <a:txBody>
                        <a:bodyPr/>
                        <a:lstStyle/>
                        <a:p>
                          <a:pPr algn="ctr"/>
                          <a14:m>
                            <m:oMathPara xmlns:m="http://schemas.openxmlformats.org/officeDocument/2006/math">
                              <m:oMathParaPr>
                                <m:jc m:val="centerGroup"/>
                              </m:oMathParaPr>
                              <m:oMath xmlns:m="http://schemas.openxmlformats.org/officeDocument/2006/math">
                                <m:bar>
                                  <m:barPr>
                                    <m:pos m:val="top"/>
                                    <m:ctrlPr>
                                      <a:rPr lang="en-US" altLang="zh-CN" sz="1400" i="1" smtClean="0">
                                        <a:latin typeface="Cambria Math" panose="02040503050406030204" pitchFamily="18" charset="0"/>
                                        <a:cs typeface="Arial" panose="020B0604020202020204" pitchFamily="34" charset="0"/>
                                      </a:rPr>
                                    </m:ctrlPr>
                                  </m:barPr>
                                  <m:e>
                                    <m:sSub>
                                      <m:sSubPr>
                                        <m:ctrlPr>
                                          <a:rPr lang="en-US" altLang="zh-CN" sz="1400" i="1" dirty="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𝑝</m:t>
                                        </m:r>
                                      </m:e>
                                      <m:sub>
                                        <m:r>
                                          <a:rPr lang="en-US" altLang="zh-CN" sz="1400" i="1" dirty="0">
                                            <a:latin typeface="Cambria Math" panose="02040503050406030204" pitchFamily="18" charset="0"/>
                                            <a:cs typeface="Arial" panose="020B0604020202020204" pitchFamily="34" charset="0"/>
                                          </a:rPr>
                                          <m:t>𝐵</m:t>
                                        </m:r>
                                      </m:sub>
                                    </m:sSub>
                                  </m:e>
                                </m:bar>
                                <m:r>
                                  <a:rPr lang="en-US" altLang="zh-CN" sz="1400" i="1" baseline="0" dirty="0" smtClean="0">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dirty="0" smtClean="0">
                                    <a:latin typeface="Cambria Math" panose="02040503050406030204" pitchFamily="18" charset="0"/>
                                    <a:ea typeface="Cambria Math" panose="02040503050406030204" pitchFamily="18" charset="0"/>
                                    <a:cs typeface="Arial" panose="020B0604020202020204" pitchFamily="34" charset="0"/>
                                  </a:rPr>
                                  <m:t>[0,1]</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Arial" panose="020B0604020202020204" pitchFamily="34" charset="0"/>
                            </a:rPr>
                            <a:t>upper bound of </a:t>
                          </a:r>
                          <a14:m>
                            <m:oMath xmlns:m="http://schemas.openxmlformats.org/officeDocument/2006/math">
                              <m:sSub>
                                <m:sSubPr>
                                  <m:ctrlPr>
                                    <a:rPr lang="en-US" altLang="zh-CN" sz="1400" i="1" dirty="0" smtClean="0">
                                      <a:latin typeface="Cambria Math" panose="02040503050406030204" pitchFamily="18" charset="0"/>
                                      <a:cs typeface="Arial" panose="020B0604020202020204" pitchFamily="34" charset="0"/>
                                    </a:rPr>
                                  </m:ctrlPr>
                                </m:sSubPr>
                                <m:e>
                                  <m:r>
                                    <a:rPr lang="en-US" altLang="zh-CN" sz="1400" i="1" dirty="0">
                                      <a:latin typeface="Cambria Math" panose="02040503050406030204" pitchFamily="18" charset="0"/>
                                      <a:cs typeface="Arial" panose="020B0604020202020204" pitchFamily="34" charset="0"/>
                                    </a:rPr>
                                    <m:t>𝑝</m:t>
                                  </m:r>
                                </m:e>
                                <m:sub>
                                  <m:r>
                                    <a:rPr lang="en-US" altLang="zh-CN" sz="1400" i="1" dirty="0">
                                      <a:latin typeface="Cambria Math" panose="02040503050406030204" pitchFamily="18" charset="0"/>
                                      <a:cs typeface="Arial" panose="020B0604020202020204" pitchFamily="34" charset="0"/>
                                    </a:rPr>
                                    <m:t>𝐵</m:t>
                                  </m:r>
                                </m:sub>
                              </m:sSub>
                            </m:oMath>
                          </a14:m>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98865103"/>
                      </a:ext>
                    </a:extLst>
                  </a:tr>
                  <a:tr h="320098">
                    <a:tc>
                      <a:txBody>
                        <a:bodyPr/>
                        <a:lstStyle/>
                        <a:p>
                          <a:pPr algn="ctr"/>
                          <a14:m>
                            <m:oMathPara xmlns:m="http://schemas.openxmlformats.org/officeDocument/2006/math">
                              <m:oMathParaPr>
                                <m:jc m:val="centerGroup"/>
                              </m:oMathParaPr>
                              <m:oMath xmlns:m="http://schemas.openxmlformats.org/officeDocument/2006/math">
                                <m:r>
                                  <a:rPr lang="zh-CN" altLang="en-US" sz="1400" i="1" baseline="0" smtClean="0">
                                    <a:solidFill>
                                      <a:srgbClr val="C00000"/>
                                    </a:solidFill>
                                    <a:latin typeface="Cambria Math" panose="02040503050406030204" pitchFamily="18" charset="0"/>
                                    <a:cs typeface="Arial" panose="020B0604020202020204" pitchFamily="34" charset="0"/>
                                  </a:rPr>
                                  <m:t>𝛿</m:t>
                                </m:r>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zh-CN" altLang="en-US" sz="1400" i="1" baseline="0" smtClean="0">
                                        <a:solidFill>
                                          <a:srgbClr val="C00000"/>
                                        </a:solidFill>
                                        <a:latin typeface="Cambria Math" panose="02040503050406030204" pitchFamily="18" charset="0"/>
                                        <a:cs typeface="Arial" panose="020B0604020202020204" pitchFamily="34" charset="0"/>
                                      </a:rPr>
                                      <m:t>𝛿</m:t>
                                    </m:r>
                                  </m:e>
                                  <m:sub>
                                    <m:r>
                                      <a:rPr lang="en-US" altLang="zh-CN" sz="1400" b="0" i="1" baseline="0" smtClean="0">
                                        <a:solidFill>
                                          <a:srgbClr val="C00000"/>
                                        </a:solidFill>
                                        <a:latin typeface="Cambria Math" panose="02040503050406030204" pitchFamily="18" charset="0"/>
                                        <a:cs typeface="Arial" panose="020B0604020202020204" pitchFamily="34" charset="0"/>
                                      </a:rPr>
                                      <m:t>1</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zh-CN" altLang="en-US" sz="1400" i="1" baseline="0" smtClean="0">
                                        <a:solidFill>
                                          <a:srgbClr val="C00000"/>
                                        </a:solidFill>
                                        <a:latin typeface="Cambria Math" panose="02040503050406030204" pitchFamily="18" charset="0"/>
                                        <a:cs typeface="Arial" panose="020B0604020202020204" pitchFamily="34" charset="0"/>
                                      </a:rPr>
                                      <m:t>𝛿</m:t>
                                    </m:r>
                                  </m:e>
                                  <m:sub>
                                    <m:r>
                                      <a:rPr lang="en-US" altLang="zh-CN" sz="1400" b="0" i="1" baseline="0" smtClean="0">
                                        <a:solidFill>
                                          <a:srgbClr val="C00000"/>
                                        </a:solidFill>
                                        <a:latin typeface="Cambria Math" panose="02040503050406030204" pitchFamily="18" charset="0"/>
                                        <a:cs typeface="Arial" panose="020B0604020202020204" pitchFamily="34" charset="0"/>
                                      </a:rPr>
                                      <m:t>2</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zh-CN" altLang="en-US" sz="1400" i="1" baseline="0" smtClean="0">
                                        <a:solidFill>
                                          <a:srgbClr val="C00000"/>
                                        </a:solidFill>
                                        <a:latin typeface="Cambria Math" panose="02040503050406030204" pitchFamily="18" charset="0"/>
                                        <a:cs typeface="Arial" panose="020B0604020202020204" pitchFamily="34" charset="0"/>
                                      </a:rPr>
                                      <m:t>𝛿</m:t>
                                    </m:r>
                                  </m:e>
                                  <m:sub>
                                    <m:r>
                                      <a:rPr lang="en-US" altLang="zh-CN" sz="1400" b="0" i="1" baseline="0" smtClean="0">
                                        <a:solidFill>
                                          <a:srgbClr val="C00000"/>
                                        </a:solidFill>
                                        <a:latin typeface="Cambria Math" panose="02040503050406030204" pitchFamily="18" charset="0"/>
                                        <a:cs typeface="Arial" panose="020B0604020202020204" pitchFamily="34" charset="0"/>
                                      </a:rPr>
                                      <m:t>𝑛</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oMath>
                            </m:oMathPara>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400" b="0" i="1" baseline="0" dirty="0" smtClean="0">
                                  <a:solidFill>
                                    <a:srgbClr val="C00000"/>
                                  </a:solidFill>
                                  <a:latin typeface="Cambria Math" panose="02040503050406030204" pitchFamily="18" charset="0"/>
                                  <a:cs typeface="Arial" panose="020B0604020202020204" pitchFamily="34" charset="0"/>
                                </a:rPr>
                                <m:t>𝑛</m:t>
                              </m:r>
                            </m:oMath>
                          </a14:m>
                          <a:r>
                            <a:rPr lang="en-US" altLang="zh-CN" sz="1400" baseline="0" dirty="0">
                              <a:solidFill>
                                <a:srgbClr val="C00000"/>
                              </a:solidFill>
                              <a:latin typeface="Times New Roman" panose="02020603050405020304" pitchFamily="18" charset="0"/>
                              <a:cs typeface="Arial" panose="020B0604020202020204" pitchFamily="34" charset="0"/>
                            </a:rPr>
                            <a:t>-dimensional perturbation </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904785883"/>
                      </a:ext>
                    </a:extLst>
                  </a:tr>
                  <a:tr h="551969">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m:t>
                                    </m:r>
                                    <m:r>
                                      <a:rPr lang="zh-CN" altLang="en-US" sz="1400" i="1" baseline="0" smtClean="0">
                                        <a:latin typeface="Cambria Math" panose="02040503050406030204" pitchFamily="18" charset="0"/>
                                        <a:cs typeface="Arial" panose="020B0604020202020204" pitchFamily="34" charset="0"/>
                                      </a:rPr>
                                      <m:t>𝛿</m:t>
                                    </m:r>
                                    <m:r>
                                      <a:rPr lang="en-US" altLang="zh-CN" sz="1400" b="0" i="1" baseline="0" smtClean="0">
                                        <a:latin typeface="Cambria Math" panose="02040503050406030204" pitchFamily="18" charset="0"/>
                                        <a:cs typeface="Arial" panose="020B0604020202020204" pitchFamily="34" charset="0"/>
                                      </a:rPr>
                                      <m:t>||</m:t>
                                    </m:r>
                                  </m:e>
                                  <m:sub>
                                    <m:r>
                                      <a:rPr lang="en-US" altLang="zh-CN" sz="1400" b="0" i="1" baseline="0" smtClean="0">
                                        <a:latin typeface="Cambria Math" panose="02040503050406030204" pitchFamily="18" charset="0"/>
                                        <a:cs typeface="Arial" panose="020B0604020202020204" pitchFamily="34" charset="0"/>
                                      </a:rPr>
                                      <m:t>2</m:t>
                                    </m:r>
                                  </m:sub>
                                </m:sSub>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2 norm of the vector </a:t>
                          </a:r>
                          <a14:m>
                            <m:oMath xmlns:m="http://schemas.openxmlformats.org/officeDocument/2006/math">
                              <m:r>
                                <a:rPr lang="zh-CN" altLang="en-US" sz="1400" i="1" baseline="0" smtClean="0">
                                  <a:latin typeface="Cambria Math" panose="02040503050406030204" pitchFamily="18" charset="0"/>
                                  <a:cs typeface="Arial" panose="020B0604020202020204" pitchFamily="34" charset="0"/>
                                </a:rPr>
                                <m:t>𝛿</m:t>
                              </m:r>
                            </m:oMath>
                          </a14:m>
                          <a:r>
                            <a:rPr lang="en-US" altLang="zh-CN" sz="1400" baseline="0" dirty="0">
                              <a:latin typeface="Times New Roman" panose="02020603050405020304" pitchFamily="18" charset="0"/>
                              <a:cs typeface="Arial" panose="020B0604020202020204" pitchFamily="34" charset="0"/>
                            </a:rPr>
                            <a:t> , </a:t>
                          </a:r>
                          <a14:m>
                            <m:oMath xmlns:m="http://schemas.openxmlformats.org/officeDocument/2006/math">
                              <m:rad>
                                <m:radPr>
                                  <m:degHide m:val="on"/>
                                  <m:ctrlPr>
                                    <a:rPr lang="zh-CN" altLang="en-US" sz="1400" i="1" baseline="0" smtClean="0">
                                      <a:latin typeface="Cambria Math" panose="02040503050406030204" pitchFamily="18" charset="0"/>
                                      <a:cs typeface="Arial" panose="020B0604020202020204" pitchFamily="34" charset="0"/>
                                    </a:rPr>
                                  </m:ctrlPr>
                                </m:radPr>
                                <m:deg/>
                                <m:e>
                                  <m:r>
                                    <a:rPr lang="en-US" altLang="zh-CN" sz="1400" b="0" i="1" baseline="0" smtClean="0">
                                      <a:latin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cs typeface="Arial" panose="020B0604020202020204" pitchFamily="34" charset="0"/>
                                        </a:rPr>
                                      </m:ctrlPr>
                                    </m:sSupPr>
                                    <m:e>
                                      <m:sSub>
                                        <m:sSubPr>
                                          <m:ctrlPr>
                                            <a:rPr lang="en-US" altLang="zh-CN" sz="1400" b="0" i="1" baseline="0" smtClean="0">
                                              <a:latin typeface="Cambria Math" panose="02040503050406030204" pitchFamily="18" charset="0"/>
                                              <a:cs typeface="Arial" panose="020B0604020202020204" pitchFamily="34" charset="0"/>
                                            </a:rPr>
                                          </m:ctrlPr>
                                        </m:sSubPr>
                                        <m:e>
                                          <m:r>
                                            <a:rPr lang="zh-CN" altLang="en-US" sz="1400" i="1" baseline="0" smtClean="0">
                                              <a:latin typeface="Cambria Math" panose="02040503050406030204" pitchFamily="18" charset="0"/>
                                              <a:cs typeface="Arial" panose="020B0604020202020204" pitchFamily="34" charset="0"/>
                                            </a:rPr>
                                            <m:t>𝛿</m:t>
                                          </m:r>
                                        </m:e>
                                        <m:sub>
                                          <m:r>
                                            <a:rPr lang="en-US" altLang="zh-CN" sz="1400" b="0" i="1" baseline="0" smtClean="0">
                                              <a:latin typeface="Cambria Math" panose="02040503050406030204" pitchFamily="18" charset="0"/>
                                              <a:cs typeface="Arial" panose="020B0604020202020204" pitchFamily="34" charset="0"/>
                                            </a:rPr>
                                            <m:t>1</m:t>
                                          </m:r>
                                        </m:sub>
                                      </m:sSub>
                                    </m:e>
                                    <m:sup>
                                      <m:r>
                                        <a:rPr lang="en-US" altLang="zh-CN" sz="1400" b="0" i="1" baseline="0" smtClean="0">
                                          <a:latin typeface="Cambria Math" panose="02040503050406030204" pitchFamily="18" charset="0"/>
                                          <a:cs typeface="Arial" panose="020B0604020202020204" pitchFamily="34" charset="0"/>
                                        </a:rPr>
                                        <m:t>2</m:t>
                                      </m:r>
                                    </m:sup>
                                  </m:sSup>
                                  <m:r>
                                    <a:rPr lang="en-US" altLang="zh-CN" sz="1400" b="0" i="1" baseline="0" smtClean="0">
                                      <a:latin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cs typeface="Arial" panose="020B0604020202020204" pitchFamily="34" charset="0"/>
                                        </a:rPr>
                                      </m:ctrlPr>
                                    </m:sSupPr>
                                    <m:e>
                                      <m:sSub>
                                        <m:sSubPr>
                                          <m:ctrlPr>
                                            <a:rPr lang="en-US" altLang="zh-CN" sz="1400" b="0" i="1" baseline="0" smtClean="0">
                                              <a:latin typeface="Cambria Math" panose="02040503050406030204" pitchFamily="18" charset="0"/>
                                              <a:cs typeface="Arial" panose="020B0604020202020204" pitchFamily="34" charset="0"/>
                                            </a:rPr>
                                          </m:ctrlPr>
                                        </m:sSubPr>
                                        <m:e>
                                          <m:r>
                                            <a:rPr lang="zh-CN" altLang="en-US" sz="1400" i="1" baseline="0" smtClean="0">
                                              <a:latin typeface="Cambria Math" panose="02040503050406030204" pitchFamily="18" charset="0"/>
                                              <a:cs typeface="Arial" panose="020B0604020202020204" pitchFamily="34" charset="0"/>
                                            </a:rPr>
                                            <m:t>𝛿</m:t>
                                          </m:r>
                                        </m:e>
                                        <m:sub>
                                          <m:r>
                                            <a:rPr lang="en-US" altLang="zh-CN" sz="1400" b="0" i="1" baseline="0" smtClean="0">
                                              <a:latin typeface="Cambria Math" panose="02040503050406030204" pitchFamily="18" charset="0"/>
                                              <a:cs typeface="Arial" panose="020B0604020202020204" pitchFamily="34" charset="0"/>
                                            </a:rPr>
                                            <m:t>2</m:t>
                                          </m:r>
                                        </m:sub>
                                      </m:sSub>
                                    </m:e>
                                    <m:sup>
                                      <m:r>
                                        <a:rPr lang="en-US" altLang="zh-CN" sz="1400" b="0" i="1" baseline="0" smtClean="0">
                                          <a:latin typeface="Cambria Math" panose="02040503050406030204" pitchFamily="18" charset="0"/>
                                          <a:cs typeface="Arial" panose="020B0604020202020204" pitchFamily="34" charset="0"/>
                                        </a:rPr>
                                        <m:t>2</m:t>
                                      </m:r>
                                    </m:sup>
                                  </m:sSup>
                                  <m:r>
                                    <a:rPr lang="en-US" altLang="zh-CN" sz="1400" b="0" i="1" baseline="0" smtClean="0">
                                      <a:latin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cs typeface="Arial" panose="020B0604020202020204" pitchFamily="34" charset="0"/>
                                        </a:rPr>
                                      </m:ctrlPr>
                                    </m:sSupPr>
                                    <m:e>
                                      <m:sSub>
                                        <m:sSubPr>
                                          <m:ctrlPr>
                                            <a:rPr lang="en-US" altLang="zh-CN" sz="1400" b="0" i="1" baseline="0" smtClean="0">
                                              <a:latin typeface="Cambria Math" panose="02040503050406030204" pitchFamily="18" charset="0"/>
                                              <a:cs typeface="Arial" panose="020B0604020202020204" pitchFamily="34" charset="0"/>
                                            </a:rPr>
                                          </m:ctrlPr>
                                        </m:sSubPr>
                                        <m:e>
                                          <m:r>
                                            <a:rPr lang="zh-CN" altLang="en-US" sz="1400" i="1" baseline="0" smtClean="0">
                                              <a:latin typeface="Cambria Math" panose="02040503050406030204" pitchFamily="18" charset="0"/>
                                              <a:cs typeface="Arial" panose="020B0604020202020204" pitchFamily="34" charset="0"/>
                                            </a:rPr>
                                            <m:t>𝛿</m:t>
                                          </m:r>
                                        </m:e>
                                        <m:sub>
                                          <m:r>
                                            <a:rPr lang="en-US" altLang="zh-CN" sz="1400" b="0" i="1" baseline="0" smtClean="0">
                                              <a:latin typeface="Cambria Math" panose="02040503050406030204" pitchFamily="18" charset="0"/>
                                              <a:cs typeface="Arial" panose="020B0604020202020204" pitchFamily="34" charset="0"/>
                                            </a:rPr>
                                            <m:t>𝑛</m:t>
                                          </m:r>
                                        </m:sub>
                                      </m:sSub>
                                    </m:e>
                                    <m:sup>
                                      <m:r>
                                        <a:rPr lang="en-US" altLang="zh-CN" sz="1400" b="0" i="1" baseline="0" smtClean="0">
                                          <a:latin typeface="Cambria Math" panose="02040503050406030204" pitchFamily="18" charset="0"/>
                                          <a:cs typeface="Arial" panose="020B0604020202020204" pitchFamily="34" charset="0"/>
                                        </a:rPr>
                                        <m:t>2</m:t>
                                      </m:r>
                                    </m:sup>
                                  </m:sSup>
                                  <m:r>
                                    <a:rPr lang="en-US" altLang="zh-CN" sz="1400" b="0" i="1" baseline="0" smtClean="0">
                                      <a:latin typeface="Cambria Math" panose="02040503050406030204" pitchFamily="18" charset="0"/>
                                      <a:cs typeface="Arial" panose="020B0604020202020204" pitchFamily="34" charset="0"/>
                                    </a:rPr>
                                    <m:t>)</m:t>
                                  </m:r>
                                </m:e>
                              </m:rad>
                            </m:oMath>
                          </a14:m>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2830061231"/>
                      </a:ext>
                    </a:extLst>
                  </a:tr>
                </a:tbl>
              </a:graphicData>
            </a:graphic>
          </p:graphicFrame>
        </mc:Choice>
        <mc:Fallback xmlns="">
          <p:graphicFrame>
            <p:nvGraphicFramePr>
              <p:cNvPr id="13" name="表格 12">
                <a:extLst>
                  <a:ext uri="{FF2B5EF4-FFF2-40B4-BE49-F238E27FC236}">
                    <a16:creationId xmlns:a16="http://schemas.microsoft.com/office/drawing/2014/main" id="{26EAC42D-F3CC-4DAA-B1E2-6C42DE94B87D}"/>
                  </a:ext>
                </a:extLst>
              </p:cNvPr>
              <p:cNvGraphicFramePr>
                <a:graphicFrameLocks noGrp="1"/>
              </p:cNvGraphicFramePr>
              <p:nvPr>
                <p:extLst>
                  <p:ext uri="{D42A27DB-BD31-4B8C-83A1-F6EECF244321}">
                    <p14:modId xmlns:p14="http://schemas.microsoft.com/office/powerpoint/2010/main" val="1916157859"/>
                  </p:ext>
                </p:extLst>
              </p:nvPr>
            </p:nvGraphicFramePr>
            <p:xfrm>
              <a:off x="1656000" y="1611867"/>
              <a:ext cx="5832000" cy="4769461"/>
            </p:xfrm>
            <a:graphic>
              <a:graphicData uri="http://schemas.openxmlformats.org/drawingml/2006/table">
                <a:tbl>
                  <a:tblPr firstRow="1" bandRow="1">
                    <a:tableStyleId>{5C22544A-7EE6-4342-B048-85BDC9FD1C3A}</a:tableStyleId>
                  </a:tblPr>
                  <a:tblGrid>
                    <a:gridCol w="1637085">
                      <a:extLst>
                        <a:ext uri="{9D8B030D-6E8A-4147-A177-3AD203B41FA5}">
                          <a16:colId xmlns:a16="http://schemas.microsoft.com/office/drawing/2014/main" val="648513787"/>
                        </a:ext>
                      </a:extLst>
                    </a:gridCol>
                    <a:gridCol w="4194915">
                      <a:extLst>
                        <a:ext uri="{9D8B030D-6E8A-4147-A177-3AD203B41FA5}">
                          <a16:colId xmlns:a16="http://schemas.microsoft.com/office/drawing/2014/main" val="2383769738"/>
                        </a:ext>
                      </a:extLst>
                    </a:gridCol>
                  </a:tblGrid>
                  <a:tr h="320098">
                    <a:tc>
                      <a:txBody>
                        <a:bodyPr/>
                        <a:lstStyle/>
                        <a:p>
                          <a:pPr algn="ctr"/>
                          <a:r>
                            <a:rPr lang="en-US" altLang="zh-CN" sz="1400" b="0" baseline="0" dirty="0">
                              <a:latin typeface="Times New Roman" panose="02020603050405020304" pitchFamily="18" charset="0"/>
                              <a:cs typeface="Arial" panose="020B0604020202020204" pitchFamily="34" charset="0"/>
                            </a:rPr>
                            <a:t>Symbol</a:t>
                          </a:r>
                          <a:endParaRPr lang="zh-CN" altLang="en-US" sz="1400" b="0" baseline="0" dirty="0">
                            <a:latin typeface="Times New Roman" panose="02020603050405020304" pitchFamily="18" charset="0"/>
                            <a:cs typeface="Arial" panose="020B0604020202020204" pitchFamily="34" charset="0"/>
                          </a:endParaRPr>
                        </a:p>
                      </a:txBody>
                      <a:tcPr anchor="ctr"/>
                    </a:tc>
                    <a:tc>
                      <a:txBody>
                        <a:bodyPr/>
                        <a:lstStyle/>
                        <a:p>
                          <a:pPr algn="ctr"/>
                          <a:r>
                            <a:rPr lang="en-US" altLang="zh-CN" sz="1400" b="0" baseline="0" dirty="0">
                              <a:latin typeface="Times New Roman" panose="02020603050405020304" pitchFamily="18" charset="0"/>
                              <a:cs typeface="Arial" panose="020B0604020202020204" pitchFamily="34" charset="0"/>
                            </a:rPr>
                            <a:t>Definition</a:t>
                          </a:r>
                          <a:endParaRPr lang="zh-CN" altLang="en-US" sz="1400" b="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114780039"/>
                      </a:ext>
                    </a:extLst>
                  </a:tr>
                  <a:tr h="320098">
                    <a:tc>
                      <a:txBody>
                        <a:bodyPr/>
                        <a:lstStyle/>
                        <a:p>
                          <a:endParaRPr lang="zh-CN"/>
                        </a:p>
                      </a:txBody>
                      <a:tcPr anchor="ctr">
                        <a:blipFill>
                          <a:blip r:embed="rId3"/>
                          <a:stretch>
                            <a:fillRect l="-372" t="-103846" r="-257621" b="-1307692"/>
                          </a:stretch>
                        </a:blipFill>
                      </a:tcPr>
                    </a:tc>
                    <a:tc>
                      <a:txBody>
                        <a:bodyPr/>
                        <a:lstStyle/>
                        <a:p>
                          <a:r>
                            <a:rPr lang="en-US" altLang="zh-CN" sz="1400" baseline="0" dirty="0">
                              <a:latin typeface="Times New Roman" panose="02020603050405020304" pitchFamily="18" charset="0"/>
                              <a:cs typeface="Arial" panose="020B0604020202020204" pitchFamily="34" charset="0"/>
                            </a:rPr>
                            <a:t>Classes set</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646604248"/>
                      </a:ext>
                    </a:extLst>
                  </a:tr>
                  <a:tr h="320098">
                    <a:tc>
                      <a:txBody>
                        <a:bodyPr/>
                        <a:lstStyle/>
                        <a:p>
                          <a:endParaRPr lang="zh-CN"/>
                        </a:p>
                      </a:txBody>
                      <a:tcPr anchor="ctr">
                        <a:blipFill>
                          <a:blip r:embed="rId3"/>
                          <a:stretch>
                            <a:fillRect l="-372" t="-200000" r="-257621" b="-1183019"/>
                          </a:stretch>
                        </a:blipFill>
                      </a:tcPr>
                    </a:tc>
                    <a:tc>
                      <a:txBody>
                        <a:bodyPr/>
                        <a:lstStyle/>
                        <a:p>
                          <a:r>
                            <a:rPr lang="en-US" altLang="zh-CN" sz="1400" baseline="0" dirty="0">
                              <a:latin typeface="Times New Roman" panose="02020603050405020304" pitchFamily="18" charset="0"/>
                              <a:cs typeface="Arial" panose="020B0604020202020204" pitchFamily="34" charset="0"/>
                            </a:rPr>
                            <a:t>Random smoothed classifier</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593246989"/>
                      </a:ext>
                    </a:extLst>
                  </a:tr>
                  <a:tr h="324033">
                    <a:tc>
                      <a:txBody>
                        <a:bodyPr/>
                        <a:lstStyle/>
                        <a:p>
                          <a:endParaRPr lang="zh-CN"/>
                        </a:p>
                      </a:txBody>
                      <a:tcPr anchor="ctr">
                        <a:blipFill>
                          <a:blip r:embed="rId3"/>
                          <a:stretch>
                            <a:fillRect l="-372" t="-300000" r="-257621" b="-1083019"/>
                          </a:stretch>
                        </a:blipFill>
                      </a:tcPr>
                    </a:tc>
                    <a:tc>
                      <a:txBody>
                        <a:bodyPr/>
                        <a:lstStyle/>
                        <a:p>
                          <a:r>
                            <a:rPr lang="en-US" altLang="zh-CN" sz="1400" baseline="0" dirty="0">
                              <a:latin typeface="Times New Roman" panose="02020603050405020304" pitchFamily="18" charset="0"/>
                              <a:cs typeface="Arial" panose="020B0604020202020204" pitchFamily="34" charset="0"/>
                            </a:rPr>
                            <a:t>Base classifier</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2274843534"/>
                      </a:ext>
                    </a:extLst>
                  </a:tr>
                  <a:tr h="324033">
                    <a:tc>
                      <a:txBody>
                        <a:bodyPr/>
                        <a:lstStyle/>
                        <a:p>
                          <a:endParaRPr lang="zh-CN"/>
                        </a:p>
                      </a:txBody>
                      <a:tcPr anchor="ctr">
                        <a:blipFill>
                          <a:blip r:embed="rId3"/>
                          <a:stretch>
                            <a:fillRect l="-372" t="-400000" r="-257621" b="-983019"/>
                          </a:stretch>
                        </a:blipFill>
                      </a:tcPr>
                    </a:tc>
                    <a:tc>
                      <a:txBody>
                        <a:bodyPr/>
                        <a:lstStyle/>
                        <a:p>
                          <a:r>
                            <a:rPr lang="en-US" altLang="zh-CN" sz="1400" baseline="0" dirty="0">
                              <a:latin typeface="Times New Roman" panose="02020603050405020304" pitchFamily="18" charset="0"/>
                              <a:cs typeface="Arial" panose="020B0604020202020204" pitchFamily="34" charset="0"/>
                            </a:rPr>
                            <a:t>Input space</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74594764"/>
                      </a:ext>
                    </a:extLst>
                  </a:tr>
                  <a:tr h="320098">
                    <a:tc>
                      <a:txBody>
                        <a:bodyPr/>
                        <a:lstStyle/>
                        <a:p>
                          <a:endParaRPr lang="zh-CN"/>
                        </a:p>
                      </a:txBody>
                      <a:tcPr anchor="ctr">
                        <a:blipFill>
                          <a:blip r:embed="rId3"/>
                          <a:stretch>
                            <a:fillRect l="-372" t="-500000" r="-257621" b="-883019"/>
                          </a:stretch>
                        </a:blipFill>
                      </a:tcPr>
                    </a:tc>
                    <a:tc>
                      <a:txBody>
                        <a:bodyPr/>
                        <a:lstStyle/>
                        <a:p>
                          <a:r>
                            <a:rPr lang="en-US" altLang="zh-CN" sz="1400" baseline="0" dirty="0">
                              <a:solidFill>
                                <a:srgbClr val="C00000"/>
                              </a:solidFill>
                              <a:latin typeface="Times New Roman" panose="02020603050405020304" pitchFamily="18" charset="0"/>
                              <a:cs typeface="Arial" panose="020B0604020202020204" pitchFamily="34" charset="0"/>
                            </a:rPr>
                            <a:t>Isotropic Gaussian noise</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1589640470"/>
                      </a:ext>
                    </a:extLst>
                  </a:tr>
                  <a:tr h="320098">
                    <a:tc>
                      <a:txBody>
                        <a:bodyPr/>
                        <a:lstStyle/>
                        <a:p>
                          <a:endParaRPr lang="zh-CN"/>
                        </a:p>
                      </a:txBody>
                      <a:tcPr anchor="ctr">
                        <a:blipFill>
                          <a:blip r:embed="rId3"/>
                          <a:stretch>
                            <a:fillRect l="-372" t="-611538" r="-257621" b="-800000"/>
                          </a:stretch>
                        </a:blipFill>
                      </a:tcPr>
                    </a:tc>
                    <a:tc>
                      <a:txBody>
                        <a:bodyPr/>
                        <a:lstStyle/>
                        <a:p>
                          <a:endParaRPr lang="zh-CN"/>
                        </a:p>
                      </a:txBody>
                      <a:tcPr anchor="ctr">
                        <a:blipFill>
                          <a:blip r:embed="rId3"/>
                          <a:stretch>
                            <a:fillRect l="-39187" t="-611538" r="-581" b="-800000"/>
                          </a:stretch>
                        </a:blipFill>
                      </a:tcPr>
                    </a:tc>
                    <a:extLst>
                      <a:ext uri="{0D108BD9-81ED-4DB2-BD59-A6C34878D82A}">
                        <a16:rowId xmlns:a16="http://schemas.microsoft.com/office/drawing/2014/main" val="156310344"/>
                      </a:ext>
                    </a:extLst>
                  </a:tr>
                  <a:tr h="320098">
                    <a:tc>
                      <a:txBody>
                        <a:bodyPr/>
                        <a:lstStyle/>
                        <a:p>
                          <a:endParaRPr lang="zh-CN"/>
                        </a:p>
                      </a:txBody>
                      <a:tcPr anchor="ctr">
                        <a:blipFill>
                          <a:blip r:embed="rId3"/>
                          <a:stretch>
                            <a:fillRect l="-372" t="-698113" r="-257621" b="-684906"/>
                          </a:stretch>
                        </a:blipFill>
                      </a:tcPr>
                    </a:tc>
                    <a:tc>
                      <a:txBody>
                        <a:bodyPr/>
                        <a:lstStyle/>
                        <a:p>
                          <a:endParaRPr lang="zh-CN"/>
                        </a:p>
                      </a:txBody>
                      <a:tcPr anchor="ctr">
                        <a:blipFill>
                          <a:blip r:embed="rId3"/>
                          <a:stretch>
                            <a:fillRect l="-39187" t="-698113" r="-581" b="-684906"/>
                          </a:stretch>
                        </a:blipFill>
                      </a:tcPr>
                    </a:tc>
                    <a:extLst>
                      <a:ext uri="{0D108BD9-81ED-4DB2-BD59-A6C34878D82A}">
                        <a16:rowId xmlns:a16="http://schemas.microsoft.com/office/drawing/2014/main" val="3744283335"/>
                      </a:ext>
                    </a:extLst>
                  </a:tr>
                  <a:tr h="320098">
                    <a:tc>
                      <a:txBody>
                        <a:bodyPr/>
                        <a:lstStyle/>
                        <a:p>
                          <a:endParaRPr lang="zh-CN"/>
                        </a:p>
                      </a:txBody>
                      <a:tcPr anchor="ctr">
                        <a:blipFill>
                          <a:blip r:embed="rId3"/>
                          <a:stretch>
                            <a:fillRect l="-372" t="-813462" r="-257621" b="-598077"/>
                          </a:stretch>
                        </a:blipFill>
                      </a:tcPr>
                    </a:tc>
                    <a:tc>
                      <a:txBody>
                        <a:bodyPr/>
                        <a:lstStyle/>
                        <a:p>
                          <a:endParaRPr lang="zh-CN"/>
                        </a:p>
                      </a:txBody>
                      <a:tcPr anchor="ctr">
                        <a:blipFill>
                          <a:blip r:embed="rId3"/>
                          <a:stretch>
                            <a:fillRect l="-39187" t="-813462" r="-581" b="-598077"/>
                          </a:stretch>
                        </a:blipFill>
                      </a:tcPr>
                    </a:tc>
                    <a:extLst>
                      <a:ext uri="{0D108BD9-81ED-4DB2-BD59-A6C34878D82A}">
                        <a16:rowId xmlns:a16="http://schemas.microsoft.com/office/drawing/2014/main" val="4200444061"/>
                      </a:ext>
                    </a:extLst>
                  </a:tr>
                  <a:tr h="320098">
                    <a:tc>
                      <a:txBody>
                        <a:bodyPr/>
                        <a:lstStyle/>
                        <a:p>
                          <a:endParaRPr lang="zh-CN"/>
                        </a:p>
                      </a:txBody>
                      <a:tcPr anchor="ctr">
                        <a:blipFill>
                          <a:blip r:embed="rId3"/>
                          <a:stretch>
                            <a:fillRect l="-372" t="-896226" r="-257621" b="-486792"/>
                          </a:stretch>
                        </a:blipFill>
                      </a:tcPr>
                    </a:tc>
                    <a:tc>
                      <a:txBody>
                        <a:bodyPr/>
                        <a:lstStyle/>
                        <a:p>
                          <a:endParaRPr lang="zh-CN"/>
                        </a:p>
                      </a:txBody>
                      <a:tcPr anchor="ctr">
                        <a:blipFill>
                          <a:blip r:embed="rId3"/>
                          <a:stretch>
                            <a:fillRect l="-39187" t="-896226" r="-581" b="-486792"/>
                          </a:stretch>
                        </a:blipFill>
                      </a:tcPr>
                    </a:tc>
                    <a:extLst>
                      <a:ext uri="{0D108BD9-81ED-4DB2-BD59-A6C34878D82A}">
                        <a16:rowId xmlns:a16="http://schemas.microsoft.com/office/drawing/2014/main" val="431992355"/>
                      </a:ext>
                    </a:extLst>
                  </a:tr>
                  <a:tr h="368446">
                    <a:tc>
                      <a:txBody>
                        <a:bodyPr/>
                        <a:lstStyle/>
                        <a:p>
                          <a:endParaRPr lang="zh-CN"/>
                        </a:p>
                      </a:txBody>
                      <a:tcPr anchor="ctr">
                        <a:blipFill>
                          <a:blip r:embed="rId3"/>
                          <a:stretch>
                            <a:fillRect l="-372" t="-880000" r="-257621" b="-330000"/>
                          </a:stretch>
                        </a:blipFill>
                      </a:tcPr>
                    </a:tc>
                    <a:tc>
                      <a:txBody>
                        <a:bodyPr/>
                        <a:lstStyle/>
                        <a:p>
                          <a:endParaRPr lang="zh-CN"/>
                        </a:p>
                      </a:txBody>
                      <a:tcPr anchor="ctr">
                        <a:blipFill>
                          <a:blip r:embed="rId3"/>
                          <a:stretch>
                            <a:fillRect l="-39187" t="-880000" r="-581" b="-330000"/>
                          </a:stretch>
                        </a:blipFill>
                      </a:tcPr>
                    </a:tc>
                    <a:extLst>
                      <a:ext uri="{0D108BD9-81ED-4DB2-BD59-A6C34878D82A}">
                        <a16:rowId xmlns:a16="http://schemas.microsoft.com/office/drawing/2014/main" val="85267699"/>
                      </a:ext>
                    </a:extLst>
                  </a:tr>
                  <a:tr h="320098">
                    <a:tc>
                      <a:txBody>
                        <a:bodyPr/>
                        <a:lstStyle/>
                        <a:p>
                          <a:endParaRPr lang="zh-CN"/>
                        </a:p>
                      </a:txBody>
                      <a:tcPr anchor="ctr">
                        <a:blipFill>
                          <a:blip r:embed="rId3"/>
                          <a:stretch>
                            <a:fillRect l="-372" t="-1109434" r="-257621" b="-273585"/>
                          </a:stretch>
                        </a:blipFill>
                      </a:tcPr>
                    </a:tc>
                    <a:tc>
                      <a:txBody>
                        <a:bodyPr/>
                        <a:lstStyle/>
                        <a:p>
                          <a:endParaRPr lang="zh-CN"/>
                        </a:p>
                      </a:txBody>
                      <a:tcPr anchor="ctr">
                        <a:blipFill>
                          <a:blip r:embed="rId3"/>
                          <a:stretch>
                            <a:fillRect l="-39187" t="-1109434" r="-581" b="-273585"/>
                          </a:stretch>
                        </a:blipFill>
                      </a:tcPr>
                    </a:tc>
                    <a:extLst>
                      <a:ext uri="{0D108BD9-81ED-4DB2-BD59-A6C34878D82A}">
                        <a16:rowId xmlns:a16="http://schemas.microsoft.com/office/drawing/2014/main" val="98865103"/>
                      </a:ext>
                    </a:extLst>
                  </a:tr>
                  <a:tr h="320098">
                    <a:tc>
                      <a:txBody>
                        <a:bodyPr/>
                        <a:lstStyle/>
                        <a:p>
                          <a:endParaRPr lang="zh-CN"/>
                        </a:p>
                      </a:txBody>
                      <a:tcPr anchor="ctr">
                        <a:blipFill>
                          <a:blip r:embed="rId3"/>
                          <a:stretch>
                            <a:fillRect l="-372" t="-1232692" r="-257621" b="-178846"/>
                          </a:stretch>
                        </a:blipFill>
                      </a:tcPr>
                    </a:tc>
                    <a:tc>
                      <a:txBody>
                        <a:bodyPr/>
                        <a:lstStyle/>
                        <a:p>
                          <a:endParaRPr lang="zh-CN"/>
                        </a:p>
                      </a:txBody>
                      <a:tcPr anchor="ctr">
                        <a:blipFill>
                          <a:blip r:embed="rId3"/>
                          <a:stretch>
                            <a:fillRect l="-39187" t="-1232692" r="-581" b="-178846"/>
                          </a:stretch>
                        </a:blipFill>
                      </a:tcPr>
                    </a:tc>
                    <a:extLst>
                      <a:ext uri="{0D108BD9-81ED-4DB2-BD59-A6C34878D82A}">
                        <a16:rowId xmlns:a16="http://schemas.microsoft.com/office/drawing/2014/main" val="904785883"/>
                      </a:ext>
                    </a:extLst>
                  </a:tr>
                  <a:tr h="551969">
                    <a:tc>
                      <a:txBody>
                        <a:bodyPr/>
                        <a:lstStyle/>
                        <a:p>
                          <a:endParaRPr lang="zh-CN"/>
                        </a:p>
                      </a:txBody>
                      <a:tcPr anchor="ctr">
                        <a:blipFill>
                          <a:blip r:embed="rId3"/>
                          <a:stretch>
                            <a:fillRect l="-372" t="-761538" r="-257621" b="-2198"/>
                          </a:stretch>
                        </a:blipFill>
                      </a:tcPr>
                    </a:tc>
                    <a:tc>
                      <a:txBody>
                        <a:bodyPr/>
                        <a:lstStyle/>
                        <a:p>
                          <a:endParaRPr lang="zh-CN"/>
                        </a:p>
                      </a:txBody>
                      <a:tcPr anchor="ctr">
                        <a:blipFill>
                          <a:blip r:embed="rId3"/>
                          <a:stretch>
                            <a:fillRect l="-39187" t="-761538" r="-581" b="-2198"/>
                          </a:stretch>
                        </a:blipFill>
                      </a:tcPr>
                    </a:tc>
                    <a:extLst>
                      <a:ext uri="{0D108BD9-81ED-4DB2-BD59-A6C34878D82A}">
                        <a16:rowId xmlns:a16="http://schemas.microsoft.com/office/drawing/2014/main" val="2830061231"/>
                      </a:ext>
                    </a:extLst>
                  </a:tr>
                </a:tbl>
              </a:graphicData>
            </a:graphic>
          </p:graphicFrame>
        </mc:Fallback>
      </mc:AlternateContent>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41</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Notation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992347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46EEAD8-E00A-4E8F-9ACB-B856E357FF12}"/>
              </a:ext>
            </a:extLst>
          </p:cNvPr>
          <p:cNvPicPr>
            <a:picLocks noChangeAspect="1"/>
          </p:cNvPicPr>
          <p:nvPr/>
        </p:nvPicPr>
        <p:blipFill>
          <a:blip r:embed="rId3"/>
          <a:stretch>
            <a:fillRect/>
          </a:stretch>
        </p:blipFill>
        <p:spPr>
          <a:xfrm>
            <a:off x="3012883" y="4946662"/>
            <a:ext cx="3118234" cy="1547846"/>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42</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Algorithm</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8039831" cy="332398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rPr>
                  <a:t>Smoothed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rPr>
                      <m:t>𝑔</m:t>
                    </m:r>
                  </m:oMath>
                </a14:m>
                <a:endParaRPr lang="en-US" altLang="zh-CN" sz="2000" dirty="0">
                  <a:solidFill>
                    <a:srgbClr val="0070C0"/>
                  </a:solidFill>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Definition:</a:t>
                </a:r>
              </a:p>
              <a:p>
                <a:pPr marL="342000" indent="-342000">
                  <a:spcAft>
                    <a:spcPts val="600"/>
                  </a:spcAft>
                </a:pPr>
                <a:r>
                  <a:rPr lang="en-US" altLang="zh-CN" sz="2000" dirty="0">
                    <a:latin typeface="Times New Roman" panose="02020603050405020304" pitchFamily="18" charset="0"/>
                    <a:ea typeface="宋体" panose="02010600030101010101" pitchFamily="2" charset="-122"/>
                  </a:rPr>
                  <a:t>	Smoothed classifier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ea typeface="宋体" panose="02010600030101010101" pitchFamily="2" charset="-122"/>
                  </a:rPr>
                  <a:t> returns whichever class the </a:t>
                </a:r>
                <a:r>
                  <a:rPr lang="en-US" altLang="zh-CN" sz="2000" dirty="0">
                    <a:solidFill>
                      <a:srgbClr val="0070C0"/>
                    </a:solidFill>
                    <a:latin typeface="Times New Roman" panose="02020603050405020304" pitchFamily="18" charset="0"/>
                    <a:ea typeface="宋体" panose="02010600030101010101" pitchFamily="2" charset="-122"/>
                  </a:rPr>
                  <a:t>base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rPr>
                      <m:t>𝑓</m:t>
                    </m:r>
                  </m:oMath>
                </a14:m>
                <a:r>
                  <a:rPr lang="en-US" altLang="zh-CN" sz="2000" dirty="0">
                    <a:solidFill>
                      <a:srgbClr val="0070C0"/>
                    </a:solidFill>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is most likely to return when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宋体" panose="02010600030101010101" pitchFamily="2" charset="-122"/>
                  </a:rPr>
                  <a:t> is perturbed by isotropic Gaussian noise: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Interpretation:</a:t>
                </a:r>
              </a:p>
              <a:p>
                <a:pPr marL="342000" indent="-342000">
                  <a:spcAft>
                    <a:spcPts val="600"/>
                  </a:spcAft>
                </a:pPr>
                <a:r>
                  <a:rPr lang="en-US" altLang="zh-CN" sz="2000" dirty="0">
                    <a:latin typeface="Times New Roman" panose="02020603050405020304" pitchFamily="18" charset="0"/>
                    <a:ea typeface="宋体" panose="02010600030101010101" pitchFamily="2" charset="-122"/>
                  </a:rPr>
                  <a:t>	Randomized smoothing in high dimension is that these large </a:t>
                </a:r>
                <a:r>
                  <a:rPr lang="en-US" altLang="zh-CN" sz="2000" dirty="0">
                    <a:solidFill>
                      <a:srgbClr val="C00000"/>
                    </a:solidFill>
                    <a:latin typeface="Times New Roman" panose="02020603050405020304" pitchFamily="18" charset="0"/>
                    <a:ea typeface="宋体" panose="02010600030101010101" pitchFamily="2" charset="-122"/>
                  </a:rPr>
                  <a:t>random perturbations </a:t>
                </a:r>
                <a:r>
                  <a:rPr lang="zh-CN" altLang="en-US" sz="2000" dirty="0">
                    <a:solidFill>
                      <a:srgbClr val="C00000"/>
                    </a:solidFill>
                    <a:latin typeface="Times New Roman" panose="02020603050405020304" pitchFamily="18" charset="0"/>
                    <a:ea typeface="宋体" panose="02010600030101010101" pitchFamily="2" charset="-122"/>
                  </a:rPr>
                  <a:t>𝜀 </a:t>
                </a:r>
                <a:r>
                  <a:rPr lang="en-US" altLang="zh-CN" sz="2000" dirty="0">
                    <a:latin typeface="Times New Roman" panose="02020603050405020304" pitchFamily="18" charset="0"/>
                    <a:ea typeface="宋体" panose="02010600030101010101" pitchFamily="2" charset="-122"/>
                  </a:rPr>
                  <a:t>drown out small </a:t>
                </a:r>
                <a:r>
                  <a:rPr lang="en-US" altLang="zh-CN" sz="2000" dirty="0">
                    <a:solidFill>
                      <a:srgbClr val="C00000"/>
                    </a:solidFill>
                    <a:latin typeface="Times New Roman" panose="02020603050405020304" pitchFamily="18" charset="0"/>
                    <a:ea typeface="宋体" panose="02010600030101010101" pitchFamily="2" charset="-122"/>
                  </a:rPr>
                  <a:t>adversarial perturbations </a:t>
                </a:r>
                <a:r>
                  <a:rPr lang="zh-CN" altLang="en-US" sz="2000" dirty="0">
                    <a:solidFill>
                      <a:srgbClr val="C00000"/>
                    </a:solidFill>
                    <a:latin typeface="Times New Roman" panose="02020603050405020304" pitchFamily="18" charset="0"/>
                    <a:ea typeface="宋体" panose="02010600030101010101" pitchFamily="2" charset="-122"/>
                  </a:rPr>
                  <a:t>𝛿</a:t>
                </a:r>
                <a:r>
                  <a:rPr lang="en-US" altLang="zh-CN" sz="2000" dirty="0">
                    <a:latin typeface="Times New Roman" panose="02020603050405020304" pitchFamily="18" charset="0"/>
                    <a:ea typeface="宋体" panose="02010600030101010101" pitchFamily="2" charset="-122"/>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8039831" cy="3323987"/>
              </a:xfrm>
              <a:prstGeom prst="rect">
                <a:avLst/>
              </a:prstGeom>
              <a:blipFill>
                <a:blip r:embed="rId4"/>
                <a:stretch>
                  <a:fillRect l="-683" t="-916" b="-219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AB69A5-0689-40D6-AD81-E54BA6FFD36B}"/>
                  </a:ext>
                </a:extLst>
              </p:cNvPr>
              <p:cNvSpPr txBox="1"/>
              <p:nvPr/>
            </p:nvSpPr>
            <p:spPr>
              <a:xfrm>
                <a:off x="2631116" y="2828265"/>
                <a:ext cx="3881768" cy="1032783"/>
              </a:xfrm>
              <a:prstGeom prst="rect">
                <a:avLst/>
              </a:prstGeom>
              <a:noFill/>
            </p:spPr>
            <p:txBody>
              <a:bodyPr wrap="none" lIns="0" tIns="0" rIns="0" bIns="0" rtlCol="0" anchor="ctr">
                <a:spAutoFit/>
              </a:bodyPr>
              <a:lstStyle/>
              <a:p>
                <a:pPr>
                  <a:lnSpc>
                    <a:spcPct val="150000"/>
                  </a:lnSpc>
                </a:pP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cs typeface="Arial" panose="020B0604020202020204" pitchFamily="34" charset="0"/>
                              </a:rPr>
                              <m:t>𝒴</m:t>
                            </m:r>
                            <m:r>
                              <m:rPr>
                                <m:nor/>
                              </m:rPr>
                              <a:rPr lang="zh-CN" altLang="en-US" dirty="0">
                                <a:latin typeface="Times New Roman" panose="02020603050405020304" pitchFamily="18" charset="0"/>
                                <a:cs typeface="Arial" panose="020B0604020202020204" pitchFamily="34" charset="0"/>
                              </a:rPr>
                              <m:t> </m:t>
                            </m:r>
                          </m:lim>
                        </m:limLow>
                      </m:fName>
                      <m:e>
                        <m:r>
                          <a:rPr lang="en-US" altLang="zh-CN" b="0" i="1" smtClean="0">
                            <a:latin typeface="Cambria Math" panose="02040503050406030204" pitchFamily="18" charset="0"/>
                            <a:ea typeface="Cambria Math" panose="02040503050406030204" pitchFamily="18" charset="0"/>
                          </a:rPr>
                          <m:t>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cs typeface="Arial" panose="020B0604020202020204" pitchFamily="34" charset="0"/>
                              </a:rPr>
                              <m:t>𝜀</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e>
                    </m:func>
                  </m:oMath>
                </a14:m>
                <a:r>
                  <a:rPr lang="zh-CN" altLang="en-US" dirty="0">
                    <a:latin typeface="Times New Roman" panose="02020603050405020304" pitchFamily="18" charset="0"/>
                  </a:rPr>
                  <a:t>       </a:t>
                </a:r>
                <a:r>
                  <a:rPr lang="en-US" altLang="zh-CN" dirty="0">
                    <a:latin typeface="Times New Roman" panose="02020603050405020304" pitchFamily="18" charset="0"/>
                  </a:rPr>
                  <a:t>(1)</a:t>
                </a:r>
              </a:p>
              <a:p>
                <a:pPr>
                  <a:lnSpc>
                    <a:spcPct val="150000"/>
                  </a:lnSpc>
                </a:pPr>
                <a:r>
                  <a:rPr lang="en-US" altLang="zh-CN" dirty="0">
                    <a:latin typeface="Times New Roman" panose="02020603050405020304" pitchFamily="18" charset="0"/>
                  </a:rPr>
                  <a:t>Where </a:t>
                </a:r>
                <a14:m>
                  <m:oMath xmlns:m="http://schemas.openxmlformats.org/officeDocument/2006/math">
                    <m:r>
                      <a:rPr lang="zh-CN" altLang="en-US" b="0" i="1" smtClean="0">
                        <a:latin typeface="Cambria Math" panose="02040503050406030204" pitchFamily="18" charset="0"/>
                      </a:rPr>
                      <m:t>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zh-CN" altLang="en-US" dirty="0">
                  <a:latin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49AB69A5-0689-40D6-AD81-E54BA6FFD36B}"/>
                  </a:ext>
                </a:extLst>
              </p:cNvPr>
              <p:cNvSpPr txBox="1">
                <a:spLocks noRot="1" noChangeAspect="1" noMove="1" noResize="1" noEditPoints="1" noAdjustHandles="1" noChangeArrowheads="1" noChangeShapeType="1" noTextEdit="1"/>
              </p:cNvSpPr>
              <p:nvPr/>
            </p:nvSpPr>
            <p:spPr>
              <a:xfrm>
                <a:off x="2631116" y="2828265"/>
                <a:ext cx="3881768" cy="1032783"/>
              </a:xfrm>
              <a:prstGeom prst="rect">
                <a:avLst/>
              </a:prstGeom>
              <a:blipFill>
                <a:blip r:embed="rId5"/>
                <a:stretch>
                  <a:fillRect l="-3774" r="-2987" b="-13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D1DA0A9-A739-4967-BD70-BE4360D1C40F}"/>
                  </a:ext>
                </a:extLst>
              </p:cNvPr>
              <p:cNvSpPr txBox="1"/>
              <p:nvPr/>
            </p:nvSpPr>
            <p:spPr>
              <a:xfrm>
                <a:off x="6123710" y="5917605"/>
                <a:ext cx="2631624" cy="523220"/>
              </a:xfrm>
              <a:prstGeom prst="rect">
                <a:avLst/>
              </a:prstGeom>
              <a:noFill/>
              <a:ln>
                <a:noFill/>
              </a:ln>
            </p:spPr>
            <p:txBody>
              <a:bodyPr wrap="square" rtlCol="0">
                <a:spAutoFit/>
              </a:bodyPr>
              <a:lstStyle/>
              <a:p>
                <a:pPr algn="ctr">
                  <a:spcAft>
                    <a:spcPts val="600"/>
                  </a:spcAft>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random Gaussian corruptions of </a:t>
                </a:r>
                <a14:m>
                  <m:oMath xmlns:m="http://schemas.openxmlformats.org/officeDocument/2006/math">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𝑥</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𝜎</m:t>
                    </m:r>
                    <m:r>
                      <a:rPr lang="en-US" altLang="zh-CN" sz="1400" i="1" dirty="0" smtClean="0">
                        <a:latin typeface="Cambria Math" panose="02040503050406030204" pitchFamily="18" charset="0"/>
                        <a:ea typeface="微软雅黑" panose="020B0503020204020204" pitchFamily="34" charset="-122"/>
                        <a:cs typeface="Times New Roman" panose="02020603050405020304" pitchFamily="18" charset="0"/>
                      </a:rPr>
                      <m:t> = 0.5</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6" name="文本框 15">
                <a:extLst>
                  <a:ext uri="{FF2B5EF4-FFF2-40B4-BE49-F238E27FC236}">
                    <a16:creationId xmlns:a16="http://schemas.microsoft.com/office/drawing/2014/main" id="{ED1DA0A9-A739-4967-BD70-BE4360D1C40F}"/>
                  </a:ext>
                </a:extLst>
              </p:cNvPr>
              <p:cNvSpPr txBox="1">
                <a:spLocks noRot="1" noChangeAspect="1" noMove="1" noResize="1" noEditPoints="1" noAdjustHandles="1" noChangeArrowheads="1" noChangeShapeType="1" noTextEdit="1"/>
              </p:cNvSpPr>
              <p:nvPr/>
            </p:nvSpPr>
            <p:spPr>
              <a:xfrm>
                <a:off x="6123710" y="5917605"/>
                <a:ext cx="2631624" cy="523220"/>
              </a:xfrm>
              <a:prstGeom prst="rect">
                <a:avLst/>
              </a:prstGeom>
              <a:blipFill>
                <a:blip r:embed="rId6"/>
                <a:stretch>
                  <a:fillRect l="-464" t="-2326" b="-10465"/>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30963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43</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Algorithm</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8039831" cy="4424866"/>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rPr>
                  <a:t>Smoothed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rPr>
                      <m:t>𝑔</m:t>
                    </m:r>
                  </m:oMath>
                </a14:m>
                <a:endParaRPr lang="en-US" altLang="zh-CN" sz="2000" dirty="0">
                  <a:solidFill>
                    <a:srgbClr val="0070C0"/>
                  </a:solidFill>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Definition:</a:t>
                </a:r>
              </a:p>
              <a:p>
                <a:pPr marL="342000" indent="-342000">
                  <a:spcAft>
                    <a:spcPts val="600"/>
                  </a:spcAft>
                </a:pPr>
                <a:r>
                  <a:rPr lang="en-US" altLang="zh-CN" sz="2000" dirty="0">
                    <a:latin typeface="Times New Roman" panose="02020603050405020304" pitchFamily="18" charset="0"/>
                    <a:ea typeface="宋体" panose="02010600030101010101" pitchFamily="2" charset="-122"/>
                  </a:rPr>
                  <a:t>	Smoothed classifier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ea typeface="宋体" panose="02010600030101010101" pitchFamily="2" charset="-122"/>
                  </a:rPr>
                  <a:t> returns whichever class the </a:t>
                </a:r>
                <a:r>
                  <a:rPr lang="en-US" altLang="zh-CN" sz="2000" dirty="0">
                    <a:solidFill>
                      <a:srgbClr val="0070C0"/>
                    </a:solidFill>
                    <a:latin typeface="Times New Roman" panose="02020603050405020304" pitchFamily="18" charset="0"/>
                    <a:ea typeface="宋体" panose="02010600030101010101" pitchFamily="2" charset="-122"/>
                  </a:rPr>
                  <a:t>base classifier </a:t>
                </a:r>
                <a14:m>
                  <m:oMath xmlns:m="http://schemas.openxmlformats.org/officeDocument/2006/math">
                    <m:r>
                      <a:rPr lang="en-US" altLang="zh-CN" sz="2000" i="1" dirty="0" smtClean="0">
                        <a:solidFill>
                          <a:srgbClr val="0070C0"/>
                        </a:solidFill>
                        <a:latin typeface="Cambria Math" panose="02040503050406030204" pitchFamily="18" charset="0"/>
                        <a:ea typeface="微软雅黑" panose="020B0503020204020204" pitchFamily="34" charset="-122"/>
                      </a:rPr>
                      <m:t>𝑓</m:t>
                    </m:r>
                  </m:oMath>
                </a14:m>
                <a:r>
                  <a:rPr lang="en-US" altLang="zh-CN" sz="2000" dirty="0">
                    <a:solidFill>
                      <a:srgbClr val="0070C0"/>
                    </a:solidFill>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is most likely to return when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宋体" panose="02010600030101010101" pitchFamily="2" charset="-122"/>
                  </a:rPr>
                  <a:t> is perturbed by isotropic Gaussian noise: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Base classifier </a:t>
                </a:r>
                <a14:m>
                  <m:oMath xmlns:m="http://schemas.openxmlformats.org/officeDocument/2006/math">
                    <m:r>
                      <a:rPr lang="en-US" altLang="zh-CN" sz="2000" i="1" dirty="0">
                        <a:solidFill>
                          <a:srgbClr val="0070C0"/>
                        </a:solidFill>
                        <a:latin typeface="Cambria Math" panose="02040503050406030204" pitchFamily="18" charset="0"/>
                        <a:ea typeface="微软雅黑" panose="020B0503020204020204" pitchFamily="34" charset="-122"/>
                      </a:rPr>
                      <m:t>𝑓</m:t>
                    </m:r>
                  </m:oMath>
                </a14:m>
                <a:r>
                  <a:rPr lang="en-US" altLang="zh-CN" sz="2000" dirty="0">
                    <a:solidFill>
                      <a:srgbClr val="0070C0"/>
                    </a:solidFill>
                    <a:latin typeface="Times New Roman" panose="02020603050405020304" pitchFamily="18" charset="0"/>
                  </a:rPr>
                  <a:t> </a:t>
                </a:r>
              </a:p>
              <a:p>
                <a:pPr marL="342000" indent="-342000">
                  <a:spcAft>
                    <a:spcPts val="600"/>
                  </a:spcAft>
                  <a:buFont typeface="Wingdings" panose="05000000000000000000" pitchFamily="2" charset="2"/>
                  <a:buChar char="Ø"/>
                </a:pPr>
                <a:r>
                  <a:rPr lang="en-US" altLang="zh-CN" sz="2000" dirty="0">
                    <a:latin typeface="Times New Roman" panose="02020603050405020304" pitchFamily="18" charset="0"/>
                  </a:rPr>
                  <a:t>In order for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𝑔</m:t>
                    </m:r>
                  </m:oMath>
                </a14:m>
                <a:r>
                  <a:rPr lang="en-US" altLang="zh-CN" sz="2000" dirty="0">
                    <a:latin typeface="Times New Roman" panose="02020603050405020304" pitchFamily="18" charset="0"/>
                  </a:rPr>
                  <a:t> to classify the labeled example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𝑥</m:t>
                    </m:r>
                    <m:r>
                      <a:rPr lang="en-US" altLang="zh-CN" sz="2000" i="1" dirty="0">
                        <a:latin typeface="Cambria Math" panose="02040503050406030204" pitchFamily="18" charset="0"/>
                        <a:ea typeface="微软雅黑" panose="020B0503020204020204" pitchFamily="34" charset="-122"/>
                      </a:rPr>
                      <m:t>, </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 </m:t>
                    </m:r>
                  </m:oMath>
                </a14:m>
                <a:r>
                  <a:rPr lang="en-US" altLang="zh-CN" sz="2000" dirty="0">
                    <a:latin typeface="Times New Roman" panose="02020603050405020304" pitchFamily="18" charset="0"/>
                  </a:rPr>
                  <a:t>correctly and robustly,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𝑓</m:t>
                    </m:r>
                  </m:oMath>
                </a14:m>
                <a:r>
                  <a:rPr lang="en-US" altLang="zh-CN" sz="2000" dirty="0">
                    <a:latin typeface="Times New Roman" panose="02020603050405020304" pitchFamily="18" charset="0"/>
                  </a:rPr>
                  <a:t> needs to consistently classify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𝑁</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𝑥</m:t>
                    </m:r>
                    <m:r>
                      <a:rPr lang="en-US" altLang="zh-CN" sz="2000" i="1" dirty="0">
                        <a:latin typeface="Cambria Math" panose="02040503050406030204" pitchFamily="18" charset="0"/>
                        <a:ea typeface="微软雅黑" panose="020B0503020204020204" pitchFamily="34" charset="-122"/>
                      </a:rPr>
                      <m:t>,</m:t>
                    </m:r>
                    <m:sSup>
                      <m:sSupPr>
                        <m:ctrlPr>
                          <a:rPr lang="en-US" altLang="zh-CN" sz="2000" i="1" dirty="0">
                            <a:latin typeface="Cambria Math" panose="02040503050406030204" pitchFamily="18" charset="0"/>
                            <a:ea typeface="微软雅黑" panose="020B0503020204020204" pitchFamily="34" charset="-122"/>
                          </a:rPr>
                        </m:ctrlPr>
                      </m:sSupPr>
                      <m:e>
                        <m:r>
                          <a:rPr lang="en-US" altLang="zh-CN" sz="2000" i="1" dirty="0">
                            <a:latin typeface="Cambria Math" panose="02040503050406030204" pitchFamily="18" charset="0"/>
                            <a:ea typeface="微软雅黑" panose="020B0503020204020204" pitchFamily="34" charset="-122"/>
                          </a:rPr>
                          <m:t>𝜎</m:t>
                        </m:r>
                      </m:e>
                      <m:sup>
                        <m:r>
                          <a:rPr lang="en-US" altLang="zh-CN" sz="2000" i="1" dirty="0">
                            <a:latin typeface="Cambria Math" panose="02040503050406030204" pitchFamily="18" charset="0"/>
                            <a:ea typeface="微软雅黑" panose="020B0503020204020204" pitchFamily="34" charset="-122"/>
                          </a:rPr>
                          <m:t>2</m:t>
                        </m:r>
                      </m:sup>
                    </m:sSup>
                    <m:r>
                      <a:rPr lang="en-US" altLang="zh-CN" sz="2000" i="1" dirty="0">
                        <a:latin typeface="Cambria Math" panose="02040503050406030204" pitchFamily="18" charset="0"/>
                        <a:ea typeface="微软雅黑" panose="020B0503020204020204" pitchFamily="34" charset="-122"/>
                      </a:rPr>
                      <m:t>𝐼</m:t>
                    </m:r>
                    <m:r>
                      <a:rPr lang="en-US" altLang="zh-CN" sz="2000" i="1" dirty="0">
                        <a:latin typeface="Cambria Math" panose="02040503050406030204" pitchFamily="18" charset="0"/>
                        <a:ea typeface="微软雅黑" panose="020B0503020204020204" pitchFamily="34" charset="-122"/>
                      </a:rPr>
                      <m:t>) </m:t>
                    </m:r>
                  </m:oMath>
                </a14:m>
                <a:r>
                  <a:rPr lang="en-US" altLang="zh-CN" sz="2000" dirty="0">
                    <a:latin typeface="Times New Roman" panose="02020603050405020304" pitchFamily="18" charset="0"/>
                  </a:rPr>
                  <a:t>as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𝑐</m:t>
                    </m:r>
                  </m:oMath>
                </a14:m>
                <a:r>
                  <a:rPr lang="en-US" altLang="zh-CN" sz="2000" dirty="0">
                    <a:latin typeface="Times New Roman" panose="02020603050405020304" pitchFamily="18" charset="0"/>
                  </a:rPr>
                  <a:t> at training.</a:t>
                </a:r>
              </a:p>
              <a:p>
                <a:pPr marL="342000" indent="-342000">
                  <a:spcAft>
                    <a:spcPts val="600"/>
                  </a:spcAft>
                  <a:buFont typeface="Wingdings" panose="05000000000000000000" pitchFamily="2" charset="2"/>
                  <a:buChar char="Ø"/>
                </a:pPr>
                <a:r>
                  <a:rPr lang="en-US" altLang="zh-CN" sz="2000" dirty="0">
                    <a:latin typeface="Times New Roman" panose="02020603050405020304" pitchFamily="18" charset="0"/>
                  </a:rPr>
                  <a:t>Train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𝑓</m:t>
                    </m:r>
                    <m:r>
                      <a:rPr lang="en-US" altLang="zh-CN" sz="2000" i="1" dirty="0">
                        <a:latin typeface="Cambria Math" panose="02040503050406030204" pitchFamily="18" charset="0"/>
                        <a:ea typeface="微软雅黑" panose="020B0503020204020204" pitchFamily="34" charset="-122"/>
                      </a:rPr>
                      <m:t> </m:t>
                    </m:r>
                  </m:oMath>
                </a14:m>
                <a:r>
                  <a:rPr lang="en-US" altLang="zh-CN" sz="2000" dirty="0">
                    <a:latin typeface="Times New Roman" panose="02020603050405020304" pitchFamily="18" charset="0"/>
                  </a:rPr>
                  <a:t>with Gaussian data augmentation at variance </a:t>
                </a:r>
                <a14:m>
                  <m:oMath xmlns:m="http://schemas.openxmlformats.org/officeDocument/2006/math">
                    <m:sSup>
                      <m:sSupPr>
                        <m:ctrlPr>
                          <a:rPr lang="en-US" altLang="zh-CN" sz="2000" i="1" dirty="0">
                            <a:latin typeface="Cambria Math" panose="02040503050406030204" pitchFamily="18" charset="0"/>
                            <a:ea typeface="微软雅黑" panose="020B0503020204020204" pitchFamily="34" charset="-122"/>
                          </a:rPr>
                        </m:ctrlPr>
                      </m:sSupPr>
                      <m:e>
                        <m:r>
                          <a:rPr lang="el-GR" altLang="zh-CN" sz="2000" i="1" dirty="0">
                            <a:latin typeface="Cambria Math" panose="02040503050406030204" pitchFamily="18" charset="0"/>
                            <a:ea typeface="微软雅黑" panose="020B0503020204020204" pitchFamily="34" charset="-122"/>
                          </a:rPr>
                          <m:t>𝜎</m:t>
                        </m:r>
                      </m:e>
                      <m:sup>
                        <m:r>
                          <a:rPr lang="el-GR" altLang="zh-CN" sz="2000" i="1" dirty="0">
                            <a:latin typeface="Cambria Math" panose="02040503050406030204" pitchFamily="18" charset="0"/>
                            <a:ea typeface="微软雅黑" panose="020B0503020204020204" pitchFamily="34" charset="-122"/>
                          </a:rPr>
                          <m:t>2</m:t>
                        </m:r>
                      </m:sup>
                    </m:sSup>
                  </m:oMath>
                </a14:m>
                <a:r>
                  <a:rPr lang="en-US" altLang="zh-CN" sz="2000" dirty="0">
                    <a:latin typeface="Times New Roman" panose="02020603050405020304" pitchFamily="18" charset="0"/>
                  </a:rPr>
                  <a:t>, </a:t>
                </a:r>
                <a:r>
                  <a:rPr lang="en-US" altLang="zh-CN" sz="2000" dirty="0">
                    <a:solidFill>
                      <a:schemeClr val="tx1"/>
                    </a:solidFill>
                    <a:latin typeface="Times New Roman" panose="02020603050405020304" pitchFamily="18" charset="0"/>
                  </a:rPr>
                  <a:t>with</a:t>
                </a:r>
                <a:r>
                  <a:rPr lang="en-US" altLang="zh-CN" sz="2000" dirty="0">
                    <a:latin typeface="Times New Roman" panose="02020603050405020304" pitchFamily="18" charset="0"/>
                    <a:cs typeface="Times New Roman" panose="02020603050405020304" pitchFamily="18" charset="0"/>
                  </a:rPr>
                  <a:t> training noise level</a:t>
                </a:r>
                <a:r>
                  <a:rPr lang="en-US" altLang="zh-CN" sz="2000" dirty="0">
                    <a:solidFill>
                      <a:schemeClr val="tx1"/>
                    </a:solidFill>
                    <a:latin typeface="Times New Roman" panose="02020603050405020304" pitchFamily="18" charset="0"/>
                  </a:rPr>
                  <a:t>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𝑡𝑟𝑎𝑖𝑛</m:t>
                        </m:r>
                      </m:sub>
                    </m:s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𝑝𝑟𝑒𝑑</m:t>
                        </m:r>
                      </m:sub>
                    </m:sSub>
                  </m:oMath>
                </a14:m>
                <a:r>
                  <a:rPr lang="en-US" altLang="zh-CN" sz="2000" dirty="0">
                    <a:solidFill>
                      <a:schemeClr val="tx1"/>
                    </a:solidFill>
                    <a:latin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prediction noise level </a:t>
                </a:r>
                <a:r>
                  <a:rPr lang="en-US" altLang="zh-CN" sz="2000" dirty="0">
                    <a:solidFill>
                      <a:schemeClr val="tx1"/>
                    </a:solidFill>
                    <a:latin typeface="Times New Roman" panose="02020603050405020304" pitchFamily="18" charset="0"/>
                  </a:rPr>
                  <a:t>.</a:t>
                </a:r>
                <a:endParaRPr lang="en-US" altLang="zh-CN" sz="2000" dirty="0">
                  <a:latin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8039831" cy="4424866"/>
              </a:xfrm>
              <a:prstGeom prst="rect">
                <a:avLst/>
              </a:prstGeom>
              <a:blipFill>
                <a:blip r:embed="rId3"/>
                <a:stretch>
                  <a:fillRect l="-683" t="-689" r="-2504" b="-96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AB69A5-0689-40D6-AD81-E54BA6FFD36B}"/>
                  </a:ext>
                </a:extLst>
              </p:cNvPr>
              <p:cNvSpPr txBox="1"/>
              <p:nvPr/>
            </p:nvSpPr>
            <p:spPr>
              <a:xfrm>
                <a:off x="2631116" y="2828265"/>
                <a:ext cx="3881768" cy="1032783"/>
              </a:xfrm>
              <a:prstGeom prst="rect">
                <a:avLst/>
              </a:prstGeom>
              <a:noFill/>
            </p:spPr>
            <p:txBody>
              <a:bodyPr wrap="none" lIns="0" tIns="0" rIns="0" bIns="0" rtlCol="0" anchor="ctr">
                <a:spAutoFit/>
              </a:bodyPr>
              <a:lstStyle/>
              <a:p>
                <a:pPr>
                  <a:lnSpc>
                    <a:spcPct val="150000"/>
                  </a:lnSpc>
                </a:pP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arg</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cs typeface="Arial" panose="020B0604020202020204" pitchFamily="34" charset="0"/>
                              </a:rPr>
                              <m:t>𝒴</m:t>
                            </m:r>
                            <m:r>
                              <m:rPr>
                                <m:nor/>
                              </m:rPr>
                              <a:rPr lang="zh-CN" altLang="en-US" dirty="0">
                                <a:latin typeface="Times New Roman" panose="02020603050405020304" pitchFamily="18" charset="0"/>
                                <a:cs typeface="Arial" panose="020B0604020202020204" pitchFamily="34" charset="0"/>
                              </a:rPr>
                              <m:t> </m:t>
                            </m:r>
                          </m:lim>
                        </m:limLow>
                      </m:fName>
                      <m:e>
                        <m:r>
                          <a:rPr lang="en-US" altLang="zh-CN" b="0" i="1" smtClean="0">
                            <a:latin typeface="Cambria Math" panose="02040503050406030204" pitchFamily="18" charset="0"/>
                            <a:ea typeface="Cambria Math" panose="02040503050406030204" pitchFamily="18" charset="0"/>
                          </a:rPr>
                          <m:t>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cs typeface="Arial" panose="020B0604020202020204" pitchFamily="34" charset="0"/>
                              </a:rPr>
                              <m:t>𝜀</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e>
                    </m:func>
                  </m:oMath>
                </a14:m>
                <a:r>
                  <a:rPr lang="zh-CN" altLang="en-US" dirty="0">
                    <a:latin typeface="Times New Roman" panose="02020603050405020304" pitchFamily="18" charset="0"/>
                  </a:rPr>
                  <a:t>       </a:t>
                </a:r>
                <a:r>
                  <a:rPr lang="en-US" altLang="zh-CN" dirty="0">
                    <a:latin typeface="Times New Roman" panose="02020603050405020304" pitchFamily="18" charset="0"/>
                  </a:rPr>
                  <a:t>(1)</a:t>
                </a:r>
              </a:p>
              <a:p>
                <a:pPr>
                  <a:lnSpc>
                    <a:spcPct val="150000"/>
                  </a:lnSpc>
                </a:pPr>
                <a:r>
                  <a:rPr lang="en-US" altLang="zh-CN" dirty="0">
                    <a:latin typeface="Times New Roman" panose="02020603050405020304" pitchFamily="18" charset="0"/>
                  </a:rPr>
                  <a:t>Where </a:t>
                </a:r>
                <a14:m>
                  <m:oMath xmlns:m="http://schemas.openxmlformats.org/officeDocument/2006/math">
                    <m:r>
                      <a:rPr lang="zh-CN" altLang="en-US" b="0" i="1" smtClean="0">
                        <a:latin typeface="Cambria Math" panose="02040503050406030204" pitchFamily="18" charset="0"/>
                      </a:rPr>
                      <m:t>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zh-CN" altLang="en-US" dirty="0">
                  <a:latin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49AB69A5-0689-40D6-AD81-E54BA6FFD36B}"/>
                  </a:ext>
                </a:extLst>
              </p:cNvPr>
              <p:cNvSpPr txBox="1">
                <a:spLocks noRot="1" noChangeAspect="1" noMove="1" noResize="1" noEditPoints="1" noAdjustHandles="1" noChangeArrowheads="1" noChangeShapeType="1" noTextEdit="1"/>
              </p:cNvSpPr>
              <p:nvPr/>
            </p:nvSpPr>
            <p:spPr>
              <a:xfrm>
                <a:off x="2631116" y="2828265"/>
                <a:ext cx="3881768" cy="1032783"/>
              </a:xfrm>
              <a:prstGeom prst="rect">
                <a:avLst/>
              </a:prstGeom>
              <a:blipFill>
                <a:blip r:embed="rId4"/>
                <a:stretch>
                  <a:fillRect l="-3774" r="-2987" b="-136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2393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DC4B4D1-D1F1-4BBB-AFB8-53E6A55F51A6}"/>
              </a:ext>
            </a:extLst>
          </p:cNvPr>
          <p:cNvPicPr>
            <a:picLocks noChangeAspect="1"/>
          </p:cNvPicPr>
          <p:nvPr/>
        </p:nvPicPr>
        <p:blipFill>
          <a:blip r:embed="rId3"/>
          <a:stretch>
            <a:fillRect/>
          </a:stretch>
        </p:blipFill>
        <p:spPr>
          <a:xfrm>
            <a:off x="841732" y="3441229"/>
            <a:ext cx="7460536" cy="2705413"/>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44</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90936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How much noise to use when training the base classifier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Holding prediction noise level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fixed at </a:t>
                </a:r>
                <a14:m>
                  <m:oMath xmlns:m="http://schemas.openxmlformats.org/officeDocument/2006/math">
                    <m:sSub>
                      <m:sSubPr>
                        <m:ctrlPr>
                          <a:rPr lang="en-US" altLang="zh-CN" sz="2000" b="0" i="1" dirty="0" smtClean="0">
                            <a:solidFill>
                              <a:schemeClr val="accent6">
                                <a:lumMod val="75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solidFill>
                              <a:schemeClr val="accent6">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b="0" i="1" dirty="0" smtClean="0">
                            <a:solidFill>
                              <a:schemeClr val="accent6">
                                <a:lumMod val="75000"/>
                              </a:schemeClr>
                            </a:solidFill>
                            <a:latin typeface="Cambria Math" panose="02040503050406030204" pitchFamily="18" charset="0"/>
                            <a:ea typeface="微软雅黑" panose="020B0503020204020204" pitchFamily="34" charset="-122"/>
                            <a:cs typeface="Times New Roman" panose="02020603050405020304" pitchFamily="18" charset="0"/>
                          </a:rPr>
                          <m:t>𝑝𝑟𝑒𝑑</m:t>
                        </m:r>
                      </m:sub>
                    </m:sSub>
                  </m:oMath>
                </a14:m>
                <a:r>
                  <a:rPr lang="en-US" altLang="zh-CN" sz="2000" i="0" dirty="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rPr>
                  <a:t>= 0</a:t>
                </a:r>
                <a:r>
                  <a:rPr lang="en-US" altLang="zh-CN" sz="2000" b="0" i="0" dirty="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0" dirty="0">
                    <a:solidFill>
                      <a:schemeClr val="accent6">
                        <a:lumMod val="75000"/>
                      </a:schemeClr>
                    </a:solidFill>
                    <a:latin typeface="Times New Roman" panose="02020603050405020304" pitchFamily="18" charset="0"/>
                    <a:ea typeface="宋体" panose="02010600030101010101" pitchFamily="2" charset="-122"/>
                    <a:cs typeface="Times New Roman" panose="02020603050405020304" pitchFamily="18" charset="0"/>
                  </a:rPr>
                  <a:t>5 </a:t>
                </a:r>
                <a:r>
                  <a:rPr lang="en-US" altLang="zh-CN" sz="200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If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𝑓</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was trained with a different noise level (</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𝑡𝑟𝑎𝑖𝑛</m:t>
                        </m:r>
                      </m:sub>
                    </m:sSub>
                    <m:r>
                      <a:rPr lang="en-US" altLang="zh-CN" sz="20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i="0" dirty="0">
                    <a:latin typeface="Times New Roman" panose="02020603050405020304" pitchFamily="18" charset="0"/>
                    <a:ea typeface="微软雅黑" panose="020B0503020204020204" pitchFamily="34" charset="-122"/>
                    <a:cs typeface="Times New Roman" panose="02020603050405020304" pitchFamily="18" charset="0"/>
                  </a:rPr>
                  <a:t> 0.5</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ea typeface="微软雅黑" panose="020B0503020204020204" pitchFamily="34" charset="-122"/>
                    <a:cs typeface="Times New Roman" panose="02020603050405020304" pitchFamily="18" charset="0"/>
                  </a:rPr>
                  <a:t>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𝑔</m:t>
                    </m:r>
                  </m:oMath>
                </a14:m>
                <a:r>
                  <a:rPr lang="en-US" altLang="zh-CN" sz="2000" dirty="0">
                    <a:latin typeface="Times New Roman" panose="02020603050405020304" pitchFamily="18" charset="0"/>
                    <a:cs typeface="Times New Roman" panose="02020603050405020304" pitchFamily="18" charset="0"/>
                  </a:rPr>
                  <a:t> has lower certified accuracy.</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blue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and </a:t>
                </a:r>
                <a:r>
                  <a:rPr lang="en-US" altLang="zh-CN" sz="2000" dirty="0">
                    <a:solidFill>
                      <a:srgbClr val="137861"/>
                    </a:solidFill>
                    <a:latin typeface="Times New Roman" panose="02020603050405020304" pitchFamily="18" charset="0"/>
                    <a:ea typeface="宋体" panose="02010600030101010101" pitchFamily="2" charset="-122"/>
                    <a:cs typeface="Times New Roman" panose="02020603050405020304" pitchFamily="18" charset="0"/>
                  </a:rPr>
                  <a:t>green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It is better to train with </a:t>
                </a:r>
                <a14:m>
                  <m:oMath xmlns:m="http://schemas.openxmlformats.org/officeDocument/2006/math">
                    <m:sSub>
                      <m:sSubPr>
                        <m:ctrlPr>
                          <a:rPr lang="en-US" altLang="zh-CN" sz="2000" i="1" dirty="0" smtClean="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𝑡𝑟𝑎𝑖𝑛</m:t>
                        </m:r>
                      </m:sub>
                    </m:sSub>
                  </m:oMath>
                </a14:m>
                <a:r>
                  <a:rPr lang="en-US" altLang="zh-CN" sz="2000" dirty="0">
                    <a:solidFill>
                      <a:srgbClr val="13786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dirty="0" smtClean="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&gt;</m:t>
                    </m:r>
                    <m:sSub>
                      <m:sSubPr>
                        <m:ctrlPr>
                          <a:rPr lang="en-US" altLang="zh-CN" sz="2000" i="1" dirty="0" smtClean="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rgbClr val="137861"/>
                            </a:solidFill>
                            <a:latin typeface="Cambria Math" panose="02040503050406030204" pitchFamily="18" charset="0"/>
                            <a:ea typeface="微软雅黑" panose="020B0503020204020204" pitchFamily="34" charset="-122"/>
                            <a:cs typeface="Times New Roman" panose="02020603050405020304" pitchFamily="18" charset="0"/>
                          </a:rPr>
                          <m:t>𝑝𝑟𝑒𝑑</m:t>
                        </m:r>
                      </m:sub>
                    </m:sSub>
                  </m:oMath>
                </a14:m>
                <a:r>
                  <a:rPr lang="en-US" altLang="zh-CN" sz="2000" dirty="0">
                    <a:solidFill>
                      <a:srgbClr val="13786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than </a:t>
                </a:r>
                <a:r>
                  <a:rPr lang="en-US" altLang="zh-CN" sz="2000" dirty="0">
                    <a:latin typeface="Times New Roman" panose="02020603050405020304" pitchFamily="18" charset="0"/>
                    <a:cs typeface="Times New Roman" panose="02020603050405020304" pitchFamily="18" charset="0"/>
                  </a:rPr>
                  <a:t>to train with </a:t>
                </a:r>
                <a14:m>
                  <m:oMath xmlns:m="http://schemas.openxmlformats.org/officeDocument/2006/math">
                    <m:sSub>
                      <m:sSubPr>
                        <m:ctrlPr>
                          <a:rPr lang="en-US" altLang="zh-CN" sz="2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𝑡𝑟𝑎𝑖𝑛</m:t>
                        </m:r>
                      </m:sub>
                    </m:sSub>
                  </m:oMath>
                </a14:m>
                <a:r>
                  <a:rPr lang="en-US" altLang="zh-CN" sz="20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&lt;</m:t>
                    </m:r>
                    <m:sSub>
                      <m:sSubPr>
                        <m:ctrlP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𝜎</m:t>
                        </m:r>
                      </m:e>
                      <m:sub>
                        <m:r>
                          <a:rPr lang="en-US" altLang="zh-CN" sz="20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𝑝𝑟𝑒𝑑</m:t>
                        </m:r>
                      </m:sub>
                    </m:sSub>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909369"/>
              </a:xfrm>
              <a:prstGeom prst="rect">
                <a:avLst/>
              </a:prstGeom>
              <a:blipFill>
                <a:blip r:embed="rId4"/>
                <a:stretch>
                  <a:fillRect l="-689" t="-1592" r="-306" b="-3185"/>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34032" y="6107046"/>
            <a:ext cx="1075936"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15</a:t>
            </a:r>
            <a:endParaRPr lang="zh-CN" altLang="en-US" dirty="0"/>
          </a:p>
        </p:txBody>
      </p:sp>
      <p:sp>
        <p:nvSpPr>
          <p:cNvPr id="17" name="矩形 16">
            <a:extLst>
              <a:ext uri="{FF2B5EF4-FFF2-40B4-BE49-F238E27FC236}">
                <a16:creationId xmlns:a16="http://schemas.microsoft.com/office/drawing/2014/main" id="{8E48A6E9-8E04-4319-A73A-3870A93E9C75}"/>
              </a:ext>
            </a:extLst>
          </p:cNvPr>
          <p:cNvSpPr/>
          <p:nvPr/>
        </p:nvSpPr>
        <p:spPr>
          <a:xfrm>
            <a:off x="1877188" y="6106754"/>
            <a:ext cx="1469185"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CIFAR-10</a:t>
            </a:r>
            <a:endParaRPr lang="zh-CN" altLang="en-US" dirty="0"/>
          </a:p>
        </p:txBody>
      </p:sp>
      <p:sp>
        <p:nvSpPr>
          <p:cNvPr id="18" name="矩形 17">
            <a:extLst>
              <a:ext uri="{FF2B5EF4-FFF2-40B4-BE49-F238E27FC236}">
                <a16:creationId xmlns:a16="http://schemas.microsoft.com/office/drawing/2014/main" id="{B8B4E6BD-575F-43B4-B35C-0B8F37103129}"/>
              </a:ext>
            </a:extLst>
          </p:cNvPr>
          <p:cNvSpPr/>
          <p:nvPr/>
        </p:nvSpPr>
        <p:spPr>
          <a:xfrm>
            <a:off x="5821129" y="6114947"/>
            <a:ext cx="1422184"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 ImageNet</a:t>
            </a:r>
            <a:endParaRPr lang="zh-CN" altLang="en-US" dirty="0"/>
          </a:p>
        </p:txBody>
      </p:sp>
    </p:spTree>
    <p:extLst>
      <p:ext uri="{BB962C8B-B14F-4D97-AF65-F5344CB8AC3E}">
        <p14:creationId xmlns:p14="http://schemas.microsoft.com/office/powerpoint/2010/main" val="612725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45</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347787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a:t>
                </a:r>
                <a14:m>
                  <m:oMath xmlns:m="http://schemas.openxmlformats.org/officeDocument/2006/math">
                    <m:r>
                      <a:rPr lang="en-US" altLang="zh-CN" sz="2000" b="0" i="0"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m:t>
                    </m:r>
                    <m:r>
                      <a:rPr lang="en-US" altLang="zh-CN" sz="2000" i="1" dirty="0" smtClean="0">
                        <a:solidFill>
                          <a:srgbClr val="0070C0"/>
                        </a:solidFill>
                        <a:latin typeface="Cambria Math" panose="02040503050406030204" pitchFamily="18" charset="0"/>
                        <a:ea typeface="微软雅黑" panose="020B0503020204020204" pitchFamily="34" charset="-122"/>
                      </a:rPr>
                      <m:t>𝑓</m:t>
                    </m:r>
                    <m:r>
                      <a:rPr lang="en-US" altLang="zh-CN" sz="2000" i="1"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𝜎</m:t>
                    </m:r>
                    <m:r>
                      <a:rPr lang="en-US" altLang="zh-CN" sz="2000" i="1"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𝑥</m:t>
                    </m:r>
                    <m:r>
                      <a:rPr lang="en-US" altLang="zh-CN" sz="2000" i="1"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𝑛</m:t>
                    </m:r>
                    <m:r>
                      <a:rPr lang="en-US" altLang="zh-CN" sz="2000" i="1" dirty="0" smtClean="0">
                        <a:solidFill>
                          <a:srgbClr val="0070C0"/>
                        </a:solidFill>
                        <a:latin typeface="Cambria Math" panose="02040503050406030204" pitchFamily="18" charset="0"/>
                        <a:ea typeface="微软雅黑" panose="020B0503020204020204" pitchFamily="34" charset="-122"/>
                      </a:rPr>
                      <m:t>, </m:t>
                    </m:r>
                    <m:r>
                      <a:rPr lang="en-US" altLang="zh-CN" sz="2000" i="1" dirty="0" smtClean="0">
                        <a:solidFill>
                          <a:srgbClr val="0070C0"/>
                        </a:solidFill>
                        <a:latin typeface="Cambria Math" panose="02040503050406030204" pitchFamily="18" charset="0"/>
                        <a:ea typeface="微软雅黑" panose="020B0503020204020204" pitchFamily="34" charset="-122"/>
                      </a:rPr>
                      <m:t>𝛼</m:t>
                    </m:r>
                    <m:r>
                      <a:rPr lang="en-US" altLang="zh-CN" sz="2000" i="1" dirty="0" smtClean="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a:spcAft>
                    <a:spcPts val="600"/>
                  </a:spcAft>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smtClean="0">
                        <a:solidFill>
                          <a:srgbClr val="0070C0"/>
                        </a:solidFill>
                        <a:latin typeface="Cambria Math" panose="02040503050406030204" pitchFamily="18" charset="0"/>
                        <a:ea typeface="微软雅黑" panose="020B0503020204020204" pitchFamily="34" charset="-122"/>
                      </a:rPr>
                      <m:t>(</m:t>
                    </m:r>
                    <m:r>
                      <a:rPr lang="pt-BR" altLang="zh-CN" sz="2000" i="1" dirty="0" smtClean="0">
                        <a:solidFill>
                          <a:srgbClr val="0070C0"/>
                        </a:solidFill>
                        <a:latin typeface="Cambria Math" panose="02040503050406030204" pitchFamily="18" charset="0"/>
                        <a:ea typeface="微软雅黑" panose="020B0503020204020204" pitchFamily="34" charset="-122"/>
                      </a:rPr>
                      <m:t>𝑓</m:t>
                    </m:r>
                    <m:r>
                      <a:rPr lang="pt-BR" altLang="zh-CN" sz="2000" i="1" dirty="0" smtClean="0">
                        <a:solidFill>
                          <a:srgbClr val="0070C0"/>
                        </a:solidFill>
                        <a:latin typeface="Cambria Math" panose="02040503050406030204" pitchFamily="18" charset="0"/>
                        <a:ea typeface="微软雅黑" panose="020B0503020204020204" pitchFamily="34" charset="-122"/>
                      </a:rPr>
                      <m:t>, </m:t>
                    </m:r>
                    <m:r>
                      <a:rPr lang="pt-BR" altLang="zh-CN" sz="2000" i="1" dirty="0" smtClean="0">
                        <a:solidFill>
                          <a:srgbClr val="0070C0"/>
                        </a:solidFill>
                        <a:latin typeface="Cambria Math" panose="02040503050406030204" pitchFamily="18" charset="0"/>
                        <a:ea typeface="微软雅黑" panose="020B0503020204020204" pitchFamily="34" charset="-122"/>
                      </a:rPr>
                      <m:t>𝜎</m:t>
                    </m:r>
                    <m:r>
                      <a:rPr lang="pt-BR" altLang="zh-CN" sz="2000" i="1" dirty="0" smtClean="0">
                        <a:solidFill>
                          <a:srgbClr val="0070C0"/>
                        </a:solidFill>
                        <a:latin typeface="Cambria Math" panose="02040503050406030204" pitchFamily="18" charset="0"/>
                        <a:ea typeface="微软雅黑" panose="020B0503020204020204" pitchFamily="34" charset="-122"/>
                      </a:rPr>
                      <m:t>, </m:t>
                    </m:r>
                    <m:r>
                      <a:rPr lang="pt-BR" altLang="zh-CN" sz="2000" i="1" dirty="0" smtClean="0">
                        <a:solidFill>
                          <a:srgbClr val="0070C0"/>
                        </a:solidFill>
                        <a:latin typeface="Cambria Math" panose="02040503050406030204" pitchFamily="18" charset="0"/>
                        <a:ea typeface="微软雅黑" panose="020B0503020204020204" pitchFamily="34" charset="-122"/>
                      </a:rPr>
                      <m:t>𝑥</m:t>
                    </m:r>
                    <m:r>
                      <a:rPr lang="pt-BR" altLang="zh-CN" sz="2000" i="1" dirty="0" smtClean="0">
                        <a:solidFill>
                          <a:srgbClr val="0070C0"/>
                        </a:solidFill>
                        <a:latin typeface="Cambria Math" panose="02040503050406030204" pitchFamily="18" charset="0"/>
                        <a:ea typeface="微软雅黑" panose="020B0503020204020204" pitchFamily="34" charset="-122"/>
                      </a:rPr>
                      <m:t>, </m:t>
                    </m:r>
                    <m:sSub>
                      <m:sSubPr>
                        <m:ctrlPr>
                          <a:rPr lang="en-US" altLang="zh-CN" sz="2000" b="0" i="1" dirty="0" smtClean="0">
                            <a:solidFill>
                              <a:srgbClr val="0070C0"/>
                            </a:solidFill>
                            <a:latin typeface="Cambria Math" panose="02040503050406030204" pitchFamily="18" charset="0"/>
                            <a:ea typeface="微软雅黑" panose="020B0503020204020204" pitchFamily="34" charset="-122"/>
                          </a:rPr>
                        </m:ctrlPr>
                      </m:sSubPr>
                      <m:e>
                        <m:r>
                          <a:rPr lang="pt-BR" altLang="zh-CN" sz="2000" i="1" dirty="0" smtClean="0">
                            <a:solidFill>
                              <a:srgbClr val="0070C0"/>
                            </a:solidFill>
                            <a:latin typeface="Cambria Math" panose="02040503050406030204" pitchFamily="18" charset="0"/>
                            <a:ea typeface="微软雅黑" panose="020B0503020204020204" pitchFamily="34" charset="-122"/>
                          </a:rPr>
                          <m:t>𝑛</m:t>
                        </m:r>
                      </m:e>
                      <m:sub>
                        <m:r>
                          <a:rPr lang="pt-BR" altLang="zh-CN" sz="2000" i="1" dirty="0" smtClean="0">
                            <a:solidFill>
                              <a:srgbClr val="0070C0"/>
                            </a:solidFill>
                            <a:latin typeface="Cambria Math" panose="02040503050406030204" pitchFamily="18" charset="0"/>
                            <a:ea typeface="微软雅黑" panose="020B0503020204020204" pitchFamily="34" charset="-122"/>
                          </a:rPr>
                          <m:t>0</m:t>
                        </m:r>
                      </m:sub>
                    </m:sSub>
                    <m:r>
                      <a:rPr lang="pt-BR" altLang="zh-CN" sz="2000" i="1" dirty="0" smtClean="0">
                        <a:solidFill>
                          <a:srgbClr val="0070C0"/>
                        </a:solidFill>
                        <a:latin typeface="Cambria Math" panose="02040503050406030204" pitchFamily="18" charset="0"/>
                        <a:ea typeface="微软雅黑" panose="020B0503020204020204" pitchFamily="34" charset="-122"/>
                      </a:rPr>
                      <m:t>, </m:t>
                    </m:r>
                    <m:r>
                      <a:rPr lang="pt-BR" altLang="zh-CN" sz="2000" i="1" dirty="0" smtClean="0">
                        <a:solidFill>
                          <a:srgbClr val="0070C0"/>
                        </a:solidFill>
                        <a:latin typeface="Cambria Math" panose="02040503050406030204" pitchFamily="18" charset="0"/>
                        <a:ea typeface="微软雅黑" panose="020B0503020204020204" pitchFamily="34" charset="-122"/>
                      </a:rPr>
                      <m:t>𝑛</m:t>
                    </m:r>
                    <m:r>
                      <a:rPr lang="pt-BR" altLang="zh-CN" sz="2000" i="1" dirty="0" smtClean="0">
                        <a:solidFill>
                          <a:srgbClr val="0070C0"/>
                        </a:solidFill>
                        <a:latin typeface="Cambria Math" panose="02040503050406030204" pitchFamily="18" charset="0"/>
                        <a:ea typeface="微软雅黑" panose="020B0503020204020204" pitchFamily="34" charset="-122"/>
                      </a:rPr>
                      <m:t>, </m:t>
                    </m:r>
                    <m:r>
                      <a:rPr lang="pt-BR" altLang="zh-CN" sz="2000" i="1" dirty="0" smtClean="0">
                        <a:solidFill>
                          <a:srgbClr val="0070C0"/>
                        </a:solidFill>
                        <a:latin typeface="Cambria Math" panose="02040503050406030204" pitchFamily="18" charset="0"/>
                        <a:ea typeface="微软雅黑" panose="020B0503020204020204" pitchFamily="34" charset="-122"/>
                      </a:rPr>
                      <m:t>𝛼</m:t>
                    </m:r>
                    <m:r>
                      <a:rPr lang="pt-BR" altLang="zh-CN" sz="2000" i="1" dirty="0" smtClean="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3477875"/>
              </a:xfrm>
              <a:prstGeom prst="rect">
                <a:avLst/>
              </a:prstGeom>
              <a:blipFill>
                <a:blip r:embed="rId3"/>
                <a:stretch>
                  <a:fillRect l="-689" t="-87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6" name="图片 5">
            <a:extLst>
              <a:ext uri="{FF2B5EF4-FFF2-40B4-BE49-F238E27FC236}">
                <a16:creationId xmlns:a16="http://schemas.microsoft.com/office/drawing/2014/main" id="{7FFFC30C-4B25-431E-8E60-9BE1C385C415}"/>
              </a:ext>
            </a:extLst>
          </p:cNvPr>
          <p:cNvPicPr>
            <a:picLocks noChangeAspect="1"/>
          </p:cNvPicPr>
          <p:nvPr/>
        </p:nvPicPr>
        <p:blipFill rotWithShape="1">
          <a:blip r:embed="rId4"/>
          <a:srcRect l="4241" t="8417" b="53091"/>
          <a:stretch/>
        </p:blipFill>
        <p:spPr>
          <a:xfrm>
            <a:off x="963211" y="2029638"/>
            <a:ext cx="4877689" cy="1772654"/>
          </a:xfrm>
          <a:prstGeom prst="rect">
            <a:avLst/>
          </a:prstGeom>
        </p:spPr>
      </p:pic>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326652"/>
            <a:ext cx="4877688" cy="2052180"/>
          </a:xfrm>
          <a:prstGeom prst="rect">
            <a:avLst/>
          </a:prstGeom>
        </p:spPr>
      </p:pic>
      <p:sp>
        <p:nvSpPr>
          <p:cNvPr id="8" name="矩形 7">
            <a:extLst>
              <a:ext uri="{FF2B5EF4-FFF2-40B4-BE49-F238E27FC236}">
                <a16:creationId xmlns:a16="http://schemas.microsoft.com/office/drawing/2014/main" id="{300B7D8D-2547-4C3B-9A91-A0BFA2401B53}"/>
              </a:ext>
            </a:extLst>
          </p:cNvPr>
          <p:cNvSpPr/>
          <p:nvPr/>
        </p:nvSpPr>
        <p:spPr>
          <a:xfrm>
            <a:off x="2301300" y="2556515"/>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AFAB97-30A7-4ABE-B0B9-4E34647E215D}"/>
              </a:ext>
            </a:extLst>
          </p:cNvPr>
          <p:cNvSpPr/>
          <p:nvPr/>
        </p:nvSpPr>
        <p:spPr>
          <a:xfrm>
            <a:off x="1353648" y="3320988"/>
            <a:ext cx="1418152"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06E6417-CC3E-4998-8914-ED462E572333}"/>
              </a:ext>
            </a:extLst>
          </p:cNvPr>
          <p:cNvSpPr/>
          <p:nvPr/>
        </p:nvSpPr>
        <p:spPr>
          <a:xfrm>
            <a:off x="2453705" y="4828362"/>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35643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614622"/>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A0BF9B-F301-4360-BA12-94BD7ECE1423}"/>
              </a:ext>
            </a:extLst>
          </p:cNvPr>
          <p:cNvSpPr/>
          <p:nvPr/>
        </p:nvSpPr>
        <p:spPr>
          <a:xfrm>
            <a:off x="912261" y="2553606"/>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EFEA274-5D6B-4CAB-AD68-C0D061F29CBE}"/>
              </a:ext>
            </a:extLst>
          </p:cNvPr>
          <p:cNvSpPr/>
          <p:nvPr/>
        </p:nvSpPr>
        <p:spPr>
          <a:xfrm>
            <a:off x="912261" y="332098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62C24A8A-333D-4A28-97D8-BAC03C8F50D4}"/>
              </a:ext>
            </a:extLst>
          </p:cNvPr>
          <p:cNvSpPr/>
          <p:nvPr/>
        </p:nvSpPr>
        <p:spPr>
          <a:xfrm>
            <a:off x="912261" y="5609537"/>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20" name="矩形: 圆角 19">
            <a:extLst>
              <a:ext uri="{FF2B5EF4-FFF2-40B4-BE49-F238E27FC236}">
                <a16:creationId xmlns:a16="http://schemas.microsoft.com/office/drawing/2014/main" id="{C4ACFC55-1701-4814-990C-B08611D64100}"/>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流程图: 文档 22">
                <a:extLst>
                  <a:ext uri="{FF2B5EF4-FFF2-40B4-BE49-F238E27FC236}">
                    <a16:creationId xmlns:a16="http://schemas.microsoft.com/office/drawing/2014/main" id="{EC4BDFCB-477F-4939-A0B6-4006BDF26E0F}"/>
                  </a:ext>
                </a:extLst>
              </p:cNvPr>
              <p:cNvSpPr/>
              <p:nvPr/>
            </p:nvSpPr>
            <p:spPr>
              <a:xfrm>
                <a:off x="5655613" y="1271320"/>
                <a:ext cx="3113391" cy="1498310"/>
              </a:xfrm>
              <a:prstGeom prst="flowChartDocumen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800"/>
                  </a:lnSpc>
                </a:pPr>
                <a:r>
                  <a:rPr lang="en-US" altLang="zh-CN" sz="1400" dirty="0">
                    <a:solidFill>
                      <a:schemeClr val="tx1"/>
                    </a:solidFill>
                    <a:latin typeface="Times New Roman" panose="02020603050405020304" pitchFamily="18" charset="0"/>
                    <a:ea typeface="微软雅黑" panose="020B0503020204020204" pitchFamily="34" charset="-122"/>
                  </a:rPr>
                  <a:t>Independent algorithms for the two tasks: </a:t>
                </a:r>
              </a:p>
              <a:p>
                <a:pPr>
                  <a:lnSpc>
                    <a:spcPts val="1800"/>
                  </a:lnSpc>
                </a:pPr>
                <a:r>
                  <a:rPr lang="en-US" altLang="zh-CN" sz="1400" dirty="0">
                    <a:solidFill>
                      <a:schemeClr val="tx1"/>
                    </a:solidFill>
                    <a:latin typeface="Times New Roman" panose="02020603050405020304" pitchFamily="18" charset="0"/>
                    <a:ea typeface="微软雅黑" panose="020B0503020204020204" pitchFamily="34" charset="-122"/>
                  </a:rPr>
                  <a:t>(A) Evaluating </a:t>
                </a:r>
                <a14:m>
                  <m:oMath xmlns:m="http://schemas.openxmlformats.org/officeDocument/2006/math">
                    <m:r>
                      <a:rPr lang="en-US" altLang="zh-CN" sz="1400" i="1" dirty="0" smtClean="0">
                        <a:solidFill>
                          <a:schemeClr val="tx1"/>
                        </a:solidFill>
                        <a:latin typeface="Cambria Math" panose="02040503050406030204" pitchFamily="18" charset="0"/>
                        <a:ea typeface="微软雅黑" panose="020B0503020204020204" pitchFamily="34" charset="-122"/>
                      </a:rPr>
                      <m:t>𝑔</m:t>
                    </m:r>
                    <m:r>
                      <a:rPr lang="en-US" altLang="zh-CN" sz="1400" i="1" dirty="0" smtClean="0">
                        <a:solidFill>
                          <a:schemeClr val="tx1"/>
                        </a:solidFill>
                        <a:latin typeface="Cambria Math" panose="02040503050406030204" pitchFamily="18" charset="0"/>
                        <a:ea typeface="微软雅黑" panose="020B0503020204020204" pitchFamily="34" charset="-122"/>
                      </a:rPr>
                      <m:t>(</m:t>
                    </m:r>
                    <m:r>
                      <a:rPr lang="en-US" altLang="zh-CN" sz="1400" i="1" dirty="0" smtClean="0">
                        <a:solidFill>
                          <a:schemeClr val="tx1"/>
                        </a:solidFill>
                        <a:latin typeface="Cambria Math" panose="02040503050406030204" pitchFamily="18" charset="0"/>
                        <a:ea typeface="微软雅黑" panose="020B0503020204020204" pitchFamily="34" charset="-122"/>
                      </a:rPr>
                      <m:t>𝑥</m:t>
                    </m:r>
                    <m:r>
                      <a:rPr lang="en-US" altLang="zh-CN" sz="1400" i="1" dirty="0" smtClean="0">
                        <a:solidFill>
                          <a:schemeClr val="tx1"/>
                        </a:solidFill>
                        <a:latin typeface="Cambria Math" panose="02040503050406030204" pitchFamily="18" charset="0"/>
                        <a:ea typeface="微软雅黑" panose="020B0503020204020204" pitchFamily="34" charset="-122"/>
                      </a:rPr>
                      <m:t>)</m:t>
                    </m:r>
                  </m:oMath>
                </a14:m>
                <a:r>
                  <a:rPr lang="en-US" altLang="zh-CN" sz="1400" dirty="0">
                    <a:solidFill>
                      <a:schemeClr val="tx1"/>
                    </a:solidFill>
                    <a:latin typeface="Times New Roman" panose="02020603050405020304" pitchFamily="18" charset="0"/>
                    <a:ea typeface="微软雅黑" panose="020B0503020204020204" pitchFamily="34" charset="-122"/>
                  </a:rPr>
                  <a:t> </a:t>
                </a:r>
              </a:p>
              <a:p>
                <a:pPr>
                  <a:lnSpc>
                    <a:spcPts val="1800"/>
                  </a:lnSpc>
                </a:pPr>
                <a:r>
                  <a:rPr lang="en-US" altLang="zh-CN" sz="1400" dirty="0">
                    <a:solidFill>
                      <a:schemeClr val="tx1"/>
                    </a:solidFill>
                    <a:latin typeface="Times New Roman" panose="02020603050405020304" pitchFamily="18" charset="0"/>
                    <a:ea typeface="微软雅黑" panose="020B0503020204020204" pitchFamily="34" charset="-122"/>
                  </a:rPr>
                  <a:t>(B) Evaluating and certifying </a:t>
                </a:r>
                <a14:m>
                  <m:oMath xmlns:m="http://schemas.openxmlformats.org/officeDocument/2006/math">
                    <m:r>
                      <a:rPr lang="en-US" altLang="zh-CN" sz="1400" i="1" dirty="0" smtClean="0">
                        <a:solidFill>
                          <a:schemeClr val="tx1"/>
                        </a:solidFill>
                        <a:latin typeface="Cambria Math" panose="02040503050406030204" pitchFamily="18" charset="0"/>
                        <a:ea typeface="微软雅黑" panose="020B0503020204020204" pitchFamily="34" charset="-122"/>
                      </a:rPr>
                      <m:t>𝑔</m:t>
                    </m:r>
                    <m:r>
                      <a:rPr lang="en-US" altLang="zh-CN" sz="1400" i="1" dirty="0" smtClean="0">
                        <a:solidFill>
                          <a:schemeClr val="tx1"/>
                        </a:solidFill>
                        <a:latin typeface="Cambria Math" panose="02040503050406030204" pitchFamily="18" charset="0"/>
                        <a:ea typeface="微软雅黑" panose="020B0503020204020204" pitchFamily="34" charset="-122"/>
                      </a:rPr>
                      <m:t>(</m:t>
                    </m:r>
                    <m:r>
                      <a:rPr lang="en-US" altLang="zh-CN" sz="1400" i="1" dirty="0" smtClean="0">
                        <a:solidFill>
                          <a:schemeClr val="tx1"/>
                        </a:solidFill>
                        <a:latin typeface="Cambria Math" panose="02040503050406030204" pitchFamily="18" charset="0"/>
                        <a:ea typeface="微软雅黑" panose="020B0503020204020204" pitchFamily="34" charset="-122"/>
                      </a:rPr>
                      <m:t>𝑥</m:t>
                    </m:r>
                    <m:r>
                      <a:rPr lang="en-US" altLang="zh-CN" sz="1400" i="1" dirty="0" smtClean="0">
                        <a:solidFill>
                          <a:schemeClr val="tx1"/>
                        </a:solidFill>
                        <a:latin typeface="Cambria Math" panose="02040503050406030204" pitchFamily="18" charset="0"/>
                        <a:ea typeface="微软雅黑" panose="020B0503020204020204" pitchFamily="34" charset="-122"/>
                      </a:rPr>
                      <m:t>)</m:t>
                    </m:r>
                  </m:oMath>
                </a14:m>
                <a:endParaRPr lang="en-US" altLang="zh-CN" sz="1400" dirty="0">
                  <a:solidFill>
                    <a:schemeClr val="tx1"/>
                  </a:solidFill>
                  <a:latin typeface="Times New Roman" panose="02020603050405020304" pitchFamily="18" charset="0"/>
                  <a:ea typeface="微软雅黑" panose="020B0503020204020204" pitchFamily="34" charset="-122"/>
                </a:endParaRPr>
              </a:p>
            </p:txBody>
          </p:sp>
        </mc:Choice>
        <mc:Fallback xmlns="">
          <p:sp>
            <p:nvSpPr>
              <p:cNvPr id="23" name="流程图: 文档 22">
                <a:extLst>
                  <a:ext uri="{FF2B5EF4-FFF2-40B4-BE49-F238E27FC236}">
                    <a16:creationId xmlns:a16="http://schemas.microsoft.com/office/drawing/2014/main" id="{EC4BDFCB-477F-4939-A0B6-4006BDF26E0F}"/>
                  </a:ext>
                </a:extLst>
              </p:cNvPr>
              <p:cNvSpPr>
                <a:spLocks noRot="1" noChangeAspect="1" noMove="1" noResize="1" noEditPoints="1" noAdjustHandles="1" noChangeArrowheads="1" noChangeShapeType="1" noTextEdit="1"/>
              </p:cNvSpPr>
              <p:nvPr/>
            </p:nvSpPr>
            <p:spPr>
              <a:xfrm>
                <a:off x="5655613" y="1271320"/>
                <a:ext cx="3113391" cy="1498310"/>
              </a:xfrm>
              <a:prstGeom prst="flowChartDocument">
                <a:avLst/>
              </a:prstGeom>
              <a:blipFill>
                <a:blip r:embed="rId5"/>
                <a:stretch>
                  <a:fillRect l="-588" r="-313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99196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46</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24731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a:t>
                </a:r>
                <a14:m>
                  <m:oMath xmlns:m="http://schemas.openxmlformats.org/officeDocument/2006/math">
                    <m:r>
                      <a:rPr lang="en-US" altLang="zh-CN" sz="2000"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m:t>
                    </m:r>
                    <m:r>
                      <a:rPr lang="en-US" altLang="zh-CN" sz="2000" i="1" dirty="0">
                        <a:solidFill>
                          <a:srgbClr val="0070C0"/>
                        </a:solidFill>
                        <a:latin typeface="Cambria Math" panose="02040503050406030204" pitchFamily="18" charset="0"/>
                        <a:ea typeface="微软雅黑" panose="020B0503020204020204" pitchFamily="34" charset="-122"/>
                      </a:rPr>
                      <m:t>𝑓</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𝜎</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𝑥</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𝑛</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𝛼</m:t>
                    </m:r>
                    <m:r>
                      <a:rPr lang="en-US"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000" indent="-342000">
                  <a:spcAft>
                    <a:spcPts val="600"/>
                  </a:spcAft>
                </a:pPr>
                <a:r>
                  <a:rPr lang="en-US" altLang="zh-CN" sz="2000" dirty="0">
                    <a:latin typeface="Times New Roman" panose="02020603050405020304" pitchFamily="18" charset="0"/>
                    <a:ea typeface="微软雅黑" panose="020B0503020204020204" pitchFamily="34" charset="-122"/>
                  </a:rPr>
                  <a:t>	Only need to 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247317"/>
              </a:xfrm>
              <a:prstGeom prst="rect">
                <a:avLst/>
              </a:prstGeom>
              <a:blipFill>
                <a:blip r:embed="rId3"/>
                <a:stretch>
                  <a:fillRect l="-689" t="-71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6" name="图片 5">
            <a:extLst>
              <a:ext uri="{FF2B5EF4-FFF2-40B4-BE49-F238E27FC236}">
                <a16:creationId xmlns:a16="http://schemas.microsoft.com/office/drawing/2014/main" id="{7FFFC30C-4B25-431E-8E60-9BE1C385C415}"/>
              </a:ext>
            </a:extLst>
          </p:cNvPr>
          <p:cNvPicPr>
            <a:picLocks noChangeAspect="1"/>
          </p:cNvPicPr>
          <p:nvPr/>
        </p:nvPicPr>
        <p:blipFill rotWithShape="1">
          <a:blip r:embed="rId4"/>
          <a:srcRect l="4241" t="8417" b="53091"/>
          <a:stretch/>
        </p:blipFill>
        <p:spPr>
          <a:xfrm>
            <a:off x="963211" y="2029638"/>
            <a:ext cx="4877689" cy="1772654"/>
          </a:xfrm>
          <a:prstGeom prst="rect">
            <a:avLst/>
          </a:prstGeom>
        </p:spPr>
      </p:pic>
      <p:sp>
        <p:nvSpPr>
          <p:cNvPr id="8" name="矩形 7">
            <a:extLst>
              <a:ext uri="{FF2B5EF4-FFF2-40B4-BE49-F238E27FC236}">
                <a16:creationId xmlns:a16="http://schemas.microsoft.com/office/drawing/2014/main" id="{300B7D8D-2547-4C3B-9A91-A0BFA2401B53}"/>
              </a:ext>
            </a:extLst>
          </p:cNvPr>
          <p:cNvSpPr/>
          <p:nvPr/>
        </p:nvSpPr>
        <p:spPr>
          <a:xfrm>
            <a:off x="2301300" y="2556515"/>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AFAB97-30A7-4ABE-B0B9-4E34647E215D}"/>
              </a:ext>
            </a:extLst>
          </p:cNvPr>
          <p:cNvSpPr/>
          <p:nvPr/>
        </p:nvSpPr>
        <p:spPr>
          <a:xfrm>
            <a:off x="1353648" y="3320988"/>
            <a:ext cx="1418152"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A0BF9B-F301-4360-BA12-94BD7ECE1423}"/>
              </a:ext>
            </a:extLst>
          </p:cNvPr>
          <p:cNvSpPr/>
          <p:nvPr/>
        </p:nvSpPr>
        <p:spPr>
          <a:xfrm>
            <a:off x="912261" y="2553606"/>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EFEA274-5D6B-4CAB-AD68-C0D061F29CBE}"/>
              </a:ext>
            </a:extLst>
          </p:cNvPr>
          <p:cNvSpPr/>
          <p:nvPr/>
        </p:nvSpPr>
        <p:spPr>
          <a:xfrm>
            <a:off x="912261" y="332098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D02A7E2D-FDA2-40DE-A7AF-867776F2A9B1}"/>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47467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47</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70843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a:t>
                </a:r>
                <a14:m>
                  <m:oMath xmlns:m="http://schemas.openxmlformats.org/officeDocument/2006/math">
                    <m:r>
                      <a:rPr lang="en-US" altLang="zh-CN" sz="2000"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m:t>
                    </m:r>
                    <m:r>
                      <a:rPr lang="en-US" altLang="zh-CN" sz="2000" i="1" dirty="0">
                        <a:solidFill>
                          <a:srgbClr val="0070C0"/>
                        </a:solidFill>
                        <a:latin typeface="Cambria Math" panose="02040503050406030204" pitchFamily="18" charset="0"/>
                        <a:ea typeface="微软雅黑" panose="020B0503020204020204" pitchFamily="34" charset="-122"/>
                      </a:rPr>
                      <m:t>𝑓</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𝜎</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𝑥</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𝑛</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𝛼</m:t>
                    </m:r>
                    <m:r>
                      <a:rPr lang="en-US"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a:spcAft>
                    <a:spcPts val="600"/>
                  </a:spcAft>
                </a:pPr>
                <a:endParaRPr lang="en-US" altLang="zh-CN" sz="2000" dirty="0">
                  <a:solidFill>
                    <a:srgbClr val="0070C0"/>
                  </a:solidFill>
                  <a:latin typeface="Times New Roman" panose="02020603050405020304" pitchFamily="18" charset="0"/>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708434"/>
              </a:xfrm>
              <a:prstGeom prst="rect">
                <a:avLst/>
              </a:prstGeom>
              <a:blipFill>
                <a:blip r:embed="rId3"/>
                <a:stretch>
                  <a:fillRect l="-689" t="-112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6" name="图片 5">
            <a:extLst>
              <a:ext uri="{FF2B5EF4-FFF2-40B4-BE49-F238E27FC236}">
                <a16:creationId xmlns:a16="http://schemas.microsoft.com/office/drawing/2014/main" id="{7FFFC30C-4B25-431E-8E60-9BE1C385C415}"/>
              </a:ext>
            </a:extLst>
          </p:cNvPr>
          <p:cNvPicPr>
            <a:picLocks noChangeAspect="1"/>
          </p:cNvPicPr>
          <p:nvPr/>
        </p:nvPicPr>
        <p:blipFill rotWithShape="1">
          <a:blip r:embed="rId4"/>
          <a:srcRect l="4241" t="8417" b="53091"/>
          <a:stretch/>
        </p:blipFill>
        <p:spPr>
          <a:xfrm>
            <a:off x="963211" y="2029638"/>
            <a:ext cx="4877689" cy="1772654"/>
          </a:xfrm>
          <a:prstGeom prst="rect">
            <a:avLst/>
          </a:prstGeom>
        </p:spPr>
      </p:pic>
      <p:sp>
        <p:nvSpPr>
          <p:cNvPr id="8" name="矩形 7">
            <a:extLst>
              <a:ext uri="{FF2B5EF4-FFF2-40B4-BE49-F238E27FC236}">
                <a16:creationId xmlns:a16="http://schemas.microsoft.com/office/drawing/2014/main" id="{300B7D8D-2547-4C3B-9A91-A0BFA2401B53}"/>
              </a:ext>
            </a:extLst>
          </p:cNvPr>
          <p:cNvSpPr/>
          <p:nvPr/>
        </p:nvSpPr>
        <p:spPr>
          <a:xfrm>
            <a:off x="2301300" y="2556515"/>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AFAB97-30A7-4ABE-B0B9-4E34647E215D}"/>
              </a:ext>
            </a:extLst>
          </p:cNvPr>
          <p:cNvSpPr/>
          <p:nvPr/>
        </p:nvSpPr>
        <p:spPr>
          <a:xfrm>
            <a:off x="1353648" y="3320988"/>
            <a:ext cx="1418152"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A0BF9B-F301-4360-BA12-94BD7ECE1423}"/>
              </a:ext>
            </a:extLst>
          </p:cNvPr>
          <p:cNvSpPr/>
          <p:nvPr/>
        </p:nvSpPr>
        <p:spPr>
          <a:xfrm>
            <a:off x="912261" y="2553606"/>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EFEA274-5D6B-4CAB-AD68-C0D061F29CBE}"/>
              </a:ext>
            </a:extLst>
          </p:cNvPr>
          <p:cNvSpPr/>
          <p:nvPr/>
        </p:nvSpPr>
        <p:spPr>
          <a:xfrm>
            <a:off x="912261" y="332098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877B7A1D-FE72-492D-A46D-F751808969AC}"/>
                  </a:ext>
                </a:extLst>
              </p:cNvPr>
              <p:cNvSpPr/>
              <p:nvPr/>
            </p:nvSpPr>
            <p:spPr>
              <a:xfrm>
                <a:off x="5373427" y="2024016"/>
                <a:ext cx="3384376" cy="4466354"/>
              </a:xfrm>
              <a:prstGeom prst="wedgeRoundRectCallout">
                <a:avLst>
                  <a:gd name="adj1" fmla="val -53457"/>
                  <a:gd name="adj2" fmla="val -29572"/>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lnSpc>
                    <a:spcPts val="2200"/>
                  </a:lnSpc>
                </a:pPr>
                <a:r>
                  <a:rPr lang="pt-BR" altLang="zh-CN" sz="1400" dirty="0">
                    <a:solidFill>
                      <a:srgbClr val="C00000"/>
                    </a:solidFill>
                    <a:latin typeface="Times New Roman" panose="02020603050405020304" pitchFamily="18" charset="0"/>
                    <a:cs typeface="Times New Roman" panose="02020603050405020304" pitchFamily="18" charset="0"/>
                  </a:rPr>
                  <a:t>Sample</a:t>
                </a:r>
                <a:r>
                  <a:rPr lang="en-US" altLang="zh-CN" sz="1400" dirty="0">
                    <a:solidFill>
                      <a:srgbClr val="C00000"/>
                    </a:solidFill>
                    <a:latin typeface="Times New Roman" panose="02020603050405020304" pitchFamily="18" charset="0"/>
                    <a:cs typeface="Times New Roman" panose="02020603050405020304" pitchFamily="18" charset="0"/>
                  </a:rPr>
                  <a:t>U</a:t>
                </a:r>
                <a:r>
                  <a:rPr lang="pt-BR" altLang="zh-CN" sz="1400" dirty="0">
                    <a:solidFill>
                      <a:srgbClr val="C00000"/>
                    </a:solidFill>
                    <a:latin typeface="Times New Roman" panose="02020603050405020304" pitchFamily="18" charset="0"/>
                    <a:cs typeface="Times New Roman" panose="02020603050405020304" pitchFamily="18" charset="0"/>
                  </a:rPr>
                  <a:t>nderNoise </a:t>
                </a:r>
                <a14:m>
                  <m:oMath xmlns:m="http://schemas.openxmlformats.org/officeDocument/2006/math">
                    <m:r>
                      <a:rPr lang="pt-BR" altLang="zh-CN" sz="1400" b="0" i="1" dirty="0" smtClean="0">
                        <a:solidFill>
                          <a:srgbClr val="C00000"/>
                        </a:solidFill>
                        <a:latin typeface="Cambria Math" panose="02040503050406030204" pitchFamily="18" charset="0"/>
                        <a:cs typeface="Times New Roman" panose="02020603050405020304" pitchFamily="18" charset="0"/>
                      </a:rPr>
                      <m:t>(</m:t>
                    </m:r>
                    <m:r>
                      <a:rPr lang="pt-BR" altLang="zh-CN" sz="1400" b="0" i="1" dirty="0" smtClean="0">
                        <a:solidFill>
                          <a:srgbClr val="C00000"/>
                        </a:solidFill>
                        <a:latin typeface="Cambria Math" panose="02040503050406030204" pitchFamily="18" charset="0"/>
                        <a:cs typeface="Times New Roman" panose="02020603050405020304" pitchFamily="18" charset="0"/>
                      </a:rPr>
                      <m:t>𝑓</m:t>
                    </m:r>
                    <m:r>
                      <a:rPr lang="pt-BR" altLang="zh-CN" sz="1400" b="0" i="1" dirty="0" smtClean="0">
                        <a:solidFill>
                          <a:srgbClr val="C00000"/>
                        </a:solidFill>
                        <a:latin typeface="Cambria Math" panose="02040503050406030204" pitchFamily="18" charset="0"/>
                        <a:cs typeface="Times New Roman" panose="02020603050405020304" pitchFamily="18" charset="0"/>
                      </a:rPr>
                      <m:t>, </m:t>
                    </m:r>
                    <m:r>
                      <a:rPr lang="pt-BR" altLang="zh-CN" sz="1400" b="0" i="1" dirty="0" smtClean="0">
                        <a:solidFill>
                          <a:srgbClr val="C00000"/>
                        </a:solidFill>
                        <a:latin typeface="Cambria Math" panose="02040503050406030204" pitchFamily="18" charset="0"/>
                        <a:cs typeface="Times New Roman" panose="02020603050405020304" pitchFamily="18" charset="0"/>
                      </a:rPr>
                      <m:t>𝑥</m:t>
                    </m:r>
                    <m:r>
                      <a:rPr lang="pt-BR" altLang="zh-CN" sz="1400" b="0" i="1" dirty="0" smtClean="0">
                        <a:solidFill>
                          <a:srgbClr val="C00000"/>
                        </a:solidFill>
                        <a:latin typeface="Cambria Math" panose="02040503050406030204" pitchFamily="18" charset="0"/>
                        <a:cs typeface="Times New Roman" panose="02020603050405020304" pitchFamily="18" charset="0"/>
                      </a:rPr>
                      <m:t>, </m:t>
                    </m:r>
                    <m:r>
                      <a:rPr lang="en-US" altLang="zh-CN" sz="1400" b="0" i="1" dirty="0" smtClean="0">
                        <a:solidFill>
                          <a:srgbClr val="C00000"/>
                        </a:solidFill>
                        <a:latin typeface="Cambria Math" panose="02040503050406030204" pitchFamily="18" charset="0"/>
                        <a:cs typeface="Times New Roman" panose="02020603050405020304" pitchFamily="18" charset="0"/>
                      </a:rPr>
                      <m:t>𝑛</m:t>
                    </m:r>
                    <m:r>
                      <a:rPr lang="pt-BR" altLang="zh-CN" sz="1400" b="0" i="1" dirty="0" smtClean="0">
                        <a:solidFill>
                          <a:srgbClr val="C00000"/>
                        </a:solidFill>
                        <a:latin typeface="Cambria Math" panose="02040503050406030204" pitchFamily="18" charset="0"/>
                        <a:cs typeface="Times New Roman" panose="02020603050405020304" pitchFamily="18" charset="0"/>
                      </a:rPr>
                      <m:t>, </m:t>
                    </m:r>
                    <m:r>
                      <a:rPr lang="pt-BR" altLang="zh-CN" sz="1400" b="0" i="1" dirty="0" smtClean="0">
                        <a:solidFill>
                          <a:srgbClr val="C00000"/>
                        </a:solidFill>
                        <a:latin typeface="Cambria Math" panose="02040503050406030204" pitchFamily="18" charset="0"/>
                        <a:cs typeface="Times New Roman" panose="02020603050405020304" pitchFamily="18" charset="0"/>
                      </a:rPr>
                      <m:t>𝜎</m:t>
                    </m:r>
                    <m:r>
                      <a:rPr lang="pt-BR" altLang="zh-CN" sz="1400" b="0" i="1" dirty="0" smtClean="0">
                        <a:solidFill>
                          <a:srgbClr val="C00000"/>
                        </a:solidFill>
                        <a:latin typeface="Cambria Math" panose="02040503050406030204" pitchFamily="18" charset="0"/>
                        <a:cs typeface="Times New Roman" panose="02020603050405020304" pitchFamily="18" charset="0"/>
                      </a:rPr>
                      <m:t>)</m:t>
                    </m:r>
                  </m:oMath>
                </a14:m>
                <a:endParaRPr lang="en-US" altLang="zh-CN" sz="1400" dirty="0">
                  <a:solidFill>
                    <a:srgbClr val="C00000"/>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Draw </a:t>
                </a:r>
                <a14:m>
                  <m:oMath xmlns:m="http://schemas.openxmlformats.org/officeDocument/2006/math">
                    <m:r>
                      <a:rPr lang="en-US" altLang="zh-CN" sz="1400" b="0" i="1" dirty="0" smtClean="0">
                        <a:solidFill>
                          <a:schemeClr val="tx1"/>
                        </a:solidFill>
                        <a:latin typeface="Cambria Math" panose="02040503050406030204" pitchFamily="18" charset="0"/>
                        <a:cs typeface="Times New Roman" panose="02020603050405020304" pitchFamily="18" charset="0"/>
                      </a:rPr>
                      <m:t>𝑛</m:t>
                    </m:r>
                  </m:oMath>
                </a14:m>
                <a:r>
                  <a:rPr lang="en-US" altLang="zh-CN" sz="1400" dirty="0">
                    <a:solidFill>
                      <a:schemeClr val="tx1"/>
                    </a:solidFill>
                    <a:latin typeface="Times New Roman" panose="02020603050405020304" pitchFamily="18" charset="0"/>
                    <a:cs typeface="Times New Roman" panose="02020603050405020304" pitchFamily="18" charset="0"/>
                  </a:rPr>
                  <a:t> samples of noise: </a:t>
                </a:r>
              </a:p>
              <a:p>
                <a:pPr algn="just">
                  <a:lnSpc>
                    <a:spcPts val="2200"/>
                  </a:lnSpc>
                </a:pPr>
                <a14:m>
                  <m:oMathPara xmlns:m="http://schemas.openxmlformats.org/officeDocument/2006/math">
                    <m:oMathParaPr>
                      <m:jc m:val="centerGroup"/>
                    </m:oMathParaPr>
                    <m:oMath xmlns:m="http://schemas.openxmlformats.org/officeDocument/2006/math">
                      <m:sSub>
                        <m:sSubPr>
                          <m:ctrlPr>
                            <a:rPr lang="en-US" altLang="zh-CN" sz="1400" i="1" dirty="0" smtClean="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1</m:t>
                          </m:r>
                        </m:sub>
                      </m:sSub>
                      <m:r>
                        <a:rPr lang="en-US" altLang="zh-CN" sz="1400" i="1" dirty="0">
                          <a:solidFill>
                            <a:schemeClr val="tx1"/>
                          </a:solidFill>
                          <a:latin typeface="Cambria Math" panose="02040503050406030204" pitchFamily="18" charset="0"/>
                          <a:ea typeface="微软雅黑" panose="020B0503020204020204" pitchFamily="34" charset="-122"/>
                        </a:rPr>
                        <m:t>,</m:t>
                      </m:r>
                      <m:r>
                        <a:rPr lang="el-GR" altLang="zh-CN" sz="1400" i="1" dirty="0">
                          <a:solidFill>
                            <a:schemeClr val="tx1"/>
                          </a:solidFill>
                          <a:latin typeface="Cambria Math" panose="02040503050406030204" pitchFamily="18" charset="0"/>
                          <a:ea typeface="Cambria Math" panose="02040503050406030204" pitchFamily="18" charset="0"/>
                        </a:rPr>
                        <m:t> </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2</m:t>
                          </m:r>
                        </m:sub>
                      </m:sSub>
                      <m:r>
                        <a:rPr lang="en-US" altLang="zh-CN" sz="1400" i="1" dirty="0">
                          <a:solidFill>
                            <a:schemeClr val="tx1"/>
                          </a:solidFill>
                          <a:latin typeface="Cambria Math" panose="02040503050406030204" pitchFamily="18" charset="0"/>
                          <a:ea typeface="微软雅黑" panose="020B0503020204020204" pitchFamily="34" charset="-122"/>
                        </a:rPr>
                        <m:t>,…,</m:t>
                      </m:r>
                      <m:r>
                        <a:rPr lang="el-GR" altLang="zh-CN" sz="1400" i="1" dirty="0">
                          <a:solidFill>
                            <a:schemeClr val="tx1"/>
                          </a:solidFill>
                          <a:latin typeface="Cambria Math" panose="02040503050406030204" pitchFamily="18" charset="0"/>
                          <a:ea typeface="Cambria Math" panose="02040503050406030204" pitchFamily="18" charset="0"/>
                        </a:rPr>
                        <m:t> </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𝑛</m:t>
                          </m:r>
                        </m:sub>
                      </m:sSub>
                      <m:r>
                        <a:rPr lang="en-US" altLang="zh-CN" sz="1400" i="1" dirty="0" smtClean="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𝑁</m:t>
                      </m:r>
                      <m:r>
                        <a:rPr lang="en-US" altLang="zh-CN" sz="1400" i="1" dirty="0">
                          <a:solidFill>
                            <a:schemeClr val="tx1"/>
                          </a:solidFill>
                          <a:latin typeface="Cambria Math" panose="02040503050406030204" pitchFamily="18" charset="0"/>
                          <a:cs typeface="Times New Roman" panose="02020603050405020304" pitchFamily="18" charset="0"/>
                        </a:rPr>
                        <m:t>(0; </m:t>
                      </m:r>
                      <m:sSup>
                        <m:sSup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pPr>
                        <m:e>
                          <m:r>
                            <a:rPr lang="en-US" altLang="zh-CN" sz="1400" i="1" dirty="0">
                              <a:solidFill>
                                <a:schemeClr val="tx1"/>
                              </a:solidFill>
                              <a:latin typeface="Cambria Math" panose="02040503050406030204" pitchFamily="18" charset="0"/>
                              <a:cs typeface="Times New Roman" panose="02020603050405020304" pitchFamily="18" charset="0"/>
                            </a:rPr>
                            <m:t>𝜎</m:t>
                          </m:r>
                        </m:e>
                        <m:sup>
                          <m:r>
                            <a:rPr lang="en-US" altLang="zh-CN" sz="1400" i="1" dirty="0">
                              <a:solidFill>
                                <a:schemeClr val="tx1"/>
                              </a:solidFill>
                              <a:latin typeface="Cambria Math" panose="02040503050406030204" pitchFamily="18" charset="0"/>
                              <a:cs typeface="Times New Roman" panose="02020603050405020304" pitchFamily="18" charset="0"/>
                            </a:rPr>
                            <m:t>2</m:t>
                          </m:r>
                        </m:sup>
                      </m:sSup>
                      <m:r>
                        <a:rPr lang="en-US" altLang="zh-CN" sz="1400" i="1" dirty="0">
                          <a:solidFill>
                            <a:schemeClr val="tx1"/>
                          </a:solidFill>
                          <a:latin typeface="Cambria Math" panose="02040503050406030204" pitchFamily="18" charset="0"/>
                          <a:cs typeface="Times New Roman" panose="02020603050405020304" pitchFamily="18" charset="0"/>
                        </a:rPr>
                        <m:t>𝐼</m:t>
                      </m:r>
                      <m:r>
                        <a:rPr lang="en-US" altLang="zh-CN" sz="1400" i="1" dirty="0">
                          <a:solidFill>
                            <a:schemeClr val="tx1"/>
                          </a:solidFill>
                          <a:latin typeface="Cambria Math" panose="02040503050406030204" pitchFamily="18" charset="0"/>
                          <a:cs typeface="Times New Roman" panose="02020603050405020304" pitchFamily="18" charset="0"/>
                        </a:rPr>
                        <m:t>).</m:t>
                      </m:r>
                    </m:oMath>
                  </m:oMathPara>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Run noisy images through the base classifier</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𝑓</m:t>
                    </m:r>
                  </m:oMath>
                </a14:m>
                <a:r>
                  <a:rPr lang="en-US" altLang="zh-CN" sz="1400" dirty="0">
                    <a:solidFill>
                      <a:schemeClr val="tx1"/>
                    </a:solidFill>
                    <a:latin typeface="Times New Roman" panose="02020603050405020304" pitchFamily="18" charset="0"/>
                    <a:cs typeface="Times New Roman" panose="02020603050405020304" pitchFamily="18" charset="0"/>
                  </a:rPr>
                  <a:t> to obtain the predictions:</a:t>
                </a:r>
              </a:p>
              <a:p>
                <a:pPr algn="just">
                  <a:lnSpc>
                    <a:spcPts val="2200"/>
                  </a:lnSpc>
                </a:pP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ea typeface="微软雅黑" panose="020B0503020204020204" pitchFamily="34" charset="-122"/>
                        </a:rPr>
                        <m:t>𝑓</m:t>
                      </m:r>
                      <m:d>
                        <m:dPr>
                          <m:ctrlPr>
                            <a:rPr lang="en-US" altLang="zh-CN" sz="1400" i="1">
                              <a:solidFill>
                                <a:schemeClr val="tx1"/>
                              </a:solidFill>
                              <a:latin typeface="Cambria Math" panose="02040503050406030204" pitchFamily="18" charset="0"/>
                              <a:ea typeface="微软雅黑" panose="020B0503020204020204" pitchFamily="34" charset="-122"/>
                            </a:rPr>
                          </m:ctrlPr>
                        </m:dPr>
                        <m:e>
                          <m:r>
                            <a:rPr lang="en-US" altLang="zh-CN" sz="1400" i="1" dirty="0">
                              <a:solidFill>
                                <a:schemeClr val="tx1"/>
                              </a:solidFill>
                              <a:latin typeface="Cambria Math" panose="02040503050406030204" pitchFamily="18" charset="0"/>
                              <a:ea typeface="Cambria Math" panose="02040503050406030204" pitchFamily="18" charset="0"/>
                            </a:rPr>
                            <m:t>𝑥</m:t>
                          </m:r>
                          <m:r>
                            <a:rPr lang="en-US" altLang="zh-CN" sz="1400" i="1" dirty="0">
                              <a:solidFill>
                                <a:schemeClr val="tx1"/>
                              </a:solidFill>
                              <a:latin typeface="Cambria Math" panose="02040503050406030204" pitchFamily="18" charset="0"/>
                              <a:ea typeface="Cambria Math" panose="020405030504060302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1</m:t>
                              </m:r>
                            </m:sub>
                          </m:sSub>
                        </m:e>
                      </m:d>
                      <m:r>
                        <a:rPr lang="en-US" altLang="zh-CN" sz="1400" i="1">
                          <a:solidFill>
                            <a:schemeClr val="tx1"/>
                          </a:solidFill>
                          <a:latin typeface="Cambria Math" panose="02040503050406030204" pitchFamily="18" charset="0"/>
                          <a:ea typeface="微软雅黑" panose="020B0503020204020204" pitchFamily="34" charset="-122"/>
                        </a:rPr>
                        <m:t>,</m:t>
                      </m:r>
                      <m:r>
                        <a:rPr lang="en-US" altLang="zh-CN" sz="1400" i="1">
                          <a:solidFill>
                            <a:schemeClr val="tx1"/>
                          </a:solidFill>
                          <a:latin typeface="Cambria Math" panose="02040503050406030204" pitchFamily="18" charset="0"/>
                          <a:ea typeface="微软雅黑" panose="020B0503020204020204" pitchFamily="34" charset="-122"/>
                        </a:rPr>
                        <m:t>𝑓</m:t>
                      </m:r>
                      <m:d>
                        <m:dPr>
                          <m:ctrlPr>
                            <a:rPr lang="en-US" altLang="zh-CN" sz="1400" i="1">
                              <a:solidFill>
                                <a:schemeClr val="tx1"/>
                              </a:solidFill>
                              <a:latin typeface="Cambria Math" panose="02040503050406030204" pitchFamily="18" charset="0"/>
                              <a:ea typeface="微软雅黑" panose="020B0503020204020204" pitchFamily="34" charset="-122"/>
                            </a:rPr>
                          </m:ctrlPr>
                        </m:dPr>
                        <m:e>
                          <m:r>
                            <a:rPr lang="en-US" altLang="zh-CN" sz="1400" i="1" dirty="0">
                              <a:solidFill>
                                <a:schemeClr val="tx1"/>
                              </a:solidFill>
                              <a:latin typeface="Cambria Math" panose="02040503050406030204" pitchFamily="18" charset="0"/>
                              <a:ea typeface="Cambria Math" panose="02040503050406030204" pitchFamily="18" charset="0"/>
                            </a:rPr>
                            <m:t>𝑥</m:t>
                          </m:r>
                          <m:r>
                            <a:rPr lang="en-US" altLang="zh-CN" sz="1400" i="1" dirty="0">
                              <a:solidFill>
                                <a:schemeClr val="tx1"/>
                              </a:solidFill>
                              <a:latin typeface="Cambria Math" panose="02040503050406030204" pitchFamily="18" charset="0"/>
                              <a:ea typeface="Cambria Math" panose="020405030504060302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2</m:t>
                              </m:r>
                            </m:sub>
                          </m:sSub>
                        </m:e>
                      </m:d>
                      <m:r>
                        <a:rPr lang="en-US" altLang="zh-CN" sz="1400" i="1">
                          <a:solidFill>
                            <a:schemeClr val="tx1"/>
                          </a:solidFill>
                          <a:latin typeface="Cambria Math" panose="02040503050406030204" pitchFamily="18" charset="0"/>
                          <a:ea typeface="微软雅黑" panose="020B0503020204020204" pitchFamily="34" charset="-122"/>
                        </a:rPr>
                        <m:t>,…,</m:t>
                      </m:r>
                      <m:r>
                        <a:rPr lang="en-US" altLang="zh-CN" sz="1400" i="1">
                          <a:solidFill>
                            <a:schemeClr val="tx1"/>
                          </a:solidFill>
                          <a:latin typeface="Cambria Math" panose="02040503050406030204" pitchFamily="18" charset="0"/>
                          <a:ea typeface="微软雅黑" panose="020B0503020204020204" pitchFamily="34" charset="-122"/>
                        </a:rPr>
                        <m:t>𝑓</m:t>
                      </m:r>
                      <m:r>
                        <a:rPr lang="en-US" altLang="zh-CN" sz="1400" i="1">
                          <a:solidFill>
                            <a:schemeClr val="tx1"/>
                          </a:solidFill>
                          <a:latin typeface="Cambria Math" panose="02040503050406030204" pitchFamily="18" charset="0"/>
                          <a:ea typeface="微软雅黑" panose="020B0503020204020204" pitchFamily="34" charset="-122"/>
                        </a:rPr>
                        <m:t>(</m:t>
                      </m:r>
                      <m:r>
                        <a:rPr lang="en-US" altLang="zh-CN" sz="1400" i="1" dirty="0">
                          <a:solidFill>
                            <a:schemeClr val="tx1"/>
                          </a:solidFill>
                          <a:latin typeface="Cambria Math" panose="02040503050406030204" pitchFamily="18" charset="0"/>
                          <a:ea typeface="Cambria Math" panose="02040503050406030204" pitchFamily="18" charset="0"/>
                        </a:rPr>
                        <m:t>𝑥</m:t>
                      </m:r>
                      <m:r>
                        <a:rPr lang="en-US" altLang="zh-CN" sz="1400" i="1" dirty="0">
                          <a:solidFill>
                            <a:schemeClr val="tx1"/>
                          </a:solidFill>
                          <a:latin typeface="Cambria Math" panose="02040503050406030204" pitchFamily="18" charset="0"/>
                          <a:ea typeface="Cambria Math" panose="020405030504060302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𝑛</m:t>
                          </m:r>
                        </m:sub>
                      </m:sSub>
                      <m:r>
                        <a:rPr lang="en-US" altLang="zh-CN" sz="1400" i="1">
                          <a:solidFill>
                            <a:schemeClr val="tx1"/>
                          </a:solidFill>
                          <a:latin typeface="Cambria Math" panose="02040503050406030204" pitchFamily="18" charset="0"/>
                          <a:ea typeface="微软雅黑" panose="020B0503020204020204" pitchFamily="34" charset="-122"/>
                        </a:rPr>
                        <m:t>) </m:t>
                      </m:r>
                    </m:oMath>
                  </m:oMathPara>
                </a14:m>
                <a:endParaRPr lang="en-US" altLang="zh-CN" sz="1400" dirty="0">
                  <a:solidFill>
                    <a:schemeClr val="tx1"/>
                  </a:solidFill>
                  <a:latin typeface="Times New Roman" panose="02020603050405020304" pitchFamily="18" charset="0"/>
                  <a:cs typeface="Times New Roman" panose="02020603050405020304" pitchFamily="18" charset="0"/>
                </a:endParaRPr>
              </a:p>
              <a:p>
                <a:pPr algn="just">
                  <a:lnSpc>
                    <a:spcPts val="2200"/>
                  </a:lnSpc>
                </a:pPr>
                <a:r>
                  <a:rPr lang="en-US" altLang="zh-CN" sz="1400" dirty="0">
                    <a:solidFill>
                      <a:schemeClr val="tx1"/>
                    </a:solidFill>
                    <a:latin typeface="Times New Roman" panose="02020603050405020304" pitchFamily="18" charset="0"/>
                    <a:cs typeface="Times New Roman" panose="02020603050405020304" pitchFamily="18" charset="0"/>
                  </a:rPr>
                  <a:t>Return the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𝑐𝑜𝑢𝑛𝑡𝑠</m:t>
                    </m:r>
                  </m:oMath>
                </a14:m>
                <a:r>
                  <a:rPr lang="en-US" altLang="zh-CN" sz="1400" dirty="0">
                    <a:solidFill>
                      <a:schemeClr val="tx1"/>
                    </a:solidFill>
                    <a:latin typeface="Times New Roman" panose="02020603050405020304" pitchFamily="18" charset="0"/>
                    <a:cs typeface="Times New Roman" panose="02020603050405020304" pitchFamily="18" charset="0"/>
                  </a:rPr>
                  <a:t> for each class, where the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𝑐𝑜𝑢𝑛𝑡</m:t>
                    </m:r>
                  </m:oMath>
                </a14:m>
                <a:r>
                  <a:rPr lang="en-US" altLang="zh-CN" sz="1400" dirty="0">
                    <a:solidFill>
                      <a:schemeClr val="tx1"/>
                    </a:solidFill>
                    <a:latin typeface="Times New Roman" panose="02020603050405020304" pitchFamily="18" charset="0"/>
                    <a:cs typeface="Times New Roman" panose="02020603050405020304" pitchFamily="18" charset="0"/>
                  </a:rPr>
                  <a:t> for class </a:t>
                </a:r>
                <a14:m>
                  <m:oMath xmlns:m="http://schemas.openxmlformats.org/officeDocument/2006/math">
                    <m:r>
                      <a:rPr lang="en-US" altLang="zh-CN" sz="1400" i="1" dirty="0" smtClean="0">
                        <a:solidFill>
                          <a:schemeClr val="tx1"/>
                        </a:solidFill>
                        <a:latin typeface="Cambria Math" panose="02040503050406030204" pitchFamily="18" charset="0"/>
                        <a:cs typeface="Times New Roman" panose="02020603050405020304" pitchFamily="18" charset="0"/>
                      </a:rPr>
                      <m:t>𝑐</m:t>
                    </m:r>
                  </m:oMath>
                </a14:m>
                <a:r>
                  <a:rPr lang="en-US" altLang="zh-CN" sz="1400" dirty="0">
                    <a:solidFill>
                      <a:schemeClr val="tx1"/>
                    </a:solidFill>
                    <a:latin typeface="Times New Roman" panose="02020603050405020304" pitchFamily="18" charset="0"/>
                    <a:cs typeface="Times New Roman" panose="02020603050405020304" pitchFamily="18" charset="0"/>
                  </a:rPr>
                  <a:t> is defined as:</a:t>
                </a:r>
              </a:p>
              <a:p>
                <a:pPr/>
                <a14:m>
                  <m:oMathPara xmlns:m="http://schemas.openxmlformats.org/officeDocument/2006/math">
                    <m:oMathParaPr>
                      <m:jc m:val="centerGroup"/>
                    </m:oMathParaPr>
                    <m:oMath xmlns:m="http://schemas.openxmlformats.org/officeDocument/2006/math">
                      <m:nary>
                        <m:naryPr>
                          <m:chr m:val="∑"/>
                          <m:ctrlPr>
                            <a:rPr lang="en-US" altLang="zh-CN" sz="1400" i="1" dirty="0">
                              <a:solidFill>
                                <a:schemeClr val="tx1"/>
                              </a:solidFill>
                              <a:latin typeface="Cambria Math" panose="02040503050406030204" pitchFamily="18" charset="0"/>
                              <a:cs typeface="Times New Roman" panose="02020603050405020304" pitchFamily="18" charset="0"/>
                            </a:rPr>
                          </m:ctrlPr>
                        </m:naryPr>
                        <m:sub>
                          <m:r>
                            <m:rPr>
                              <m:brk m:alnAt="23"/>
                            </m:rPr>
                            <a:rPr lang="en-US" altLang="zh-CN" sz="1400" i="1" dirty="0">
                              <a:solidFill>
                                <a:schemeClr val="tx1"/>
                              </a:solidFill>
                              <a:latin typeface="Cambria Math" panose="02040503050406030204" pitchFamily="18" charset="0"/>
                              <a:cs typeface="Times New Roman" panose="02020603050405020304" pitchFamily="18" charset="0"/>
                            </a:rPr>
                            <m:t>𝑖</m:t>
                          </m:r>
                          <m:r>
                            <a:rPr lang="en-US" altLang="zh-CN" sz="1400" i="1" dirty="0">
                              <a:solidFill>
                                <a:schemeClr val="tx1"/>
                              </a:solidFill>
                              <a:latin typeface="Cambria Math" panose="02040503050406030204" pitchFamily="18" charset="0"/>
                              <a:cs typeface="Times New Roman" panose="02020603050405020304" pitchFamily="18" charset="0"/>
                            </a:rPr>
                            <m:t>=1</m:t>
                          </m:r>
                        </m:sub>
                        <m:sup>
                          <m:r>
                            <a:rPr lang="en-US" altLang="zh-CN" sz="1400" i="1" dirty="0">
                              <a:solidFill>
                                <a:schemeClr val="tx1"/>
                              </a:solidFill>
                              <a:latin typeface="Cambria Math" panose="02040503050406030204" pitchFamily="18" charset="0"/>
                              <a:cs typeface="Times New Roman" panose="02020603050405020304" pitchFamily="18" charset="0"/>
                            </a:rPr>
                            <m:t>𝑛</m:t>
                          </m:r>
                        </m:sup>
                        <m:e>
                          <m:r>
                            <a:rPr lang="en-US" altLang="zh-CN" sz="1400" i="1" dirty="0">
                              <a:solidFill>
                                <a:schemeClr val="tx1"/>
                              </a:solidFill>
                              <a:latin typeface="Cambria Math" panose="02040503050406030204" pitchFamily="18" charset="0"/>
                              <a:cs typeface="Times New Roman" panose="02020603050405020304" pitchFamily="18" charset="0"/>
                            </a:rPr>
                            <m:t>1[</m:t>
                          </m:r>
                          <m:r>
                            <a:rPr lang="en-US" altLang="zh-CN" sz="1400" i="1" dirty="0">
                              <a:solidFill>
                                <a:schemeClr val="tx1"/>
                              </a:solidFill>
                              <a:latin typeface="Cambria Math" panose="02040503050406030204" pitchFamily="18" charset="0"/>
                              <a:cs typeface="Times New Roman" panose="02020603050405020304" pitchFamily="18" charset="0"/>
                            </a:rPr>
                            <m:t>𝑖𝑓</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𝑓</m:t>
                          </m:r>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𝑥</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𝑖</m:t>
                              </m:r>
                            </m:sub>
                          </m:sSub>
                          <m:r>
                            <a:rPr lang="en-US" altLang="zh-CN" sz="1400" i="1" dirty="0">
                              <a:solidFill>
                                <a:schemeClr val="tx1"/>
                              </a:solidFill>
                              <a:latin typeface="Cambria Math" panose="02040503050406030204" pitchFamily="18" charset="0"/>
                              <a:cs typeface="Times New Roman" panose="02020603050405020304" pitchFamily="18" charset="0"/>
                            </a:rPr>
                            <m:t>)=</m:t>
                          </m:r>
                          <m:r>
                            <m:rPr>
                              <m:sty m:val="p"/>
                            </m:rPr>
                            <a:rPr lang="en-US" altLang="zh-CN" sz="1400" i="1" dirty="0">
                              <a:solidFill>
                                <a:schemeClr val="tx1"/>
                              </a:solidFill>
                              <a:latin typeface="Cambria Math" panose="02040503050406030204" pitchFamily="18" charset="0"/>
                              <a:cs typeface="Times New Roman" panose="02020603050405020304" pitchFamily="18" charset="0"/>
                            </a:rPr>
                            <m:t>c</m:t>
                          </m:r>
                          <m:r>
                            <a:rPr lang="en-US" altLang="zh-CN" sz="1400" i="1" dirty="0">
                              <a:solidFill>
                                <a:schemeClr val="tx1"/>
                              </a:solidFill>
                              <a:latin typeface="Cambria Math" panose="02040503050406030204" pitchFamily="18" charset="0"/>
                              <a:cs typeface="Times New Roman" panose="02020603050405020304" pitchFamily="18" charset="0"/>
                            </a:rPr>
                            <m:t>]</m:t>
                          </m:r>
                        </m:e>
                      </m:nary>
                    </m:oMath>
                  </m:oMathPara>
                </a14:m>
                <a:endParaRPr lang="en-US" altLang="zh-CN" sz="1400" i="1" dirty="0">
                  <a:solidFill>
                    <a:schemeClr val="tx1"/>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smtClean="0">
                              <a:solidFill>
                                <a:schemeClr val="tx1"/>
                              </a:solidFill>
                              <a:latin typeface="Cambria Math" panose="02040503050406030204" pitchFamily="18" charset="0"/>
                              <a:cs typeface="Times New Roman" panose="02020603050405020304" pitchFamily="18" charset="0"/>
                            </a:rPr>
                            <m:t>𝑛</m:t>
                          </m:r>
                        </m:e>
                        <m:sub>
                          <m:r>
                            <a:rPr lang="en-US" altLang="zh-CN" sz="1400" b="0" i="1" dirty="0" smtClean="0">
                              <a:solidFill>
                                <a:schemeClr val="tx1"/>
                              </a:solidFill>
                              <a:latin typeface="Cambria Math" panose="02040503050406030204" pitchFamily="18" charset="0"/>
                              <a:cs typeface="Times New Roman" panose="02020603050405020304" pitchFamily="18" charset="0"/>
                            </a:rPr>
                            <m:t>𝐴</m:t>
                          </m:r>
                        </m:sub>
                      </m:sSub>
                      <m:r>
                        <a:rPr lang="en-US" altLang="zh-CN" sz="1400" b="0" i="1" dirty="0" smtClean="0">
                          <a:solidFill>
                            <a:schemeClr val="tx1"/>
                          </a:solidFill>
                          <a:latin typeface="Cambria Math" panose="02040503050406030204" pitchFamily="18" charset="0"/>
                          <a:cs typeface="Times New Roman" panose="02020603050405020304" pitchFamily="18" charset="0"/>
                        </a:rPr>
                        <m:t>=</m:t>
                      </m:r>
                      <m:nary>
                        <m:naryPr>
                          <m:chr m:val="∑"/>
                          <m:ctrlPr>
                            <a:rPr lang="en-US" altLang="zh-CN" sz="1400" i="1" dirty="0">
                              <a:solidFill>
                                <a:schemeClr val="tx1"/>
                              </a:solidFill>
                              <a:latin typeface="Cambria Math" panose="02040503050406030204" pitchFamily="18" charset="0"/>
                              <a:cs typeface="Times New Roman" panose="02020603050405020304" pitchFamily="18" charset="0"/>
                            </a:rPr>
                          </m:ctrlPr>
                        </m:naryPr>
                        <m:sub>
                          <m:r>
                            <m:rPr>
                              <m:brk m:alnAt="23"/>
                            </m:rPr>
                            <a:rPr lang="en-US" altLang="zh-CN" sz="1400" i="1" dirty="0">
                              <a:solidFill>
                                <a:schemeClr val="tx1"/>
                              </a:solidFill>
                              <a:latin typeface="Cambria Math" panose="02040503050406030204" pitchFamily="18" charset="0"/>
                              <a:cs typeface="Times New Roman" panose="02020603050405020304" pitchFamily="18" charset="0"/>
                            </a:rPr>
                            <m:t>𝑖</m:t>
                          </m:r>
                          <m:r>
                            <a:rPr lang="en-US" altLang="zh-CN" sz="1400" i="1" dirty="0">
                              <a:solidFill>
                                <a:schemeClr val="tx1"/>
                              </a:solidFill>
                              <a:latin typeface="Cambria Math" panose="02040503050406030204" pitchFamily="18" charset="0"/>
                              <a:cs typeface="Times New Roman" panose="02020603050405020304" pitchFamily="18" charset="0"/>
                            </a:rPr>
                            <m:t>=1</m:t>
                          </m:r>
                        </m:sub>
                        <m:sup>
                          <m:r>
                            <a:rPr lang="en-US" altLang="zh-CN" sz="1400" i="1" dirty="0">
                              <a:solidFill>
                                <a:schemeClr val="tx1"/>
                              </a:solidFill>
                              <a:latin typeface="Cambria Math" panose="02040503050406030204" pitchFamily="18" charset="0"/>
                              <a:cs typeface="Times New Roman" panose="02020603050405020304" pitchFamily="18" charset="0"/>
                            </a:rPr>
                            <m:t>𝑛</m:t>
                          </m:r>
                        </m:sup>
                        <m:e>
                          <m:r>
                            <a:rPr lang="en-US" altLang="zh-CN" sz="1400" i="1" dirty="0">
                              <a:solidFill>
                                <a:schemeClr val="tx1"/>
                              </a:solidFill>
                              <a:latin typeface="Cambria Math" panose="02040503050406030204" pitchFamily="18" charset="0"/>
                              <a:cs typeface="Times New Roman" panose="02020603050405020304" pitchFamily="18" charset="0"/>
                            </a:rPr>
                            <m:t>1[</m:t>
                          </m:r>
                          <m:r>
                            <a:rPr lang="en-US" altLang="zh-CN" sz="1400" i="1" dirty="0">
                              <a:solidFill>
                                <a:schemeClr val="tx1"/>
                              </a:solidFill>
                              <a:latin typeface="Cambria Math" panose="02040503050406030204" pitchFamily="18" charset="0"/>
                              <a:cs typeface="Times New Roman" panose="02020603050405020304" pitchFamily="18" charset="0"/>
                            </a:rPr>
                            <m:t>𝑖𝑓</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𝑓</m:t>
                          </m:r>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𝑥</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𝑖</m:t>
                              </m:r>
                            </m:sub>
                          </m:sSub>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altLang="zh-CN" sz="1400" i="1" dirty="0">
                                  <a:solidFill>
                                    <a:schemeClr val="tx1"/>
                                  </a:solidFill>
                                  <a:latin typeface="Cambria Math" panose="02040503050406030204" pitchFamily="18" charset="0"/>
                                  <a:cs typeface="Times New Roman" panose="02020603050405020304" pitchFamily="18" charset="0"/>
                                </a:rPr>
                                <m:t>c</m:t>
                              </m:r>
                            </m:e>
                            <m:sub>
                              <m:r>
                                <a:rPr lang="en-US" altLang="zh-CN" sz="1400" b="0" i="1" dirty="0" smtClean="0">
                                  <a:solidFill>
                                    <a:schemeClr val="tx1"/>
                                  </a:solidFill>
                                  <a:latin typeface="Cambria Math" panose="02040503050406030204" pitchFamily="18" charset="0"/>
                                  <a:cs typeface="Times New Roman" panose="02020603050405020304" pitchFamily="18" charset="0"/>
                                </a:rPr>
                                <m:t>𝐴</m:t>
                              </m:r>
                            </m:sub>
                          </m:sSub>
                          <m:r>
                            <a:rPr lang="en-US" altLang="zh-CN" sz="1400" i="1" dirty="0">
                              <a:solidFill>
                                <a:schemeClr val="tx1"/>
                              </a:solidFill>
                              <a:latin typeface="Cambria Math" panose="02040503050406030204" pitchFamily="18" charset="0"/>
                              <a:cs typeface="Times New Roman" panose="02020603050405020304" pitchFamily="18" charset="0"/>
                            </a:rPr>
                            <m:t>]</m:t>
                          </m:r>
                        </m:e>
                      </m:nary>
                    </m:oMath>
                  </m:oMathPara>
                </a14:m>
                <a:endParaRPr lang="en-US" altLang="zh-CN" sz="1400" i="1" dirty="0">
                  <a:solidFill>
                    <a:schemeClr val="tx1"/>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400" i="1" dirty="0">
                              <a:solidFill>
                                <a:schemeClr val="tx1"/>
                              </a:solidFill>
                              <a:latin typeface="Cambria Math" panose="02040503050406030204" pitchFamily="18" charset="0"/>
                              <a:cs typeface="Times New Roman" panose="02020603050405020304" pitchFamily="18" charset="0"/>
                            </a:rPr>
                          </m:ctrlPr>
                        </m:sSubPr>
                        <m:e>
                          <m:r>
                            <a:rPr lang="en-US" altLang="zh-CN" sz="1400" i="1" dirty="0">
                              <a:solidFill>
                                <a:schemeClr val="tx1"/>
                              </a:solidFill>
                              <a:latin typeface="Cambria Math" panose="02040503050406030204" pitchFamily="18" charset="0"/>
                              <a:cs typeface="Times New Roman" panose="02020603050405020304" pitchFamily="18" charset="0"/>
                            </a:rPr>
                            <m:t>𝑛</m:t>
                          </m:r>
                        </m:e>
                        <m:sub>
                          <m:r>
                            <a:rPr lang="en-US" altLang="zh-CN" sz="1400" b="0" i="1" dirty="0" smtClean="0">
                              <a:solidFill>
                                <a:schemeClr val="tx1"/>
                              </a:solidFill>
                              <a:latin typeface="Cambria Math" panose="02040503050406030204" pitchFamily="18" charset="0"/>
                              <a:cs typeface="Times New Roman" panose="02020603050405020304" pitchFamily="18" charset="0"/>
                            </a:rPr>
                            <m:t>𝐵</m:t>
                          </m:r>
                        </m:sub>
                      </m:sSub>
                      <m:r>
                        <a:rPr lang="en-US" altLang="zh-CN" sz="1400" i="1" dirty="0">
                          <a:solidFill>
                            <a:schemeClr val="tx1"/>
                          </a:solidFill>
                          <a:latin typeface="Cambria Math" panose="02040503050406030204" pitchFamily="18" charset="0"/>
                          <a:cs typeface="Times New Roman" panose="02020603050405020304" pitchFamily="18" charset="0"/>
                        </a:rPr>
                        <m:t>=</m:t>
                      </m:r>
                      <m:nary>
                        <m:naryPr>
                          <m:chr m:val="∑"/>
                          <m:ctrlPr>
                            <a:rPr lang="en-US" altLang="zh-CN" sz="1400" i="1" dirty="0">
                              <a:solidFill>
                                <a:schemeClr val="tx1"/>
                              </a:solidFill>
                              <a:latin typeface="Cambria Math" panose="02040503050406030204" pitchFamily="18" charset="0"/>
                              <a:cs typeface="Times New Roman" panose="02020603050405020304" pitchFamily="18" charset="0"/>
                            </a:rPr>
                          </m:ctrlPr>
                        </m:naryPr>
                        <m:sub>
                          <m:r>
                            <m:rPr>
                              <m:brk m:alnAt="23"/>
                            </m:rPr>
                            <a:rPr lang="en-US" altLang="zh-CN" sz="1400" i="1" dirty="0">
                              <a:solidFill>
                                <a:schemeClr val="tx1"/>
                              </a:solidFill>
                              <a:latin typeface="Cambria Math" panose="02040503050406030204" pitchFamily="18" charset="0"/>
                              <a:cs typeface="Times New Roman" panose="02020603050405020304" pitchFamily="18" charset="0"/>
                            </a:rPr>
                            <m:t>𝑖</m:t>
                          </m:r>
                          <m:r>
                            <a:rPr lang="en-US" altLang="zh-CN" sz="1400" i="1" dirty="0">
                              <a:solidFill>
                                <a:schemeClr val="tx1"/>
                              </a:solidFill>
                              <a:latin typeface="Cambria Math" panose="02040503050406030204" pitchFamily="18" charset="0"/>
                              <a:cs typeface="Times New Roman" panose="02020603050405020304" pitchFamily="18" charset="0"/>
                            </a:rPr>
                            <m:t>=1</m:t>
                          </m:r>
                        </m:sub>
                        <m:sup>
                          <m:r>
                            <a:rPr lang="en-US" altLang="zh-CN" sz="1400" i="1" dirty="0">
                              <a:solidFill>
                                <a:schemeClr val="tx1"/>
                              </a:solidFill>
                              <a:latin typeface="Cambria Math" panose="02040503050406030204" pitchFamily="18" charset="0"/>
                              <a:cs typeface="Times New Roman" panose="02020603050405020304" pitchFamily="18" charset="0"/>
                            </a:rPr>
                            <m:t>𝑛</m:t>
                          </m:r>
                        </m:sup>
                        <m:e>
                          <m:r>
                            <a:rPr lang="en-US" altLang="zh-CN" sz="1400" i="1" dirty="0">
                              <a:solidFill>
                                <a:schemeClr val="tx1"/>
                              </a:solidFill>
                              <a:latin typeface="Cambria Math" panose="02040503050406030204" pitchFamily="18" charset="0"/>
                              <a:cs typeface="Times New Roman" panose="02020603050405020304" pitchFamily="18" charset="0"/>
                            </a:rPr>
                            <m:t>1[</m:t>
                          </m:r>
                          <m:r>
                            <a:rPr lang="en-US" altLang="zh-CN" sz="1400" i="1" dirty="0">
                              <a:solidFill>
                                <a:schemeClr val="tx1"/>
                              </a:solidFill>
                              <a:latin typeface="Cambria Math" panose="02040503050406030204" pitchFamily="18" charset="0"/>
                              <a:cs typeface="Times New Roman" panose="02020603050405020304" pitchFamily="18" charset="0"/>
                            </a:rPr>
                            <m:t>𝑖𝑓</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𝑓</m:t>
                          </m:r>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𝑥</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a:rPr lang="el-GR" altLang="zh-CN" sz="1400" i="1" dirty="0">
                                  <a:solidFill>
                                    <a:schemeClr val="tx1"/>
                                  </a:solidFill>
                                  <a:latin typeface="Cambria Math" panose="02040503050406030204" pitchFamily="18" charset="0"/>
                                  <a:ea typeface="Cambria Math" panose="02040503050406030204" pitchFamily="18" charset="0"/>
                                </a:rPr>
                                <m:t>𝜀</m:t>
                              </m:r>
                            </m:e>
                            <m:sub>
                              <m:r>
                                <a:rPr lang="en-US" altLang="zh-CN" sz="1400" i="1" dirty="0">
                                  <a:solidFill>
                                    <a:schemeClr val="tx1"/>
                                  </a:solidFill>
                                  <a:latin typeface="Cambria Math" panose="02040503050406030204" pitchFamily="18" charset="0"/>
                                  <a:ea typeface="Cambria Math" panose="02040503050406030204" pitchFamily="18" charset="0"/>
                                </a:rPr>
                                <m:t>𝑖</m:t>
                              </m:r>
                            </m:sub>
                          </m:sSub>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ea typeface="Cambria Math" panose="02040503050406030204" pitchFamily="18" charset="0"/>
                                </a:rPr>
                              </m:ctrlPr>
                            </m:sSubPr>
                            <m:e>
                              <m:r>
                                <m:rPr>
                                  <m:sty m:val="p"/>
                                </m:rPr>
                                <a:rPr lang="en-US" altLang="zh-CN" sz="1400" i="1" dirty="0">
                                  <a:solidFill>
                                    <a:schemeClr val="tx1"/>
                                  </a:solidFill>
                                  <a:latin typeface="Cambria Math" panose="02040503050406030204" pitchFamily="18" charset="0"/>
                                  <a:cs typeface="Times New Roman" panose="02020603050405020304" pitchFamily="18" charset="0"/>
                                </a:rPr>
                                <m:t>c</m:t>
                              </m:r>
                            </m:e>
                            <m:sub>
                              <m:r>
                                <a:rPr lang="en-US" altLang="zh-CN" sz="1400" b="0" i="1" dirty="0" smtClean="0">
                                  <a:solidFill>
                                    <a:schemeClr val="tx1"/>
                                  </a:solidFill>
                                  <a:latin typeface="Cambria Math" panose="02040503050406030204" pitchFamily="18" charset="0"/>
                                  <a:cs typeface="Times New Roman" panose="02020603050405020304" pitchFamily="18" charset="0"/>
                                </a:rPr>
                                <m:t>𝐵</m:t>
                              </m:r>
                            </m:sub>
                          </m:sSub>
                          <m:r>
                            <a:rPr lang="en-US" altLang="zh-CN" sz="1400" i="1" dirty="0">
                              <a:solidFill>
                                <a:schemeClr val="tx1"/>
                              </a:solidFill>
                              <a:latin typeface="Cambria Math" panose="02040503050406030204" pitchFamily="18" charset="0"/>
                              <a:cs typeface="Times New Roman" panose="02020603050405020304" pitchFamily="18" charset="0"/>
                            </a:rPr>
                            <m:t>]</m:t>
                          </m:r>
                        </m:e>
                      </m:nary>
                    </m:oMath>
                  </m:oMathPara>
                </a14:m>
                <a:endParaRPr lang="zh-CN"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对话气泡: 圆角矩形 22">
                <a:extLst>
                  <a:ext uri="{FF2B5EF4-FFF2-40B4-BE49-F238E27FC236}">
                    <a16:creationId xmlns:a16="http://schemas.microsoft.com/office/drawing/2014/main" id="{877B7A1D-FE72-492D-A46D-F751808969AC}"/>
                  </a:ext>
                </a:extLst>
              </p:cNvPr>
              <p:cNvSpPr>
                <a:spLocks noRot="1" noChangeAspect="1" noMove="1" noResize="1" noEditPoints="1" noAdjustHandles="1" noChangeArrowheads="1" noChangeShapeType="1" noTextEdit="1"/>
              </p:cNvSpPr>
              <p:nvPr/>
            </p:nvSpPr>
            <p:spPr>
              <a:xfrm>
                <a:off x="5373427" y="2024016"/>
                <a:ext cx="3384376" cy="4466354"/>
              </a:xfrm>
              <a:prstGeom prst="wedgeRoundRectCallout">
                <a:avLst>
                  <a:gd name="adj1" fmla="val -53457"/>
                  <a:gd name="adj2" fmla="val -29572"/>
                  <a:gd name="adj3" fmla="val 16667"/>
                </a:avLst>
              </a:prstGeom>
              <a:blipFill>
                <a:blip r:embed="rId5"/>
                <a:stretch>
                  <a:fillRect/>
                </a:stretch>
              </a:blipFill>
              <a:ln>
                <a:noFill/>
              </a:ln>
            </p:spPr>
            <p:txBody>
              <a:bodyPr/>
              <a:lstStyle/>
              <a:p>
                <a:r>
                  <a:rPr lang="zh-CN" altLang="en-US">
                    <a:noFill/>
                  </a:rPr>
                  <a:t> </a:t>
                </a:r>
              </a:p>
            </p:txBody>
          </p:sp>
        </mc:Fallback>
      </mc:AlternateContent>
      <p:sp>
        <p:nvSpPr>
          <p:cNvPr id="15" name="矩形: 圆角 14">
            <a:extLst>
              <a:ext uri="{FF2B5EF4-FFF2-40B4-BE49-F238E27FC236}">
                <a16:creationId xmlns:a16="http://schemas.microsoft.com/office/drawing/2014/main" id="{08975FEE-E35F-4732-926C-F63C0F7FBC14}"/>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853897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48</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24731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a:t>
                </a:r>
                <a14:m>
                  <m:oMath xmlns:m="http://schemas.openxmlformats.org/officeDocument/2006/math">
                    <m:r>
                      <a:rPr lang="en-US" altLang="zh-CN" sz="2000"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m:t>
                    </m:r>
                    <m:r>
                      <a:rPr lang="en-US" altLang="zh-CN" sz="2000" i="1" dirty="0">
                        <a:solidFill>
                          <a:srgbClr val="0070C0"/>
                        </a:solidFill>
                        <a:latin typeface="Cambria Math" panose="02040503050406030204" pitchFamily="18" charset="0"/>
                        <a:ea typeface="微软雅黑" panose="020B0503020204020204" pitchFamily="34" charset="-122"/>
                      </a:rPr>
                      <m:t>𝑓</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𝜎</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𝑥</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𝑛</m:t>
                    </m:r>
                    <m:r>
                      <a:rPr lang="en-US" altLang="zh-CN" sz="2000" i="1" dirty="0">
                        <a:solidFill>
                          <a:srgbClr val="0070C0"/>
                        </a:solidFill>
                        <a:latin typeface="Cambria Math" panose="02040503050406030204" pitchFamily="18" charset="0"/>
                        <a:ea typeface="微软雅黑" panose="020B0503020204020204" pitchFamily="34" charset="-122"/>
                      </a:rPr>
                      <m:t>, </m:t>
                    </m:r>
                    <m:r>
                      <a:rPr lang="en-US" altLang="zh-CN" sz="2000" i="1" dirty="0">
                        <a:solidFill>
                          <a:srgbClr val="0070C0"/>
                        </a:solidFill>
                        <a:latin typeface="Cambria Math" panose="02040503050406030204" pitchFamily="18" charset="0"/>
                        <a:ea typeface="微软雅黑" panose="020B0503020204020204" pitchFamily="34" charset="-122"/>
                      </a:rPr>
                      <m:t>𝛼</m:t>
                    </m:r>
                    <m:r>
                      <a:rPr lang="en-US"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endParaRPr>
              </a:p>
              <a:p>
                <a:pPr>
                  <a:spcAft>
                    <a:spcPts val="600"/>
                  </a:spcAft>
                </a:pPr>
                <a:r>
                  <a:rPr lang="en-US" altLang="zh-CN" sz="2000" dirty="0">
                    <a:latin typeface="Times New Roman" panose="02020603050405020304" pitchFamily="18" charset="0"/>
                    <a:ea typeface="微软雅黑" panose="020B0503020204020204" pitchFamily="34" charset="-122"/>
                  </a:rPr>
                  <a:t> </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247317"/>
              </a:xfrm>
              <a:prstGeom prst="rect">
                <a:avLst/>
              </a:prstGeom>
              <a:blipFill>
                <a:blip r:embed="rId3"/>
                <a:stretch>
                  <a:fillRect l="-689" t="-71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Hung, Kenneth, William Fithian. "Rank verification for exponential families." The Annals of Statistics 47.2 (2019): 758-782.</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6" name="图片 5">
            <a:extLst>
              <a:ext uri="{FF2B5EF4-FFF2-40B4-BE49-F238E27FC236}">
                <a16:creationId xmlns:a16="http://schemas.microsoft.com/office/drawing/2014/main" id="{7FFFC30C-4B25-431E-8E60-9BE1C385C415}"/>
              </a:ext>
            </a:extLst>
          </p:cNvPr>
          <p:cNvPicPr>
            <a:picLocks noChangeAspect="1"/>
          </p:cNvPicPr>
          <p:nvPr/>
        </p:nvPicPr>
        <p:blipFill rotWithShape="1">
          <a:blip r:embed="rId4"/>
          <a:srcRect l="4241" t="8417" b="53091"/>
          <a:stretch/>
        </p:blipFill>
        <p:spPr>
          <a:xfrm>
            <a:off x="963211" y="2029638"/>
            <a:ext cx="4877689" cy="1772654"/>
          </a:xfrm>
          <a:prstGeom prst="rect">
            <a:avLst/>
          </a:prstGeom>
        </p:spPr>
      </p:pic>
      <p:sp>
        <p:nvSpPr>
          <p:cNvPr id="8" name="矩形 7">
            <a:extLst>
              <a:ext uri="{FF2B5EF4-FFF2-40B4-BE49-F238E27FC236}">
                <a16:creationId xmlns:a16="http://schemas.microsoft.com/office/drawing/2014/main" id="{300B7D8D-2547-4C3B-9A91-A0BFA2401B53}"/>
              </a:ext>
            </a:extLst>
          </p:cNvPr>
          <p:cNvSpPr/>
          <p:nvPr/>
        </p:nvSpPr>
        <p:spPr>
          <a:xfrm>
            <a:off x="2301300" y="2556515"/>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2AFAB97-30A7-4ABE-B0B9-4E34647E215D}"/>
              </a:ext>
            </a:extLst>
          </p:cNvPr>
          <p:cNvSpPr/>
          <p:nvPr/>
        </p:nvSpPr>
        <p:spPr>
          <a:xfrm>
            <a:off x="1353648" y="3320988"/>
            <a:ext cx="1418152"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7A0BF9B-F301-4360-BA12-94BD7ECE1423}"/>
              </a:ext>
            </a:extLst>
          </p:cNvPr>
          <p:cNvSpPr/>
          <p:nvPr/>
        </p:nvSpPr>
        <p:spPr>
          <a:xfrm>
            <a:off x="912261" y="2553606"/>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EFEA274-5D6B-4CAB-AD68-C0D061F29CBE}"/>
              </a:ext>
            </a:extLst>
          </p:cNvPr>
          <p:cNvSpPr/>
          <p:nvPr/>
        </p:nvSpPr>
        <p:spPr>
          <a:xfrm>
            <a:off x="912261" y="3320988"/>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pic>
        <p:nvPicPr>
          <p:cNvPr id="1026" name="Picture 2" descr="统计显着性检验中的 P 值.svg">
            <a:extLst>
              <a:ext uri="{FF2B5EF4-FFF2-40B4-BE49-F238E27FC236}">
                <a16:creationId xmlns:a16="http://schemas.microsoft.com/office/drawing/2014/main" id="{9B98E381-AD07-4F31-A455-5DBEDCBA79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14" t="41144" r="11875" b="11708"/>
          <a:stretch/>
        </p:blipFill>
        <p:spPr bwMode="auto">
          <a:xfrm>
            <a:off x="912888" y="4026069"/>
            <a:ext cx="4019779" cy="23662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对话气泡: 圆角矩形 15">
                <a:extLst>
                  <a:ext uri="{FF2B5EF4-FFF2-40B4-BE49-F238E27FC236}">
                    <a16:creationId xmlns:a16="http://schemas.microsoft.com/office/drawing/2014/main" id="{0C3B9F6C-A994-4EE6-A89B-45B5A8D09514}"/>
                  </a:ext>
                </a:extLst>
              </p:cNvPr>
              <p:cNvSpPr/>
              <p:nvPr/>
            </p:nvSpPr>
            <p:spPr>
              <a:xfrm>
                <a:off x="5373427" y="2553605"/>
                <a:ext cx="3384376" cy="3892701"/>
              </a:xfrm>
              <a:prstGeom prst="wedgeRoundRectCallout">
                <a:avLst>
                  <a:gd name="adj1" fmla="val -60454"/>
                  <a:gd name="adj2" fmla="val -28343"/>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2200"/>
                  </a:lnSpc>
                </a:pPr>
                <a:r>
                  <a:rPr lang="pl-PL" altLang="zh-CN" sz="1400" dirty="0">
                    <a:solidFill>
                      <a:srgbClr val="C00000"/>
                    </a:solidFill>
                    <a:latin typeface="Times New Roman" panose="02020603050405020304" pitchFamily="18" charset="0"/>
                    <a:cs typeface="Times New Roman" panose="02020603050405020304" pitchFamily="18" charset="0"/>
                  </a:rPr>
                  <a:t>Binom</a:t>
                </a:r>
                <a:r>
                  <a:rPr lang="en-US" altLang="zh-CN" sz="1400" dirty="0">
                    <a:solidFill>
                      <a:srgbClr val="C00000"/>
                    </a:solidFill>
                    <a:latin typeface="Times New Roman" panose="02020603050405020304" pitchFamily="18" charset="0"/>
                    <a:cs typeface="Times New Roman" panose="02020603050405020304" pitchFamily="18" charset="0"/>
                  </a:rPr>
                  <a:t>PV</a:t>
                </a:r>
                <a:r>
                  <a:rPr lang="pl-PL" altLang="zh-CN" sz="1400" dirty="0">
                    <a:solidFill>
                      <a:srgbClr val="C00000"/>
                    </a:solidFill>
                    <a:latin typeface="Times New Roman" panose="02020603050405020304" pitchFamily="18" charset="0"/>
                    <a:cs typeface="Times New Roman" panose="02020603050405020304" pitchFamily="18" charset="0"/>
                  </a:rPr>
                  <a:t>alue</a:t>
                </a:r>
                <a:r>
                  <a:rPr lang="en-US" altLang="zh-CN" sz="1400"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pl-PL" altLang="zh-CN" sz="1400" i="1" dirty="0" smtClean="0">
                        <a:solidFill>
                          <a:srgbClr val="C00000"/>
                        </a:solidFill>
                        <a:latin typeface="Cambria Math" panose="02040503050406030204" pitchFamily="18" charset="0"/>
                        <a:cs typeface="Times New Roman" panose="02020603050405020304" pitchFamily="18" charset="0"/>
                      </a:rPr>
                      <m:t>(</m:t>
                    </m:r>
                    <m:sSub>
                      <m:sSubPr>
                        <m:ctrlPr>
                          <a:rPr lang="en-US" altLang="zh-CN" sz="1400" b="0" i="1" dirty="0" smtClean="0">
                            <a:solidFill>
                              <a:srgbClr val="C00000"/>
                            </a:solidFill>
                            <a:latin typeface="Cambria Math" panose="02040503050406030204" pitchFamily="18" charset="0"/>
                            <a:cs typeface="Times New Roman" panose="02020603050405020304" pitchFamily="18" charset="0"/>
                          </a:rPr>
                        </m:ctrlPr>
                      </m:sSubPr>
                      <m:e>
                        <m:r>
                          <a:rPr lang="pl-PL" altLang="zh-CN" sz="1400" i="1" dirty="0">
                            <a:solidFill>
                              <a:srgbClr val="C00000"/>
                            </a:solidFill>
                            <a:latin typeface="Cambria Math" panose="02040503050406030204" pitchFamily="18" charset="0"/>
                            <a:cs typeface="Times New Roman" panose="02020603050405020304" pitchFamily="18" charset="0"/>
                          </a:rPr>
                          <m:t>𝑛</m:t>
                        </m:r>
                      </m:e>
                      <m:sub>
                        <m:r>
                          <a:rPr lang="pl-PL" altLang="zh-CN" sz="1400" i="1" dirty="0">
                            <a:solidFill>
                              <a:srgbClr val="C00000"/>
                            </a:solidFill>
                            <a:latin typeface="Cambria Math" panose="02040503050406030204" pitchFamily="18" charset="0"/>
                            <a:cs typeface="Times New Roman" panose="02020603050405020304" pitchFamily="18" charset="0"/>
                          </a:rPr>
                          <m:t>𝐴</m:t>
                        </m:r>
                      </m:sub>
                    </m:sSub>
                    <m:r>
                      <a:rPr lang="pl-PL" altLang="zh-CN" sz="1400" i="1" dirty="0">
                        <a:solidFill>
                          <a:srgbClr val="C00000"/>
                        </a:solidFill>
                        <a:latin typeface="Cambria Math" panose="02040503050406030204" pitchFamily="18" charset="0"/>
                        <a:cs typeface="Times New Roman" panose="02020603050405020304" pitchFamily="18" charset="0"/>
                      </a:rPr>
                      <m:t>, </m:t>
                    </m:r>
                    <m:sSub>
                      <m:sSubPr>
                        <m:ctrlPr>
                          <a:rPr lang="en-US" altLang="zh-CN" sz="1400" b="0" i="1" dirty="0" smtClean="0">
                            <a:solidFill>
                              <a:srgbClr val="C00000"/>
                            </a:solidFill>
                            <a:latin typeface="Cambria Math" panose="02040503050406030204" pitchFamily="18" charset="0"/>
                            <a:cs typeface="Times New Roman" panose="02020603050405020304" pitchFamily="18" charset="0"/>
                          </a:rPr>
                        </m:ctrlPr>
                      </m:sSubPr>
                      <m:e>
                        <m:r>
                          <a:rPr lang="pl-PL" altLang="zh-CN" sz="1400" i="1" dirty="0">
                            <a:solidFill>
                              <a:srgbClr val="C00000"/>
                            </a:solidFill>
                            <a:latin typeface="Cambria Math" panose="02040503050406030204" pitchFamily="18" charset="0"/>
                            <a:cs typeface="Times New Roman" panose="02020603050405020304" pitchFamily="18" charset="0"/>
                          </a:rPr>
                          <m:t>𝑛</m:t>
                        </m:r>
                      </m:e>
                      <m:sub>
                        <m:r>
                          <a:rPr lang="pl-PL" altLang="zh-CN" sz="1400" i="1" dirty="0">
                            <a:solidFill>
                              <a:srgbClr val="C00000"/>
                            </a:solidFill>
                            <a:latin typeface="Cambria Math" panose="02040503050406030204" pitchFamily="18" charset="0"/>
                            <a:cs typeface="Times New Roman" panose="02020603050405020304" pitchFamily="18" charset="0"/>
                          </a:rPr>
                          <m:t>𝐴</m:t>
                        </m:r>
                      </m:sub>
                    </m:sSub>
                    <m:r>
                      <a:rPr lang="pl-PL" altLang="zh-CN" sz="1400" i="1" dirty="0">
                        <a:solidFill>
                          <a:srgbClr val="C00000"/>
                        </a:solidFill>
                        <a:latin typeface="Cambria Math" panose="02040503050406030204" pitchFamily="18" charset="0"/>
                        <a:cs typeface="Times New Roman" panose="02020603050405020304" pitchFamily="18" charset="0"/>
                      </a:rPr>
                      <m:t>+</m:t>
                    </m:r>
                    <m:sSub>
                      <m:sSubPr>
                        <m:ctrlPr>
                          <a:rPr lang="en-US" altLang="zh-CN" sz="1400" b="0" i="1" dirty="0" smtClean="0">
                            <a:solidFill>
                              <a:srgbClr val="C00000"/>
                            </a:solidFill>
                            <a:latin typeface="Cambria Math" panose="02040503050406030204" pitchFamily="18" charset="0"/>
                            <a:cs typeface="Times New Roman" panose="02020603050405020304" pitchFamily="18" charset="0"/>
                          </a:rPr>
                        </m:ctrlPr>
                      </m:sSubPr>
                      <m:e>
                        <m:r>
                          <a:rPr lang="pl-PL" altLang="zh-CN" sz="1400" i="1" dirty="0">
                            <a:solidFill>
                              <a:srgbClr val="C00000"/>
                            </a:solidFill>
                            <a:latin typeface="Cambria Math" panose="02040503050406030204" pitchFamily="18" charset="0"/>
                            <a:cs typeface="Times New Roman" panose="02020603050405020304" pitchFamily="18" charset="0"/>
                          </a:rPr>
                          <m:t>𝑛</m:t>
                        </m:r>
                      </m:e>
                      <m:sub>
                        <m:r>
                          <a:rPr lang="pl-PL" altLang="zh-CN" sz="1400" i="1" dirty="0">
                            <a:solidFill>
                              <a:srgbClr val="C00000"/>
                            </a:solidFill>
                            <a:latin typeface="Cambria Math" panose="02040503050406030204" pitchFamily="18" charset="0"/>
                            <a:cs typeface="Times New Roman" panose="02020603050405020304" pitchFamily="18" charset="0"/>
                          </a:rPr>
                          <m:t>𝐵</m:t>
                        </m:r>
                      </m:sub>
                    </m:sSub>
                    <m:r>
                      <a:rPr lang="pl-PL" altLang="zh-CN" sz="1400" i="1" dirty="0">
                        <a:solidFill>
                          <a:srgbClr val="C00000"/>
                        </a:solidFill>
                        <a:latin typeface="Cambria Math" panose="02040503050406030204" pitchFamily="18" charset="0"/>
                        <a:cs typeface="Times New Roman" panose="02020603050405020304" pitchFamily="18" charset="0"/>
                      </a:rPr>
                      <m:t>, </m:t>
                    </m:r>
                    <m:r>
                      <a:rPr lang="pl-PL" altLang="zh-CN" sz="1400" i="1" dirty="0">
                        <a:solidFill>
                          <a:srgbClr val="C00000"/>
                        </a:solidFill>
                        <a:latin typeface="Cambria Math" panose="02040503050406030204" pitchFamily="18" charset="0"/>
                        <a:cs typeface="Times New Roman" panose="02020603050405020304" pitchFamily="18" charset="0"/>
                      </a:rPr>
                      <m:t>𝑝</m:t>
                    </m:r>
                    <m:r>
                      <a:rPr lang="en-US" altLang="zh-CN" sz="1400" b="0" i="1" dirty="0" smtClean="0">
                        <a:solidFill>
                          <a:srgbClr val="C00000"/>
                        </a:solidFill>
                        <a:latin typeface="Cambria Math" panose="02040503050406030204" pitchFamily="18" charset="0"/>
                        <a:cs typeface="Times New Roman" panose="02020603050405020304" pitchFamily="18" charset="0"/>
                      </a:rPr>
                      <m:t>=0.5</m:t>
                    </m:r>
                    <m:r>
                      <a:rPr lang="pl-PL" altLang="zh-CN" sz="1400" i="1" dirty="0" smtClean="0">
                        <a:solidFill>
                          <a:srgbClr val="C00000"/>
                        </a:solidFill>
                        <a:latin typeface="Cambria Math" panose="02040503050406030204" pitchFamily="18" charset="0"/>
                        <a:cs typeface="Times New Roman" panose="02020603050405020304" pitchFamily="18" charset="0"/>
                      </a:rPr>
                      <m:t>)</m:t>
                    </m:r>
                  </m:oMath>
                </a14:m>
                <a:endParaRPr lang="en-US" altLang="zh-CN" sz="1400" dirty="0">
                  <a:solidFill>
                    <a:srgbClr val="C00000"/>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Return the </a:t>
                </a:r>
                <a:r>
                  <a:rPr lang="en-US" altLang="zh-CN" sz="1400" dirty="0">
                    <a:solidFill>
                      <a:srgbClr val="0070C0"/>
                    </a:solidFill>
                    <a:latin typeface="Times New Roman" panose="02020603050405020304" pitchFamily="18" charset="0"/>
                    <a:cs typeface="Times New Roman" panose="02020603050405020304" pitchFamily="18" charset="0"/>
                  </a:rPr>
                  <a:t>p-value</a:t>
                </a:r>
                <a:r>
                  <a:rPr lang="en-US" altLang="zh-CN" sz="1400" dirty="0">
                    <a:solidFill>
                      <a:schemeClr val="tx1"/>
                    </a:solidFill>
                    <a:latin typeface="Times New Roman" panose="02020603050405020304" pitchFamily="18" charset="0"/>
                    <a:cs typeface="Times New Roman" panose="02020603050405020304" pitchFamily="18" charset="0"/>
                  </a:rPr>
                  <a:t> of the </a:t>
                </a:r>
                <a:r>
                  <a:rPr lang="en-US" altLang="zh-CN" sz="1400" dirty="0">
                    <a:solidFill>
                      <a:srgbClr val="0070C0"/>
                    </a:solidFill>
                    <a:latin typeface="Times New Roman" panose="02020603050405020304" pitchFamily="18" charset="0"/>
                    <a:cs typeface="Times New Roman" panose="02020603050405020304" pitchFamily="18" charset="0"/>
                  </a:rPr>
                  <a:t>two-sided hypothesis test </a:t>
                </a:r>
                <a:r>
                  <a:rPr lang="en-US" altLang="zh-CN" sz="1400" dirty="0">
                    <a:solidFill>
                      <a:schemeClr val="tx1"/>
                    </a:solidFill>
                    <a:latin typeface="Times New Roman" panose="02020603050405020304" pitchFamily="18" charset="0"/>
                    <a:cs typeface="Times New Roman" panose="02020603050405020304" pitchFamily="18" charset="0"/>
                  </a:rPr>
                  <a:t>that </a:t>
                </a:r>
                <a14:m>
                  <m:oMath xmlns:m="http://schemas.openxmlformats.org/officeDocument/2006/math">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smtClean="0">
                            <a:solidFill>
                              <a:schemeClr val="tx1"/>
                            </a:solidFill>
                            <a:latin typeface="Cambria Math" panose="02040503050406030204" pitchFamily="18" charset="0"/>
                            <a:cs typeface="Times New Roman" panose="02020603050405020304" pitchFamily="18" charset="0"/>
                          </a:rPr>
                          <m:t>𝑛</m:t>
                        </m:r>
                      </m:e>
                      <m:sub>
                        <m:r>
                          <a:rPr lang="en-US" altLang="zh-CN" sz="1400" i="1" dirty="0" smtClean="0">
                            <a:solidFill>
                              <a:schemeClr val="tx1"/>
                            </a:solidFill>
                            <a:latin typeface="Cambria Math" panose="02040503050406030204" pitchFamily="18" charset="0"/>
                            <a:cs typeface="Times New Roman" panose="02020603050405020304" pitchFamily="18" charset="0"/>
                          </a:rPr>
                          <m:t>𝐴</m:t>
                        </m:r>
                      </m:sub>
                    </m:sSub>
                    <m:r>
                      <a:rPr lang="en-US" altLang="zh-CN" sz="1400" i="1" dirty="0" smtClean="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𝐵𝑖𝑛𝑜𝑚𝑖𝑎𝑙</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err="1">
                            <a:solidFill>
                              <a:schemeClr val="tx1"/>
                            </a:solidFill>
                            <a:latin typeface="Cambria Math" panose="02040503050406030204" pitchFamily="18" charset="0"/>
                            <a:cs typeface="Times New Roman" panose="02020603050405020304" pitchFamily="18" charset="0"/>
                          </a:rPr>
                          <m:t>𝑛</m:t>
                        </m:r>
                      </m:e>
                      <m:sub>
                        <m:r>
                          <a:rPr lang="en-US" altLang="zh-CN" sz="1400" i="1" dirty="0" err="1">
                            <a:solidFill>
                              <a:schemeClr val="tx1"/>
                            </a:solidFill>
                            <a:latin typeface="Cambria Math" panose="02040503050406030204" pitchFamily="18" charset="0"/>
                            <a:cs typeface="Times New Roman" panose="02020603050405020304" pitchFamily="18" charset="0"/>
                          </a:rPr>
                          <m:t>𝐴</m:t>
                        </m:r>
                      </m:sub>
                    </m:sSub>
                    <m:r>
                      <a:rPr lang="en-US" altLang="zh-CN" sz="1400" i="1" dirty="0" err="1">
                        <a:solidFill>
                          <a:schemeClr val="tx1"/>
                        </a:solidFill>
                        <a:latin typeface="Cambria Math" panose="02040503050406030204" pitchFamily="18" charset="0"/>
                        <a:cs typeface="Times New Roman" panose="02020603050405020304" pitchFamily="18" charset="0"/>
                      </a:rPr>
                      <m:t>+</m:t>
                    </m:r>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err="1">
                            <a:solidFill>
                              <a:schemeClr val="tx1"/>
                            </a:solidFill>
                            <a:latin typeface="Cambria Math" panose="02040503050406030204" pitchFamily="18" charset="0"/>
                            <a:cs typeface="Times New Roman" panose="02020603050405020304" pitchFamily="18" charset="0"/>
                          </a:rPr>
                          <m:t>𝑛</m:t>
                        </m:r>
                      </m:e>
                      <m:sub>
                        <m:r>
                          <a:rPr lang="en-US" altLang="zh-CN" sz="1400" i="1" dirty="0" err="1">
                            <a:solidFill>
                              <a:schemeClr val="tx1"/>
                            </a:solidFill>
                            <a:latin typeface="Cambria Math" panose="02040503050406030204" pitchFamily="18" charset="0"/>
                            <a:cs typeface="Times New Roman" panose="02020603050405020304" pitchFamily="18" charset="0"/>
                          </a:rPr>
                          <m:t>𝐵</m:t>
                        </m:r>
                      </m:sub>
                    </m:sSub>
                    <m:r>
                      <a:rPr lang="en-US" altLang="zh-CN" sz="1400" b="0" i="1" dirty="0" smtClean="0">
                        <a:solidFill>
                          <a:schemeClr val="tx1"/>
                        </a:solidFill>
                        <a:latin typeface="Cambria Math" panose="02040503050406030204" pitchFamily="18" charset="0"/>
                        <a:cs typeface="Times New Roman" panose="02020603050405020304" pitchFamily="18" charset="0"/>
                      </a:rPr>
                      <m:t>,</m:t>
                    </m:r>
                    <m:r>
                      <a:rPr lang="en-US" altLang="zh-CN" sz="1400" i="1" dirty="0">
                        <a:solidFill>
                          <a:schemeClr val="tx1"/>
                        </a:solidFill>
                        <a:latin typeface="Cambria Math" panose="02040503050406030204" pitchFamily="18" charset="0"/>
                        <a:cs typeface="Times New Roman" panose="02020603050405020304" pitchFamily="18" charset="0"/>
                      </a:rPr>
                      <m:t>𝑝</m:t>
                    </m:r>
                    <m:r>
                      <a:rPr lang="en-US" altLang="zh-CN" sz="1400" b="0" i="1" dirty="0" smtClean="0">
                        <a:solidFill>
                          <a:schemeClr val="tx1"/>
                        </a:solidFill>
                        <a:latin typeface="Cambria Math" panose="02040503050406030204" pitchFamily="18" charset="0"/>
                        <a:cs typeface="Times New Roman" panose="02020603050405020304" pitchFamily="18" charset="0"/>
                      </a:rPr>
                      <m:t>=0.5</m:t>
                    </m:r>
                    <m:r>
                      <a:rPr lang="en-US" altLang="zh-CN" sz="1400" i="1" dirty="0">
                        <a:solidFill>
                          <a:schemeClr val="tx1"/>
                        </a:solidFill>
                        <a:latin typeface="Cambria Math" panose="02040503050406030204" pitchFamily="18" charset="0"/>
                        <a:cs typeface="Times New Roman" panose="02020603050405020304" pitchFamily="18" charset="0"/>
                      </a:rPr>
                      <m:t>)</m:t>
                    </m:r>
                  </m:oMath>
                </a14:m>
                <a:r>
                  <a:rPr lang="en-US" altLang="zh-CN" sz="1400" dirty="0">
                    <a:solidFill>
                      <a:schemeClr val="tx1"/>
                    </a:solidFill>
                    <a:latin typeface="Times New Roman" panose="02020603050405020304" pitchFamily="18" charset="0"/>
                    <a:cs typeface="Times New Roman" panose="02020603050405020304" pitchFamily="18" charset="0"/>
                  </a:rPr>
                  <a:t>. </a:t>
                </a:r>
              </a:p>
              <a:p>
                <a:pPr marL="285750" indent="-285750" algn="just">
                  <a:lnSpc>
                    <a:spcPts val="2200"/>
                  </a:lnSpc>
                  <a:buFont typeface="Arial" panose="020B0604020202020204" pitchFamily="34" charset="0"/>
                  <a:buChar char="•"/>
                </a:pPr>
                <a:r>
                  <a:rPr lang="en-US" altLang="zh-CN" sz="1400" b="1" dirty="0">
                    <a:solidFill>
                      <a:schemeClr val="tx1"/>
                    </a:solidFill>
                    <a:latin typeface="Times New Roman" panose="02020603050405020304" pitchFamily="18" charset="0"/>
                    <a:cs typeface="Times New Roman" panose="02020603050405020304" pitchFamily="18" charset="0"/>
                  </a:rPr>
                  <a:t>P-value: </a:t>
                </a:r>
                <a:r>
                  <a:rPr lang="en-US" altLang="zh-CN" sz="1400" dirty="0">
                    <a:solidFill>
                      <a:schemeClr val="tx1"/>
                    </a:solidFill>
                    <a:latin typeface="Times New Roman" panose="02020603050405020304" pitchFamily="18" charset="0"/>
                    <a:cs typeface="Times New Roman" panose="02020603050405020304" pitchFamily="18" charset="0"/>
                  </a:rPr>
                  <a:t>probability of obtaining very unlikely observations when assuming null hypothesis is correct.</a:t>
                </a: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cs typeface="Times New Roman" panose="02020603050405020304" pitchFamily="18" charset="0"/>
                  </a:rPr>
                  <a:t>Two-sided hypothesis test: </a:t>
                </a:r>
              </a:p>
              <a:p>
                <a:pPr marL="284400" indent="-284400" algn="just">
                  <a:lnSpc>
                    <a:spcPts val="2200"/>
                  </a:lnSpc>
                </a:pPr>
                <a:r>
                  <a:rPr lang="en-US" altLang="zh-CN" sz="1400" b="0" dirty="0">
                    <a:solidFill>
                      <a:schemeClr val="tx1"/>
                    </a:solidFill>
                    <a:latin typeface="Times New Roman" panose="02020603050405020304" pitchFamily="18" charset="0"/>
                    <a:cs typeface="Times New Roman" panose="02020603050405020304" pitchFamily="18" charset="0"/>
                  </a:rPr>
                  <a:t>	</a:t>
                </a:r>
                <a:r>
                  <a:rPr lang="en-US" altLang="zh-CN" sz="1400" b="0" i="0" dirty="0">
                    <a:solidFill>
                      <a:schemeClr val="tx1"/>
                    </a:solidFill>
                    <a:latin typeface="Times New Roman" panose="02020603050405020304" pitchFamily="18" charset="0"/>
                    <a:cs typeface="Times New Roman" panose="02020603050405020304" pitchFamily="18" charset="0"/>
                  </a:rPr>
                  <a:t>P-</a:t>
                </a:r>
                <a14:m>
                  <m:oMath xmlns:m="http://schemas.openxmlformats.org/officeDocument/2006/math">
                    <m:r>
                      <a:rPr lang="en-US" altLang="zh-CN" sz="1400" b="0" i="1" dirty="0" smtClean="0">
                        <a:solidFill>
                          <a:schemeClr val="tx1"/>
                        </a:solidFill>
                        <a:latin typeface="Cambria Math" panose="02040503050406030204" pitchFamily="18" charset="0"/>
                        <a:cs typeface="Times New Roman" panose="02020603050405020304" pitchFamily="18" charset="0"/>
                      </a:rPr>
                      <m:t>𝑣𝑎𝑙𝑢𝑒</m:t>
                    </m:r>
                    <m:r>
                      <a:rPr lang="en-US" altLang="zh-CN" sz="1400" b="0" i="1" dirty="0" smtClean="0">
                        <a:solidFill>
                          <a:schemeClr val="tx1"/>
                        </a:solidFill>
                        <a:latin typeface="Cambria Math" panose="02040503050406030204" pitchFamily="18" charset="0"/>
                        <a:cs typeface="Times New Roman" panose="02020603050405020304" pitchFamily="18" charset="0"/>
                      </a:rPr>
                      <m:t>=2∗ </m:t>
                    </m:r>
                  </m:oMath>
                </a14:m>
                <a:r>
                  <a:rPr lang="en-US" altLang="zh-CN" sz="1400" b="0" i="0" dirty="0">
                    <a:solidFill>
                      <a:schemeClr val="tx1"/>
                    </a:solidFill>
                    <a:latin typeface="Times New Roman" panose="02020603050405020304" pitchFamily="18" charset="0"/>
                    <a:cs typeface="Times New Roman" panose="02020603050405020304" pitchFamily="18" charset="0"/>
                  </a:rPr>
                  <a:t>P-</a:t>
                </a:r>
                <a14:m>
                  <m:oMath xmlns:m="http://schemas.openxmlformats.org/officeDocument/2006/math">
                    <m:r>
                      <a:rPr lang="en-US" altLang="zh-CN" sz="1400" b="0" i="1" dirty="0" err="1" smtClean="0">
                        <a:solidFill>
                          <a:schemeClr val="tx1"/>
                        </a:solidFill>
                        <a:latin typeface="Cambria Math" panose="02040503050406030204" pitchFamily="18" charset="0"/>
                        <a:cs typeface="Times New Roman" panose="02020603050405020304" pitchFamily="18" charset="0"/>
                      </a:rPr>
                      <m:t>𝑣𝑎𝑙𝑢</m:t>
                    </m:r>
                    <m:sSub>
                      <m:sSubPr>
                        <m:ctrlPr>
                          <a:rPr lang="en-US" altLang="zh-CN" sz="1400" i="1" dirty="0" err="1" smtClean="0">
                            <a:solidFill>
                              <a:schemeClr val="tx1"/>
                            </a:solidFill>
                            <a:latin typeface="Cambria Math" panose="02040503050406030204" pitchFamily="18" charset="0"/>
                            <a:cs typeface="Times New Roman" panose="02020603050405020304" pitchFamily="18" charset="0"/>
                          </a:rPr>
                        </m:ctrlPr>
                      </m:sSubPr>
                      <m:e>
                        <m:r>
                          <a:rPr lang="en-US" altLang="zh-CN" sz="1400" b="0" i="1" dirty="0" err="1" smtClean="0">
                            <a:solidFill>
                              <a:schemeClr val="tx1"/>
                            </a:solidFill>
                            <a:latin typeface="Cambria Math" panose="02040503050406030204" pitchFamily="18" charset="0"/>
                            <a:cs typeface="Times New Roman" panose="02020603050405020304" pitchFamily="18" charset="0"/>
                          </a:rPr>
                          <m:t>𝑒</m:t>
                        </m:r>
                      </m:e>
                      <m:sub>
                        <m:r>
                          <a:rPr lang="en-US" altLang="zh-CN" sz="1400" b="0" i="1" dirty="0" err="1" smtClean="0">
                            <a:solidFill>
                              <a:schemeClr val="tx1"/>
                            </a:solidFill>
                            <a:latin typeface="Cambria Math" panose="02040503050406030204" pitchFamily="18" charset="0"/>
                            <a:cs typeface="Times New Roman" panose="02020603050405020304" pitchFamily="18" charset="0"/>
                          </a:rPr>
                          <m:t>𝑟𝑖𝑔h𝑡</m:t>
                        </m:r>
                      </m:sub>
                    </m:sSub>
                  </m:oMath>
                </a14:m>
                <a:r>
                  <a:rPr lang="en-US" altLang="zh-CN" sz="1400" dirty="0">
                    <a:solidFill>
                      <a:schemeClr val="tx1"/>
                    </a:solidFill>
                    <a:latin typeface="Times New Roman" panose="02020603050405020304" pitchFamily="18" charset="0"/>
                    <a:cs typeface="Times New Roman" panose="02020603050405020304" pitchFamily="18" charset="0"/>
                  </a:rPr>
                  <a:t> </a:t>
                </a: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When </a:t>
                </a:r>
                <a:r>
                  <a:rPr lang="en-US" altLang="zh-CN" sz="1400" dirty="0">
                    <a:solidFill>
                      <a:srgbClr val="C00000"/>
                    </a:solidFill>
                    <a:latin typeface="Times New Roman" panose="02020603050405020304" pitchFamily="18" charset="0"/>
                    <a:cs typeface="Times New Roman" panose="02020603050405020304" pitchFamily="18" charset="0"/>
                  </a:rPr>
                  <a:t>α</a:t>
                </a:r>
                <a:r>
                  <a:rPr lang="en-US" altLang="zh-CN" sz="1400" dirty="0">
                    <a:solidFill>
                      <a:schemeClr val="tx1"/>
                    </a:solidFill>
                    <a:latin typeface="Times New Roman" panose="02020603050405020304" pitchFamily="18" charset="0"/>
                    <a:cs typeface="Times New Roman" panose="02020603050405020304" pitchFamily="18" charset="0"/>
                  </a:rPr>
                  <a:t> is small, abstains frequently, but rarely returns wrong class. </a:t>
                </a: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When </a:t>
                </a:r>
                <a:r>
                  <a:rPr lang="en-US" altLang="zh-CN" sz="1400" dirty="0">
                    <a:solidFill>
                      <a:srgbClr val="C00000"/>
                    </a:solidFill>
                    <a:latin typeface="Times New Roman" panose="02020603050405020304" pitchFamily="18" charset="0"/>
                    <a:cs typeface="Times New Roman" panose="02020603050405020304" pitchFamily="18" charset="0"/>
                  </a:rPr>
                  <a:t>α</a:t>
                </a:r>
                <a:r>
                  <a:rPr lang="en-US" altLang="zh-CN" sz="1400" dirty="0">
                    <a:solidFill>
                      <a:schemeClr val="tx1"/>
                    </a:solidFill>
                    <a:latin typeface="Times New Roman" panose="02020603050405020304" pitchFamily="18" charset="0"/>
                    <a:cs typeface="Times New Roman" panose="02020603050405020304" pitchFamily="18" charset="0"/>
                  </a:rPr>
                  <a:t> is large, seldom abstains, but often return the wrong class.</a:t>
                </a:r>
                <a:endParaRPr lang="zh-CN" alt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6" name="对话气泡: 圆角矩形 15">
                <a:extLst>
                  <a:ext uri="{FF2B5EF4-FFF2-40B4-BE49-F238E27FC236}">
                    <a16:creationId xmlns:a16="http://schemas.microsoft.com/office/drawing/2014/main" id="{0C3B9F6C-A994-4EE6-A89B-45B5A8D09514}"/>
                  </a:ext>
                </a:extLst>
              </p:cNvPr>
              <p:cNvSpPr>
                <a:spLocks noRot="1" noChangeAspect="1" noMove="1" noResize="1" noEditPoints="1" noAdjustHandles="1" noChangeArrowheads="1" noChangeShapeType="1" noTextEdit="1"/>
              </p:cNvSpPr>
              <p:nvPr/>
            </p:nvSpPr>
            <p:spPr>
              <a:xfrm>
                <a:off x="5373427" y="2553605"/>
                <a:ext cx="3384376" cy="3892701"/>
              </a:xfrm>
              <a:prstGeom prst="wedgeRoundRectCallout">
                <a:avLst>
                  <a:gd name="adj1" fmla="val -60454"/>
                  <a:gd name="adj2" fmla="val -28343"/>
                  <a:gd name="adj3" fmla="val 16667"/>
                </a:avLst>
              </a:prstGeom>
              <a:blipFill>
                <a:blip r:embed="rId6"/>
                <a:stretch>
                  <a:fillRect b="-784"/>
                </a:stretch>
              </a:blipFill>
              <a:ln>
                <a:noFill/>
              </a:ln>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25DC2C63-4F7D-4B5D-BB9D-5D0B65D48DA5}"/>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68669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09E49978-C94D-4B04-9690-AD41A9DD2067}"/>
              </a:ext>
            </a:extLst>
          </p:cNvPr>
          <p:cNvGrpSpPr/>
          <p:nvPr/>
        </p:nvGrpSpPr>
        <p:grpSpPr>
          <a:xfrm>
            <a:off x="7045476" y="3885523"/>
            <a:ext cx="1558972" cy="2556708"/>
            <a:chOff x="5140069" y="3263864"/>
            <a:chExt cx="1856553" cy="3044740"/>
          </a:xfrm>
        </p:grpSpPr>
        <p:pic>
          <p:nvPicPr>
            <p:cNvPr id="18" name="图片 17">
              <a:extLst>
                <a:ext uri="{FF2B5EF4-FFF2-40B4-BE49-F238E27FC236}">
                  <a16:creationId xmlns:a16="http://schemas.microsoft.com/office/drawing/2014/main" id="{07EF3CEF-8E55-4323-BAF9-3FDC5BC4F0C3}"/>
                </a:ext>
              </a:extLst>
            </p:cNvPr>
            <p:cNvPicPr>
              <a:picLocks noChangeAspect="1"/>
            </p:cNvPicPr>
            <p:nvPr/>
          </p:nvPicPr>
          <p:blipFill rotWithShape="1">
            <a:blip r:embed="rId3"/>
            <a:srcRect l="62045"/>
            <a:stretch/>
          </p:blipFill>
          <p:spPr>
            <a:xfrm>
              <a:off x="5140069" y="3263864"/>
              <a:ext cx="1833257" cy="2696683"/>
            </a:xfrm>
            <a:prstGeom prst="rect">
              <a:avLst/>
            </a:prstGeom>
          </p:spPr>
        </p:pic>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8080F30A-2C6F-417C-893D-2BBAFC35F96F}"/>
                    </a:ext>
                  </a:extLst>
                </p:cNvPr>
                <p:cNvSpPr/>
                <p:nvPr/>
              </p:nvSpPr>
              <p:spPr>
                <a:xfrm>
                  <a:off x="5160516" y="5939272"/>
                  <a:ext cx="4738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𝐴</m:t>
                            </m:r>
                          </m:sub>
                        </m:sSub>
                      </m:oMath>
                    </m:oMathPara>
                  </a14:m>
                  <a:endParaRPr lang="zh-CN" altLang="en-US" dirty="0"/>
                </a:p>
              </p:txBody>
            </p:sp>
          </mc:Choice>
          <mc:Fallback xmlns="">
            <p:sp>
              <p:nvSpPr>
                <p:cNvPr id="19" name="矩形 18">
                  <a:extLst>
                    <a:ext uri="{FF2B5EF4-FFF2-40B4-BE49-F238E27FC236}">
                      <a16:creationId xmlns:a16="http://schemas.microsoft.com/office/drawing/2014/main" id="{8080F30A-2C6F-417C-893D-2BBAFC35F96F}"/>
                    </a:ext>
                  </a:extLst>
                </p:cNvPr>
                <p:cNvSpPr>
                  <a:spLocks noRot="1" noChangeAspect="1" noMove="1" noResize="1" noEditPoints="1" noAdjustHandles="1" noChangeArrowheads="1" noChangeShapeType="1" noTextEdit="1"/>
                </p:cNvSpPr>
                <p:nvPr/>
              </p:nvSpPr>
              <p:spPr>
                <a:xfrm>
                  <a:off x="5160516" y="5939272"/>
                  <a:ext cx="47384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0BC47B77-1A7F-40F6-A60E-EDD0D7D857FB}"/>
                    </a:ext>
                  </a:extLst>
                </p:cNvPr>
                <p:cNvSpPr/>
                <p:nvPr/>
              </p:nvSpPr>
              <p:spPr>
                <a:xfrm>
                  <a:off x="5599470" y="5939272"/>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𝐵</m:t>
                            </m:r>
                          </m:sub>
                        </m:sSub>
                      </m:oMath>
                    </m:oMathPara>
                  </a14:m>
                  <a:endParaRPr lang="zh-CN" altLang="en-US" dirty="0"/>
                </a:p>
              </p:txBody>
            </p:sp>
          </mc:Choice>
          <mc:Fallback xmlns="">
            <p:sp>
              <p:nvSpPr>
                <p:cNvPr id="20" name="矩形 19">
                  <a:extLst>
                    <a:ext uri="{FF2B5EF4-FFF2-40B4-BE49-F238E27FC236}">
                      <a16:creationId xmlns:a16="http://schemas.microsoft.com/office/drawing/2014/main" id="{0BC47B77-1A7F-40F6-A60E-EDD0D7D857FB}"/>
                    </a:ext>
                  </a:extLst>
                </p:cNvPr>
                <p:cNvSpPr>
                  <a:spLocks noRot="1" noChangeAspect="1" noMove="1" noResize="1" noEditPoints="1" noAdjustHandles="1" noChangeArrowheads="1" noChangeShapeType="1" noTextEdit="1"/>
                </p:cNvSpPr>
                <p:nvPr/>
              </p:nvSpPr>
              <p:spPr>
                <a:xfrm>
                  <a:off x="5599470" y="5939272"/>
                  <a:ext cx="48974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48DA8576-AFC7-410E-AC6E-9EA0261C23A4}"/>
                    </a:ext>
                  </a:extLst>
                </p:cNvPr>
                <p:cNvSpPr/>
                <p:nvPr/>
              </p:nvSpPr>
              <p:spPr>
                <a:xfrm>
                  <a:off x="6054325" y="5939272"/>
                  <a:ext cx="4814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𝐶</m:t>
                            </m:r>
                          </m:sub>
                        </m:sSub>
                      </m:oMath>
                    </m:oMathPara>
                  </a14:m>
                  <a:endParaRPr lang="zh-CN" altLang="en-US" dirty="0"/>
                </a:p>
              </p:txBody>
            </p:sp>
          </mc:Choice>
          <mc:Fallback xmlns="">
            <p:sp>
              <p:nvSpPr>
                <p:cNvPr id="21" name="矩形 20">
                  <a:extLst>
                    <a:ext uri="{FF2B5EF4-FFF2-40B4-BE49-F238E27FC236}">
                      <a16:creationId xmlns:a16="http://schemas.microsoft.com/office/drawing/2014/main" id="{48DA8576-AFC7-410E-AC6E-9EA0261C23A4}"/>
                    </a:ext>
                  </a:extLst>
                </p:cNvPr>
                <p:cNvSpPr>
                  <a:spLocks noRot="1" noChangeAspect="1" noMove="1" noResize="1" noEditPoints="1" noAdjustHandles="1" noChangeArrowheads="1" noChangeShapeType="1" noTextEdit="1"/>
                </p:cNvSpPr>
                <p:nvPr/>
              </p:nvSpPr>
              <p:spPr>
                <a:xfrm>
                  <a:off x="6054325" y="5939272"/>
                  <a:ext cx="48141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4A18B115-B7C3-4BB7-AC33-5F9FE4D1209F}"/>
                    </a:ext>
                  </a:extLst>
                </p:cNvPr>
                <p:cNvSpPr/>
                <p:nvPr/>
              </p:nvSpPr>
              <p:spPr>
                <a:xfrm>
                  <a:off x="6500845" y="5939272"/>
                  <a:ext cx="4957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𝐶</m:t>
                            </m:r>
                          </m:e>
                          <m:sub>
                            <m:r>
                              <a:rPr lang="en-US" altLang="zh-CN" b="0" i="1" dirty="0" smtClean="0">
                                <a:latin typeface="Cambria Math" panose="02040503050406030204" pitchFamily="18" charset="0"/>
                                <a:ea typeface="微软雅黑" panose="020B0503020204020204" pitchFamily="34" charset="-122"/>
                                <a:cs typeface="Times New Roman" panose="02020603050405020304" pitchFamily="18" charset="0"/>
                              </a:rPr>
                              <m:t>𝐷</m:t>
                            </m:r>
                          </m:sub>
                        </m:sSub>
                      </m:oMath>
                    </m:oMathPara>
                  </a14:m>
                  <a:endParaRPr lang="zh-CN" altLang="en-US" dirty="0"/>
                </a:p>
              </p:txBody>
            </p:sp>
          </mc:Choice>
          <mc:Fallback xmlns="">
            <p:sp>
              <p:nvSpPr>
                <p:cNvPr id="23" name="矩形 22">
                  <a:extLst>
                    <a:ext uri="{FF2B5EF4-FFF2-40B4-BE49-F238E27FC236}">
                      <a16:creationId xmlns:a16="http://schemas.microsoft.com/office/drawing/2014/main" id="{4A18B115-B7C3-4BB7-AC33-5F9FE4D1209F}"/>
                    </a:ext>
                  </a:extLst>
                </p:cNvPr>
                <p:cNvSpPr>
                  <a:spLocks noRot="1" noChangeAspect="1" noMove="1" noResize="1" noEditPoints="1" noAdjustHandles="1" noChangeArrowheads="1" noChangeShapeType="1" noTextEdit="1"/>
                </p:cNvSpPr>
                <p:nvPr/>
              </p:nvSpPr>
              <p:spPr>
                <a:xfrm>
                  <a:off x="6500845" y="5939272"/>
                  <a:ext cx="495777" cy="369332"/>
                </a:xfrm>
                <a:prstGeom prst="rect">
                  <a:avLst/>
                </a:prstGeom>
                <a:blipFill>
                  <a:blip r:embed="rId7"/>
                  <a:stretch>
                    <a:fillRect/>
                  </a:stretch>
                </a:blipFill>
              </p:spPr>
              <p:txBody>
                <a:bodyPr/>
                <a:lstStyle/>
                <a:p>
                  <a:r>
                    <a:rPr lang="zh-CN" altLang="en-US">
                      <a:noFill/>
                    </a:rPr>
                    <a:t> </a:t>
                  </a:r>
                </a:p>
              </p:txBody>
            </p:sp>
          </mc:Fallback>
        </mc:AlternateContent>
      </p:grpSp>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49</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049698"/>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smtClean="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Problem</a:t>
                </a:r>
              </a:p>
              <a:p>
                <a:pPr marL="342000" indent="-342000">
                  <a:spcAft>
                    <a:spcPts val="600"/>
                  </a:spcAft>
                </a:pPr>
                <a:r>
                  <a:rPr lang="en-US" altLang="zh-CN" sz="2000" dirty="0">
                    <a:latin typeface="Times New Roman" panose="02020603050405020304" pitchFamily="18" charset="0"/>
                    <a:ea typeface="微软雅黑" panose="020B0503020204020204" pitchFamily="34" charset="-122"/>
                  </a:rPr>
                  <a:t>	Statistically speaking, estimating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and </a:t>
                </a:r>
                <a14:m>
                  <m:oMath xmlns:m="http://schemas.openxmlformats.org/officeDocument/2006/math">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while simultaneously identifying the top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is a little bit tricky.</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Solution</a:t>
                </a:r>
              </a:p>
              <a:p>
                <a:pPr marL="342000" indent="-342000">
                  <a:spcAft>
                    <a:spcPts val="600"/>
                  </a:spcAft>
                </a:pPr>
                <a:r>
                  <a:rPr lang="en-US" altLang="zh-CN" sz="2000" dirty="0">
                    <a:latin typeface="Times New Roman" panose="02020603050405020304" pitchFamily="18" charset="0"/>
                    <a:ea typeface="微软雅黑" panose="020B0503020204020204" pitchFamily="34" charset="-122"/>
                  </a:rPr>
                  <a:t>	Two-step 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049698"/>
              </a:xfrm>
              <a:prstGeom prst="rect">
                <a:avLst/>
              </a:prstGeom>
              <a:blipFill>
                <a:blip r:embed="rId8"/>
                <a:stretch>
                  <a:fillRect l="-689" t="-752" b="-165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24" name="矩形: 圆角 23">
            <a:extLst>
              <a:ext uri="{FF2B5EF4-FFF2-40B4-BE49-F238E27FC236}">
                <a16:creationId xmlns:a16="http://schemas.microsoft.com/office/drawing/2014/main" id="{90804A2C-4033-461B-A752-8C3795B456F4}"/>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9270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Preliminary</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D45585E-E52D-480B-927B-0DADABEC50E1}"/>
                  </a:ext>
                </a:extLst>
              </p:cNvPr>
              <p:cNvSpPr txBox="1"/>
              <p:nvPr/>
            </p:nvSpPr>
            <p:spPr>
              <a:xfrm>
                <a:off x="564617" y="1574790"/>
                <a:ext cx="7967823" cy="425007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14:m>
                  <m:oMath xmlns:m="http://schemas.openxmlformats.org/officeDocument/2006/math">
                    <m:r>
                      <a:rPr lang="en-US" altLang="zh-CN" sz="2000" b="0" i="1" smtClean="0">
                        <a:solidFill>
                          <a:srgbClr val="0070C0"/>
                        </a:solidFill>
                        <a:latin typeface="Cambria Math" panose="02040503050406030204" pitchFamily="18" charset="0"/>
                      </a:rPr>
                      <m:t>𝜖</m:t>
                    </m:r>
                  </m:oMath>
                </a14:m>
                <a:r>
                  <a:rPr lang="en-US" altLang="zh-CN" sz="2000" dirty="0">
                    <a:solidFill>
                      <a:srgbClr val="0070C0"/>
                    </a:solidFill>
                    <a:latin typeface="Times New Roman" panose="02020603050405020304" pitchFamily="18" charset="0"/>
                  </a:rPr>
                  <a:t>-DP (Differential Privacy)</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rPr>
                  <a:t>Formalizing</a:t>
                </a:r>
              </a:p>
              <a:p>
                <a:pPr marL="342000" indent="-342000">
                  <a:spcAft>
                    <a:spcPts val="600"/>
                  </a:spcAft>
                </a:pPr>
                <a:r>
                  <a:rPr lang="en-US" altLang="zh-CN" sz="2000" dirty="0">
                    <a:latin typeface="Times New Roman" panose="02020603050405020304" pitchFamily="18" charset="0"/>
                  </a:rPr>
                  <a:t>	Randomized algorithm </a:t>
                </a:r>
                <a14:m>
                  <m:oMath xmlns:m="http://schemas.openxmlformats.org/officeDocument/2006/math">
                    <m:r>
                      <a:rPr lang="en-US" altLang="zh-CN" sz="2000" i="1" dirty="0" smtClean="0">
                        <a:latin typeface="Cambria Math" panose="02040503050406030204" pitchFamily="18" charset="0"/>
                      </a:rPr>
                      <m:t>𝐴</m:t>
                    </m:r>
                  </m:oMath>
                </a14:m>
                <a:r>
                  <a:rPr lang="en-US" altLang="zh-CN" sz="2000" dirty="0">
                    <a:latin typeface="Times New Roman" panose="02020603050405020304" pitchFamily="18" charset="0"/>
                  </a:rPr>
                  <a:t> is </a:t>
                </a:r>
                <a14:m>
                  <m:oMath xmlns:m="http://schemas.openxmlformats.org/officeDocument/2006/math">
                    <m:r>
                      <a:rPr lang="en-US" altLang="zh-CN" sz="2000" i="1">
                        <a:latin typeface="Cambria Math" panose="02040503050406030204" pitchFamily="18" charset="0"/>
                      </a:rPr>
                      <m:t>𝜖</m:t>
                    </m:r>
                  </m:oMath>
                </a14:m>
                <a:r>
                  <a:rPr lang="en-US" altLang="zh-CN" sz="2000" dirty="0">
                    <a:latin typeface="Times New Roman" panose="02020603050405020304" pitchFamily="18" charset="0"/>
                  </a:rPr>
                  <a:t>-differentially private if for </a:t>
                </a:r>
                <a:r>
                  <a:rPr lang="en-US" altLang="zh-CN" sz="2000" dirty="0">
                    <a:solidFill>
                      <a:srgbClr val="C00000"/>
                    </a:solidFill>
                    <a:latin typeface="Times New Roman" panose="02020603050405020304" pitchFamily="18" charset="0"/>
                  </a:rPr>
                  <a:t>any </a:t>
                </a:r>
                <a14:m>
                  <m:oMath xmlns:m="http://schemas.openxmlformats.org/officeDocument/2006/math">
                    <m:r>
                      <a:rPr lang="en-US" altLang="zh-CN" sz="2000" i="1" dirty="0">
                        <a:solidFill>
                          <a:srgbClr val="C00000"/>
                        </a:solidFill>
                        <a:latin typeface="Cambria Math" panose="02040503050406030204" pitchFamily="18" charset="0"/>
                      </a:rPr>
                      <m:t>𝑂</m:t>
                    </m:r>
                    <m:r>
                      <a:rPr lang="en-US" altLang="zh-CN" sz="2000" i="1" dirty="0">
                        <a:solidFill>
                          <a:srgbClr val="C00000"/>
                        </a:solidFill>
                        <a:latin typeface="Cambria Math" panose="02040503050406030204" pitchFamily="18" charset="0"/>
                      </a:rPr>
                      <m:t> ⊆ </m:t>
                    </m:r>
                    <m:r>
                      <a:rPr lang="en-US" altLang="zh-CN" sz="2000" i="1" dirty="0">
                        <a:latin typeface="Cambria Math" panose="02040503050406030204" pitchFamily="18" charset="0"/>
                      </a:rPr>
                      <m:t>𝑅𝑎𝑛𝑔𝑒</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𝐴</m:t>
                        </m:r>
                      </m:e>
                    </m:d>
                    <m:r>
                      <a:rPr lang="en-US" altLang="zh-CN" sz="2000" i="1" dirty="0">
                        <a:latin typeface="Cambria Math" panose="02040503050406030204" pitchFamily="18" charset="0"/>
                      </a:rPr>
                      <m:t> </m:t>
                    </m:r>
                  </m:oMath>
                </a14:m>
                <a:r>
                  <a:rPr lang="en-US" altLang="zh-CN" sz="2000" dirty="0">
                    <a:latin typeface="Times New Roman" panose="02020603050405020304" pitchFamily="18" charset="0"/>
                  </a:rPr>
                  <a:t>and for </a:t>
                </a:r>
                <a:r>
                  <a:rPr lang="en-US" altLang="zh-CN" sz="2000" dirty="0">
                    <a:solidFill>
                      <a:srgbClr val="C00000"/>
                    </a:solidFill>
                    <a:latin typeface="Times New Roman" panose="02020603050405020304" pitchFamily="18" charset="0"/>
                  </a:rPr>
                  <a:t>any neighboring dataset </a:t>
                </a:r>
                <a14:m>
                  <m:oMath xmlns:m="http://schemas.openxmlformats.org/officeDocument/2006/math">
                    <m:r>
                      <a:rPr lang="en-US" altLang="zh-CN" sz="2000" i="1" dirty="0">
                        <a:solidFill>
                          <a:srgbClr val="C00000"/>
                        </a:solidFill>
                        <a:latin typeface="Cambria Math" panose="02040503050406030204" pitchFamily="18" charset="0"/>
                      </a:rPr>
                      <m:t>𝐷</m:t>
                    </m:r>
                    <m:r>
                      <a:rPr lang="en-US" altLang="zh-CN" sz="2000" i="1" dirty="0">
                        <a:solidFill>
                          <a:srgbClr val="C00000"/>
                        </a:solidFill>
                        <a:latin typeface="Cambria Math" panose="02040503050406030204" pitchFamily="18" charset="0"/>
                      </a:rPr>
                      <m:t>, </m:t>
                    </m:r>
                    <m:sSup>
                      <m:sSupPr>
                        <m:ctrlPr>
                          <a:rPr lang="en-US" altLang="zh-CN" sz="2000" b="0" i="1" dirty="0" smtClean="0">
                            <a:solidFill>
                              <a:srgbClr val="C00000"/>
                            </a:solidFill>
                            <a:latin typeface="Cambria Math" panose="02040503050406030204" pitchFamily="18" charset="0"/>
                          </a:rPr>
                        </m:ctrlPr>
                      </m:sSupPr>
                      <m:e>
                        <m:r>
                          <a:rPr lang="en-US" altLang="zh-CN" sz="2000" i="1" dirty="0">
                            <a:solidFill>
                              <a:srgbClr val="C00000"/>
                            </a:solidFill>
                            <a:latin typeface="Cambria Math" panose="02040503050406030204" pitchFamily="18" charset="0"/>
                          </a:rPr>
                          <m:t>𝐷</m:t>
                        </m:r>
                      </m:e>
                      <m:sup>
                        <m:r>
                          <a:rPr lang="en-US" altLang="zh-CN" sz="2000" b="0" i="1" dirty="0" smtClean="0">
                            <a:solidFill>
                              <a:srgbClr val="C00000"/>
                            </a:solidFill>
                            <a:latin typeface="Cambria Math" panose="02040503050406030204" pitchFamily="18" charset="0"/>
                          </a:rPr>
                          <m:t>′</m:t>
                        </m:r>
                      </m:sup>
                    </m:sSup>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d>
                          <m:dPr>
                            <m:begChr m:val="|"/>
                            <m:endChr m:val="|"/>
                            <m:ctrlPr>
                              <a:rPr lang="en-US" altLang="zh-CN" sz="2000" i="1" dirty="0">
                                <a:latin typeface="Cambria Math" panose="02040503050406030204" pitchFamily="18" charset="0"/>
                              </a:rPr>
                            </m:ctrlPr>
                          </m:dPr>
                          <m:e>
                            <m:d>
                              <m:dPr>
                                <m:begChr m:val="|"/>
                                <m:endChr m:val="|"/>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𝐷</m:t>
                                </m:r>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𝐷</m:t>
                                    </m:r>
                                  </m:e>
                                  <m:sup>
                                    <m:r>
                                      <a:rPr lang="en-US" altLang="zh-CN" sz="2000" i="1" dirty="0">
                                        <a:latin typeface="Cambria Math" panose="02040503050406030204" pitchFamily="18" charset="0"/>
                                      </a:rPr>
                                      <m:t>′</m:t>
                                    </m:r>
                                  </m:sup>
                                </m:sSup>
                              </m:e>
                            </m:d>
                          </m:e>
                        </m:d>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 1</m:t>
                    </m:r>
                  </m:oMath>
                </a14:m>
                <a:r>
                  <a:rPr lang="en-US" altLang="zh-CN" sz="2000" dirty="0">
                    <a:latin typeface="Times New Roman" panose="02020603050405020304" pitchFamily="18" charset="0"/>
                  </a:rPr>
                  <a:t>):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p:txBody>
          </p:sp>
        </mc:Choice>
        <mc:Fallback xmlns="">
          <p:sp>
            <p:nvSpPr>
              <p:cNvPr id="9" name="文本框 8">
                <a:extLst>
                  <a:ext uri="{FF2B5EF4-FFF2-40B4-BE49-F238E27FC236}">
                    <a16:creationId xmlns:a16="http://schemas.microsoft.com/office/drawing/2014/main" id="{FD45585E-E52D-480B-927B-0DADABEC50E1}"/>
                  </a:ext>
                </a:extLst>
              </p:cNvPr>
              <p:cNvSpPr txBox="1">
                <a:spLocks noRot="1" noChangeAspect="1" noMove="1" noResize="1" noEditPoints="1" noAdjustHandles="1" noChangeArrowheads="1" noChangeShapeType="1" noTextEdit="1"/>
              </p:cNvSpPr>
              <p:nvPr/>
            </p:nvSpPr>
            <p:spPr>
              <a:xfrm>
                <a:off x="564617" y="1574790"/>
                <a:ext cx="7967823" cy="4250074"/>
              </a:xfrm>
              <a:prstGeom prst="rect">
                <a:avLst/>
              </a:prstGeom>
              <a:blipFill>
                <a:blip r:embed="rId3"/>
                <a:stretch>
                  <a:fillRect l="-689" t="-716"/>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D077ED54-7B64-471F-AEEB-B8EA9F36FDB8}"/>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pic>
        <p:nvPicPr>
          <p:cNvPr id="6" name="图片 5">
            <a:extLst>
              <a:ext uri="{FF2B5EF4-FFF2-40B4-BE49-F238E27FC236}">
                <a16:creationId xmlns:a16="http://schemas.microsoft.com/office/drawing/2014/main" id="{6B88C183-9B4A-498C-AE55-10389EF8A5A5}"/>
              </a:ext>
            </a:extLst>
          </p:cNvPr>
          <p:cNvPicPr>
            <a:picLocks noChangeAspect="1"/>
          </p:cNvPicPr>
          <p:nvPr/>
        </p:nvPicPr>
        <p:blipFill>
          <a:blip r:embed="rId4"/>
          <a:stretch>
            <a:fillRect/>
          </a:stretch>
        </p:blipFill>
        <p:spPr>
          <a:xfrm>
            <a:off x="1194535" y="3933056"/>
            <a:ext cx="6754930" cy="1954803"/>
          </a:xfrm>
          <a:prstGeom prst="rect">
            <a:avLst/>
          </a:prstGeom>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3EC68DC6-40EC-48AB-BAC9-5567AC54D67E}"/>
                  </a:ext>
                </a:extLst>
              </p:cNvPr>
              <p:cNvSpPr/>
              <p:nvPr/>
            </p:nvSpPr>
            <p:spPr>
              <a:xfrm>
                <a:off x="6481661" y="4060599"/>
                <a:ext cx="2170145" cy="756617"/>
              </a:xfrm>
              <a:prstGeom prst="rect">
                <a:avLst/>
              </a:prstGeom>
              <a:solidFill>
                <a:schemeClr val="bg1"/>
              </a:solidFill>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m:rPr>
                              <m:sty m:val="p"/>
                            </m:rPr>
                            <a:rPr lang="en-US" altLang="zh-CN" i="0">
                              <a:latin typeface="Cambria Math" panose="02040503050406030204" pitchFamily="18" charset="0"/>
                            </a:rPr>
                            <m:t>Pr</m:t>
                          </m:r>
                          <m:r>
                            <a:rPr lang="en-US" altLang="zh-CN" i="1" smtClean="0">
                              <a:latin typeface="Cambria Math" panose="02040503050406030204" pitchFamily="18" charset="0"/>
                            </a:rPr>
                            <m:t>⁡[</m:t>
                          </m:r>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𝐷</m:t>
                              </m:r>
                            </m:e>
                          </m:d>
                          <m:r>
                            <a:rPr lang="en-US" altLang="zh-CN" i="1">
                              <a:latin typeface="Cambria Math" panose="02040503050406030204" pitchFamily="18" charset="0"/>
                            </a:rPr>
                            <m:t>∈</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num>
                        <m:den>
                          <m:r>
                            <m:rPr>
                              <m:sty m:val="p"/>
                            </m:rPr>
                            <a:rPr lang="en-US" altLang="zh-CN" i="0">
                              <a:latin typeface="Cambria Math" panose="02040503050406030204" pitchFamily="18" charset="0"/>
                            </a:rPr>
                            <m:t>Pr</m:t>
                          </m:r>
                          <m:r>
                            <a:rPr lang="en-US" altLang="zh-CN"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oMath>
                  </m:oMathPara>
                </a14:m>
                <a:endParaRPr lang="en-US" altLang="zh-CN" dirty="0">
                  <a:latin typeface="Times New Roman" panose="02020603050405020304" pitchFamily="18" charset="0"/>
                </a:endParaRPr>
              </a:p>
            </p:txBody>
          </p:sp>
        </mc:Choice>
        <mc:Fallback xmlns="">
          <p:sp>
            <p:nvSpPr>
              <p:cNvPr id="16" name="矩形 15">
                <a:extLst>
                  <a:ext uri="{FF2B5EF4-FFF2-40B4-BE49-F238E27FC236}">
                    <a16:creationId xmlns:a16="http://schemas.microsoft.com/office/drawing/2014/main" id="{3EC68DC6-40EC-48AB-BAC9-5567AC54D67E}"/>
                  </a:ext>
                </a:extLst>
              </p:cNvPr>
              <p:cNvSpPr>
                <a:spLocks noRot="1" noChangeAspect="1" noMove="1" noResize="1" noEditPoints="1" noAdjustHandles="1" noChangeArrowheads="1" noChangeShapeType="1" noTextEdit="1"/>
              </p:cNvSpPr>
              <p:nvPr/>
            </p:nvSpPr>
            <p:spPr>
              <a:xfrm>
                <a:off x="6481661" y="4060599"/>
                <a:ext cx="2170145" cy="75661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AEC8D95-C268-49D2-8B2D-2FC0F3822EAF}"/>
                  </a:ext>
                </a:extLst>
              </p:cNvPr>
              <p:cNvSpPr/>
              <p:nvPr/>
            </p:nvSpPr>
            <p:spPr>
              <a:xfrm>
                <a:off x="2812865" y="3148938"/>
                <a:ext cx="3539495" cy="446276"/>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smtClean="0">
                              <a:latin typeface="Cambria Math" panose="02040503050406030204" pitchFamily="18" charset="0"/>
                            </a:rPr>
                            <m:t>Pr</m:t>
                          </m:r>
                        </m:fName>
                        <m:e>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𝐷</m:t>
                                  </m:r>
                                </m:e>
                              </m:d>
                              <m:r>
                                <a:rPr lang="en-US" altLang="zh-CN" i="1">
                                  <a:latin typeface="Cambria Math" panose="02040503050406030204" pitchFamily="18" charset="0"/>
                                </a:rPr>
                                <m:t>∈</m:t>
                              </m:r>
                              <m:r>
                                <a:rPr lang="en-US" altLang="zh-CN" i="1">
                                  <a:latin typeface="Cambria Math" panose="02040503050406030204" pitchFamily="18" charset="0"/>
                                </a:rPr>
                                <m:t>𝑂</m:t>
                              </m:r>
                            </m:e>
                          </m:d>
                        </m:e>
                      </m:func>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Pr</m:t>
                          </m:r>
                        </m:fName>
                        <m:e>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𝐴</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𝑂</m:t>
                              </m:r>
                            </m:e>
                          </m:d>
                        </m:e>
                      </m:func>
                    </m:oMath>
                  </m:oMathPara>
                </a14:m>
                <a:endParaRPr lang="en-US" altLang="zh-CN" dirty="0">
                  <a:latin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5AEC8D95-C268-49D2-8B2D-2FC0F3822EAF}"/>
                  </a:ext>
                </a:extLst>
              </p:cNvPr>
              <p:cNvSpPr>
                <a:spLocks noRot="1" noChangeAspect="1" noMove="1" noResize="1" noEditPoints="1" noAdjustHandles="1" noChangeArrowheads="1" noChangeShapeType="1" noTextEdit="1"/>
              </p:cNvSpPr>
              <p:nvPr/>
            </p:nvSpPr>
            <p:spPr>
              <a:xfrm>
                <a:off x="2812865" y="3148938"/>
                <a:ext cx="3539495" cy="44627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3362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50</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52145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smtClean="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521459"/>
              </a:xfrm>
              <a:prstGeom prst="rect">
                <a:avLst/>
              </a:prstGeom>
              <a:blipFill>
                <a:blip r:embed="rId3"/>
                <a:stretch>
                  <a:fillRect l="-689" t="-1208" b="-338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221088"/>
            <a:ext cx="4877688" cy="2052180"/>
          </a:xfrm>
          <a:prstGeom prst="rect">
            <a:avLst/>
          </a:prstGeom>
        </p:spPr>
      </p:pic>
      <p:sp>
        <p:nvSpPr>
          <p:cNvPr id="15" name="矩形 14">
            <a:extLst>
              <a:ext uri="{FF2B5EF4-FFF2-40B4-BE49-F238E27FC236}">
                <a16:creationId xmlns:a16="http://schemas.microsoft.com/office/drawing/2014/main" id="{306E6417-CC3E-4998-8914-ED462E572333}"/>
              </a:ext>
            </a:extLst>
          </p:cNvPr>
          <p:cNvSpPr/>
          <p:nvPr/>
        </p:nvSpPr>
        <p:spPr>
          <a:xfrm>
            <a:off x="2453705" y="472279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250874"/>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509058"/>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C24A8A-333D-4A28-97D8-BAC03C8F50D4}"/>
              </a:ext>
            </a:extLst>
          </p:cNvPr>
          <p:cNvSpPr/>
          <p:nvPr/>
        </p:nvSpPr>
        <p:spPr>
          <a:xfrm>
            <a:off x="912261" y="5503973"/>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24" name="矩形: 圆角 23">
            <a:extLst>
              <a:ext uri="{FF2B5EF4-FFF2-40B4-BE49-F238E27FC236}">
                <a16:creationId xmlns:a16="http://schemas.microsoft.com/office/drawing/2014/main" id="{8A04798C-A1C8-4B4D-82D0-5A8941729F15}"/>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630149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51</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52145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smtClean="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521459"/>
              </a:xfrm>
              <a:prstGeom prst="rect">
                <a:avLst/>
              </a:prstGeom>
              <a:blipFill>
                <a:blip r:embed="rId3"/>
                <a:stretch>
                  <a:fillRect l="-689" t="-1208" b="-338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221088"/>
            <a:ext cx="4877688" cy="2052180"/>
          </a:xfrm>
          <a:prstGeom prst="rect">
            <a:avLst/>
          </a:prstGeom>
        </p:spPr>
      </p:pic>
      <p:sp>
        <p:nvSpPr>
          <p:cNvPr id="15" name="矩形 14">
            <a:extLst>
              <a:ext uri="{FF2B5EF4-FFF2-40B4-BE49-F238E27FC236}">
                <a16:creationId xmlns:a16="http://schemas.microsoft.com/office/drawing/2014/main" id="{306E6417-CC3E-4998-8914-ED462E572333}"/>
              </a:ext>
            </a:extLst>
          </p:cNvPr>
          <p:cNvSpPr/>
          <p:nvPr/>
        </p:nvSpPr>
        <p:spPr>
          <a:xfrm>
            <a:off x="2453705" y="472279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250874"/>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509058"/>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C24A8A-333D-4A28-97D8-BAC03C8F50D4}"/>
              </a:ext>
            </a:extLst>
          </p:cNvPr>
          <p:cNvSpPr/>
          <p:nvPr/>
        </p:nvSpPr>
        <p:spPr>
          <a:xfrm>
            <a:off x="912261" y="5503973"/>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DCFCA302-EC99-42DD-A8FA-D3418299C054}"/>
                  </a:ext>
                </a:extLst>
              </p:cNvPr>
              <p:cNvSpPr/>
              <p:nvPr/>
            </p:nvSpPr>
            <p:spPr>
              <a:xfrm>
                <a:off x="5373427" y="3131994"/>
                <a:ext cx="3384376" cy="1389826"/>
              </a:xfrm>
              <a:prstGeom prst="wedgeRoundRectCallout">
                <a:avLst>
                  <a:gd name="adj1" fmla="val -73540"/>
                  <a:gd name="adj2" fmla="val 59190"/>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Use a small number </a:t>
                </a:r>
                <a14:m>
                  <m:oMath xmlns:m="http://schemas.openxmlformats.org/officeDocument/2006/math">
                    <m:sSub>
                      <m:sSubPr>
                        <m:ctrlPr>
                          <a:rPr lang="en-US" altLang="zh-CN" sz="1400" b="0" i="1" smtClean="0">
                            <a:solidFill>
                              <a:srgbClr val="0070C0"/>
                            </a:solidFill>
                            <a:latin typeface="Cambria Math" panose="02040503050406030204" pitchFamily="18" charset="0"/>
                            <a:cs typeface="Times New Roman" panose="02020603050405020304" pitchFamily="18" charset="0"/>
                          </a:rPr>
                        </m:ctrlPr>
                      </m:sSubPr>
                      <m:e>
                        <m:r>
                          <a:rPr lang="en-US" altLang="zh-CN" sz="1400" b="0" i="1" smtClean="0">
                            <a:solidFill>
                              <a:srgbClr val="0070C0"/>
                            </a:solidFill>
                            <a:latin typeface="Cambria Math" panose="02040503050406030204" pitchFamily="18" charset="0"/>
                            <a:cs typeface="Times New Roman" panose="02020603050405020304" pitchFamily="18" charset="0"/>
                          </a:rPr>
                          <m:t>𝑛</m:t>
                        </m:r>
                      </m:e>
                      <m:sub>
                        <m:r>
                          <a:rPr lang="en-US" altLang="zh-CN" sz="1400" b="0" i="1" smtClean="0">
                            <a:solidFill>
                              <a:srgbClr val="0070C0"/>
                            </a:solidFill>
                            <a:latin typeface="Cambria Math" panose="02040503050406030204" pitchFamily="18" charset="0"/>
                            <a:cs typeface="Times New Roman" panose="02020603050405020304" pitchFamily="18" charset="0"/>
                          </a:rPr>
                          <m:t>0</m:t>
                        </m:r>
                      </m:sub>
                    </m:sSub>
                  </m:oMath>
                </a14:m>
                <a:r>
                  <a:rPr lang="en-US" altLang="zh-CN" sz="1400" dirty="0">
                    <a:solidFill>
                      <a:srgbClr val="0070C0"/>
                    </a:solidFill>
                    <a:latin typeface="Times New Roman" panose="02020603050405020304" pitchFamily="18" charset="0"/>
                    <a:cs typeface="Times New Roman" panose="02020603050405020304" pitchFamily="18" charset="0"/>
                  </a:rPr>
                  <a:t> </a:t>
                </a:r>
                <a:r>
                  <a:rPr lang="en-US" altLang="zh-CN" sz="1400" dirty="0">
                    <a:solidFill>
                      <a:schemeClr val="tx1"/>
                    </a:solidFill>
                    <a:latin typeface="Times New Roman" panose="02020603050405020304" pitchFamily="18" charset="0"/>
                    <a:cs typeface="Times New Roman" panose="02020603050405020304" pitchFamily="18" charset="0"/>
                  </a:rPr>
                  <a:t>of samples from </a:t>
                </a:r>
                <a14:m>
                  <m:oMath xmlns:m="http://schemas.openxmlformats.org/officeDocument/2006/math">
                    <m:r>
                      <a:rPr lang="en-US" altLang="zh-CN" sz="1400" i="1" dirty="0" smtClean="0">
                        <a:solidFill>
                          <a:schemeClr val="tx1"/>
                        </a:solidFill>
                        <a:latin typeface="Cambria Math" panose="02040503050406030204" pitchFamily="18" charset="0"/>
                        <a:ea typeface="微软雅黑" panose="020B0503020204020204" pitchFamily="34" charset="-122"/>
                      </a:rPr>
                      <m:t>𝑓</m:t>
                    </m:r>
                    <m:d>
                      <m:dPr>
                        <m:ctrlPr>
                          <a:rPr lang="en-US" altLang="zh-CN" sz="1400" i="1" dirty="0">
                            <a:solidFill>
                              <a:schemeClr val="tx1"/>
                            </a:solidFill>
                            <a:latin typeface="Cambria Math" panose="02040503050406030204" pitchFamily="18" charset="0"/>
                            <a:ea typeface="微软雅黑" panose="020B0503020204020204" pitchFamily="34" charset="-122"/>
                          </a:rPr>
                        </m:ctrlPr>
                      </m:dPr>
                      <m:e>
                        <m:r>
                          <a:rPr lang="en-US" altLang="zh-CN" sz="1400" i="1">
                            <a:solidFill>
                              <a:schemeClr val="tx1"/>
                            </a:solidFill>
                            <a:latin typeface="Cambria Math" panose="02040503050406030204" pitchFamily="18" charset="0"/>
                            <a:ea typeface="微软雅黑" panose="020B0503020204020204" pitchFamily="34" charset="-122"/>
                          </a:rPr>
                          <m:t>𝑥</m:t>
                        </m:r>
                        <m:r>
                          <a:rPr lang="en-US" altLang="zh-CN" sz="1400" i="1">
                            <a:solidFill>
                              <a:schemeClr val="tx1"/>
                            </a:solidFill>
                            <a:latin typeface="Cambria Math" panose="02040503050406030204" pitchFamily="18" charset="0"/>
                            <a:ea typeface="微软雅黑" panose="020B0503020204020204" pitchFamily="34" charset="-122"/>
                          </a:rPr>
                          <m:t>+</m:t>
                        </m:r>
                        <m:r>
                          <a:rPr lang="zh-CN" altLang="en-US" sz="1400" i="1">
                            <a:solidFill>
                              <a:schemeClr val="tx1"/>
                            </a:solidFill>
                            <a:latin typeface="Cambria Math" panose="02040503050406030204" pitchFamily="18" charset="0"/>
                            <a:ea typeface="微软雅黑" panose="020B0503020204020204" pitchFamily="34" charset="-122"/>
                          </a:rPr>
                          <m:t>𝜀</m:t>
                        </m:r>
                      </m:e>
                    </m:d>
                  </m:oMath>
                </a14:m>
                <a:r>
                  <a:rPr lang="en-US" altLang="zh-CN" sz="1400" dirty="0">
                    <a:solidFill>
                      <a:schemeClr val="tx1"/>
                    </a:solidFill>
                    <a:latin typeface="Times New Roman" panose="02020603050405020304" pitchFamily="18" charset="0"/>
                    <a:cs typeface="Times New Roman" panose="02020603050405020304" pitchFamily="18" charset="0"/>
                  </a:rPr>
                  <a:t> to take a guess at </a:t>
                </a:r>
                <a14:m>
                  <m:oMath xmlns:m="http://schemas.openxmlformats.org/officeDocument/2006/math">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smtClean="0">
                            <a:solidFill>
                              <a:schemeClr val="tx1"/>
                            </a:solidFill>
                            <a:latin typeface="Cambria Math" panose="02040503050406030204" pitchFamily="18" charset="0"/>
                            <a:cs typeface="Times New Roman" panose="02020603050405020304" pitchFamily="18" charset="0"/>
                          </a:rPr>
                          <m:t>𝑐</m:t>
                        </m:r>
                      </m:e>
                      <m:sub>
                        <m:r>
                          <a:rPr lang="en-US" altLang="zh-CN" sz="1400" i="1" dirty="0" smtClean="0">
                            <a:solidFill>
                              <a:schemeClr val="tx1"/>
                            </a:solidFill>
                            <a:latin typeface="Cambria Math" panose="02040503050406030204" pitchFamily="18" charset="0"/>
                            <a:cs typeface="Times New Roman" panose="02020603050405020304" pitchFamily="18" charset="0"/>
                          </a:rPr>
                          <m:t>𝐴</m:t>
                        </m:r>
                      </m:sub>
                    </m:sSub>
                  </m:oMath>
                </a14:m>
                <a:r>
                  <a:rPr lang="en-US" altLang="zh-CN" sz="1400" dirty="0">
                    <a:solidFill>
                      <a:schemeClr val="tx1"/>
                    </a:solidFill>
                    <a:latin typeface="Times New Roman" panose="02020603050405020304" pitchFamily="18" charset="0"/>
                    <a:cs typeface="Times New Roman" panose="02020603050405020304" pitchFamily="18" charset="0"/>
                  </a:rPr>
                  <a:t>, because </a:t>
                </a:r>
                <a14:m>
                  <m:oMath xmlns:m="http://schemas.openxmlformats.org/officeDocument/2006/math">
                    <m:r>
                      <a:rPr lang="en-US" altLang="zh-CN" sz="1400" i="1" dirty="0">
                        <a:solidFill>
                          <a:schemeClr val="tx1"/>
                        </a:solidFill>
                        <a:latin typeface="Cambria Math" panose="02040503050406030204" pitchFamily="18" charset="0"/>
                        <a:ea typeface="微软雅黑" panose="020B0503020204020204" pitchFamily="34" charset="-122"/>
                      </a:rPr>
                      <m:t>𝑓</m:t>
                    </m:r>
                    <m:d>
                      <m:dPr>
                        <m:ctrlPr>
                          <a:rPr lang="en-US" altLang="zh-CN" sz="1400" i="1" dirty="0">
                            <a:solidFill>
                              <a:schemeClr val="tx1"/>
                            </a:solidFill>
                            <a:latin typeface="Cambria Math" panose="02040503050406030204" pitchFamily="18" charset="0"/>
                            <a:ea typeface="微软雅黑" panose="020B0503020204020204" pitchFamily="34" charset="-122"/>
                          </a:rPr>
                        </m:ctrlPr>
                      </m:dPr>
                      <m:e>
                        <m:r>
                          <a:rPr lang="en-US" altLang="zh-CN" sz="1400" i="1">
                            <a:solidFill>
                              <a:schemeClr val="tx1"/>
                            </a:solidFill>
                            <a:latin typeface="Cambria Math" panose="02040503050406030204" pitchFamily="18" charset="0"/>
                            <a:ea typeface="微软雅黑" panose="020B0503020204020204" pitchFamily="34" charset="-122"/>
                          </a:rPr>
                          <m:t>𝑥</m:t>
                        </m:r>
                        <m:r>
                          <a:rPr lang="en-US" altLang="zh-CN" sz="1400" i="1">
                            <a:solidFill>
                              <a:schemeClr val="tx1"/>
                            </a:solidFill>
                            <a:latin typeface="Cambria Math" panose="02040503050406030204" pitchFamily="18" charset="0"/>
                            <a:ea typeface="微软雅黑" panose="020B0503020204020204" pitchFamily="34" charset="-122"/>
                          </a:rPr>
                          <m:t>+</m:t>
                        </m:r>
                        <m:r>
                          <a:rPr lang="zh-CN" altLang="en-US" sz="1400" i="1">
                            <a:solidFill>
                              <a:schemeClr val="tx1"/>
                            </a:solidFill>
                            <a:latin typeface="Cambria Math" panose="02040503050406030204" pitchFamily="18" charset="0"/>
                            <a:ea typeface="微软雅黑" panose="020B0503020204020204" pitchFamily="34" charset="-122"/>
                          </a:rPr>
                          <m:t>𝜀</m:t>
                        </m:r>
                      </m:e>
                    </m:d>
                  </m:oMath>
                </a14:m>
                <a:r>
                  <a:rPr lang="en-US" altLang="zh-CN" sz="1400" dirty="0">
                    <a:solidFill>
                      <a:schemeClr val="tx1"/>
                    </a:solidFill>
                    <a:latin typeface="Times New Roman" panose="02020603050405020304" pitchFamily="18" charset="0"/>
                    <a:cs typeface="Times New Roman" panose="02020603050405020304" pitchFamily="18" charset="0"/>
                  </a:rPr>
                  <a:t> tends to put most of its weight on the top class,</a:t>
                </a:r>
              </a:p>
            </p:txBody>
          </p:sp>
        </mc:Choice>
        <mc:Fallback xmlns="">
          <p:sp>
            <p:nvSpPr>
              <p:cNvPr id="23" name="对话气泡: 圆角矩形 22">
                <a:extLst>
                  <a:ext uri="{FF2B5EF4-FFF2-40B4-BE49-F238E27FC236}">
                    <a16:creationId xmlns:a16="http://schemas.microsoft.com/office/drawing/2014/main" id="{DCFCA302-EC99-42DD-A8FA-D3418299C054}"/>
                  </a:ext>
                </a:extLst>
              </p:cNvPr>
              <p:cNvSpPr>
                <a:spLocks noRot="1" noChangeAspect="1" noMove="1" noResize="1" noEditPoints="1" noAdjustHandles="1" noChangeArrowheads="1" noChangeShapeType="1" noTextEdit="1"/>
              </p:cNvSpPr>
              <p:nvPr/>
            </p:nvSpPr>
            <p:spPr>
              <a:xfrm>
                <a:off x="5373427" y="3131994"/>
                <a:ext cx="3384376" cy="1389826"/>
              </a:xfrm>
              <a:prstGeom prst="wedgeRoundRectCallout">
                <a:avLst>
                  <a:gd name="adj1" fmla="val -73540"/>
                  <a:gd name="adj2" fmla="val 59190"/>
                  <a:gd name="adj3" fmla="val 16667"/>
                </a:avLst>
              </a:prstGeom>
              <a:blipFill>
                <a:blip r:embed="rId5"/>
                <a:stretch>
                  <a:fillRect/>
                </a:stretch>
              </a:blipFill>
              <a:ln>
                <a:noFill/>
              </a:ln>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F6961799-230C-4020-90F4-531DC7D64FF7}"/>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13365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52</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52145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521459"/>
              </a:xfrm>
              <a:prstGeom prst="rect">
                <a:avLst/>
              </a:prstGeom>
              <a:blipFill>
                <a:blip r:embed="rId3"/>
                <a:stretch>
                  <a:fillRect l="-689" t="-1208" b="-338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221088"/>
            <a:ext cx="4877688" cy="2052180"/>
          </a:xfrm>
          <a:prstGeom prst="rect">
            <a:avLst/>
          </a:prstGeom>
        </p:spPr>
      </p:pic>
      <p:sp>
        <p:nvSpPr>
          <p:cNvPr id="15" name="矩形 14">
            <a:extLst>
              <a:ext uri="{FF2B5EF4-FFF2-40B4-BE49-F238E27FC236}">
                <a16:creationId xmlns:a16="http://schemas.microsoft.com/office/drawing/2014/main" id="{306E6417-CC3E-4998-8914-ED462E572333}"/>
              </a:ext>
            </a:extLst>
          </p:cNvPr>
          <p:cNvSpPr/>
          <p:nvPr/>
        </p:nvSpPr>
        <p:spPr>
          <a:xfrm>
            <a:off x="2453705" y="472279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250874"/>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509058"/>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C24A8A-333D-4A28-97D8-BAC03C8F50D4}"/>
              </a:ext>
            </a:extLst>
          </p:cNvPr>
          <p:cNvSpPr/>
          <p:nvPr/>
        </p:nvSpPr>
        <p:spPr>
          <a:xfrm>
            <a:off x="912261" y="5503973"/>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DCFCA302-EC99-42DD-A8FA-D3418299C054}"/>
                  </a:ext>
                </a:extLst>
              </p:cNvPr>
              <p:cNvSpPr/>
              <p:nvPr/>
            </p:nvSpPr>
            <p:spPr>
              <a:xfrm>
                <a:off x="5373427" y="1574790"/>
                <a:ext cx="3384376" cy="3676084"/>
              </a:xfrm>
              <a:prstGeom prst="wedgeRoundRectCallout">
                <a:avLst>
                  <a:gd name="adj1" fmla="val -35489"/>
                  <a:gd name="adj2" fmla="val 60368"/>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Use a larger number </a:t>
                </a:r>
                <a14:m>
                  <m:oMath xmlns:m="http://schemas.openxmlformats.org/officeDocument/2006/math">
                    <m:r>
                      <a:rPr lang="en-US" altLang="zh-CN" sz="1400" i="1">
                        <a:solidFill>
                          <a:srgbClr val="0070C0"/>
                        </a:solidFill>
                        <a:latin typeface="Cambria Math" panose="02040503050406030204" pitchFamily="18" charset="0"/>
                        <a:cs typeface="Times New Roman" panose="02020603050405020304" pitchFamily="18" charset="0"/>
                      </a:rPr>
                      <m:t>𝑛</m:t>
                    </m:r>
                  </m:oMath>
                </a14:m>
                <a:r>
                  <a:rPr lang="en-US" altLang="zh-CN" sz="1400" dirty="0">
                    <a:solidFill>
                      <a:schemeClr val="tx1"/>
                    </a:solidFill>
                    <a:latin typeface="Times New Roman" panose="02020603050405020304" pitchFamily="18" charset="0"/>
                    <a:cs typeface="Times New Roman" panose="02020603050405020304" pitchFamily="18" charset="0"/>
                  </a:rPr>
                  <a:t> of samples to estimate </a:t>
                </a:r>
                <a14:m>
                  <m:oMath xmlns:m="http://schemas.openxmlformats.org/officeDocument/2006/math">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oMath>
                </a14:m>
                <a:r>
                  <a:rPr lang="en-US" altLang="zh-CN" sz="1400" dirty="0">
                    <a:solidFill>
                      <a:schemeClr val="tx1"/>
                    </a:solidFill>
                    <a:latin typeface="Times New Roman" panose="02020603050405020304" pitchFamily="18" charset="0"/>
                    <a:ea typeface="微软雅黑" panose="020B0503020204020204" pitchFamily="34" charset="-122"/>
                  </a:rPr>
                  <a:t> and </a:t>
                </a:r>
                <a14:m>
                  <m:oMath xmlns:m="http://schemas.openxmlformats.org/officeDocument/2006/math">
                    <m:bar>
                      <m:barPr>
                        <m:pos m:val="top"/>
                        <m:ctrlPr>
                          <a:rPr lang="en-US" altLang="zh-CN" sz="1400" i="1">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𝐵</m:t>
                            </m:r>
                          </m:sub>
                        </m:sSub>
                      </m:e>
                    </m:bar>
                  </m:oMath>
                </a14:m>
                <a:endParaRPr lang="en-US" altLang="zh-CN" sz="1400" dirty="0">
                  <a:solidFill>
                    <a:schemeClr val="tx1"/>
                  </a:solidFill>
                  <a:latin typeface="Times New Roman" panose="02020603050405020304" pitchFamily="18" charset="0"/>
                  <a:ea typeface="微软雅黑" panose="020B0503020204020204" pitchFamily="34" charset="-122"/>
                </a:endParaRPr>
              </a:p>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Use </a:t>
                </a:r>
                <a:r>
                  <a:rPr lang="en-US" altLang="zh-CN" sz="1400" dirty="0" err="1">
                    <a:solidFill>
                      <a:schemeClr val="tx1"/>
                    </a:solidFill>
                    <a:latin typeface="Times New Roman" panose="02020603050405020304" pitchFamily="18" charset="0"/>
                    <a:cs typeface="Times New Roman" panose="02020603050405020304" pitchFamily="18" charset="0"/>
                  </a:rPr>
                  <a:t>LowerConfBound</a:t>
                </a:r>
                <a:r>
                  <a:rPr lang="en-US" altLang="zh-CN" sz="1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d>
                      <m:dPr>
                        <m:ctrlPr>
                          <a:rPr lang="en-US" altLang="zh-CN" sz="1400" i="1" dirty="0" smtClean="0">
                            <a:solidFill>
                              <a:schemeClr val="tx1"/>
                            </a:solidFill>
                            <a:latin typeface="Cambria Math" panose="02040503050406030204" pitchFamily="18" charset="0"/>
                            <a:cs typeface="Times New Roman" panose="02020603050405020304" pitchFamily="18" charset="0"/>
                          </a:rPr>
                        </m:ctrlPr>
                      </m:dPr>
                      <m:e>
                        <m:r>
                          <a:rPr lang="en-US" altLang="zh-CN" sz="1400" i="1" dirty="0">
                            <a:solidFill>
                              <a:schemeClr val="tx1"/>
                            </a:solidFill>
                            <a:latin typeface="Cambria Math" panose="02040503050406030204" pitchFamily="18" charset="0"/>
                            <a:cs typeface="Times New Roman" panose="02020603050405020304" pitchFamily="18" charset="0"/>
                          </a:rPr>
                          <m:t>𝑘</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𝑛</m:t>
                        </m:r>
                        <m:r>
                          <a:rPr lang="en-US" altLang="zh-CN" sz="1400" i="1" dirty="0">
                            <a:solidFill>
                              <a:schemeClr val="tx1"/>
                            </a:solidFill>
                            <a:latin typeface="Cambria Math" panose="02040503050406030204" pitchFamily="18" charset="0"/>
                            <a:cs typeface="Times New Roman" panose="02020603050405020304" pitchFamily="18" charset="0"/>
                          </a:rPr>
                          <m:t>, 1−</m:t>
                        </m:r>
                        <m:r>
                          <a:rPr lang="en-US" altLang="zh-CN" sz="1400" i="1" dirty="0">
                            <a:solidFill>
                              <a:schemeClr val="tx1"/>
                            </a:solidFill>
                            <a:latin typeface="Cambria Math" panose="02040503050406030204" pitchFamily="18" charset="0"/>
                            <a:cs typeface="Times New Roman" panose="02020603050405020304" pitchFamily="18" charset="0"/>
                          </a:rPr>
                          <m:t>𝛼</m:t>
                        </m:r>
                      </m:e>
                    </m:d>
                  </m:oMath>
                </a14:m>
                <a:r>
                  <a:rPr lang="en-US" altLang="zh-CN" sz="1400" dirty="0">
                    <a:solidFill>
                      <a:schemeClr val="tx1"/>
                    </a:solidFill>
                    <a:latin typeface="Times New Roman" panose="02020603050405020304" pitchFamily="18" charset="0"/>
                    <a:cs typeface="Times New Roman" panose="02020603050405020304" pitchFamily="18" charset="0"/>
                  </a:rPr>
                  <a:t> to return </a:t>
                </a:r>
                <a14:m>
                  <m:oMath xmlns:m="http://schemas.openxmlformats.org/officeDocument/2006/math">
                    <m:bar>
                      <m:barPr>
                        <m:ctrlPr>
                          <a:rPr lang="en-US" altLang="zh-CN" sz="1400" i="1" dirty="0">
                            <a:solidFill>
                              <a:schemeClr val="tx1"/>
                            </a:solidFill>
                            <a:latin typeface="Cambria Math" panose="02040503050406030204" pitchFamily="18" charset="0"/>
                            <a:cs typeface="Times New Roman" panose="02020603050405020304" pitchFamily="18" charset="0"/>
                          </a:rPr>
                        </m:ctrlPr>
                      </m:barPr>
                      <m:e>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a:solidFill>
                                  <a:schemeClr val="tx1"/>
                                </a:solidFill>
                                <a:latin typeface="Cambria Math" panose="02040503050406030204" pitchFamily="18" charset="0"/>
                                <a:cs typeface="Times New Roman" panose="02020603050405020304" pitchFamily="18" charset="0"/>
                              </a:rPr>
                              <m:t>𝑝</m:t>
                            </m:r>
                          </m:e>
                          <m:sub>
                            <m:r>
                              <a:rPr lang="en-US" altLang="zh-CN" sz="1400" b="0" i="1" dirty="0" smtClean="0">
                                <a:solidFill>
                                  <a:schemeClr val="tx1"/>
                                </a:solidFill>
                                <a:latin typeface="Cambria Math" panose="02040503050406030204" pitchFamily="18" charset="0"/>
                                <a:cs typeface="Times New Roman" panose="02020603050405020304" pitchFamily="18" charset="0"/>
                              </a:rPr>
                              <m:t>𝐴</m:t>
                            </m:r>
                          </m:sub>
                        </m:sSub>
                      </m:e>
                    </m:bar>
                  </m:oMath>
                </a14:m>
                <a:r>
                  <a:rPr lang="en-US" altLang="zh-CN" sz="1400" dirty="0">
                    <a:solidFill>
                      <a:schemeClr val="tx1"/>
                    </a:solidFill>
                    <a:latin typeface="Times New Roman" panose="02020603050405020304" pitchFamily="18" charset="0"/>
                    <a:cs typeface="Times New Roman" panose="02020603050405020304" pitchFamily="18" charset="0"/>
                  </a:rPr>
                  <a:t> of </a:t>
                </a:r>
                <a14:m>
                  <m:oMath xmlns:m="http://schemas.openxmlformats.org/officeDocument/2006/math">
                    <m:r>
                      <a:rPr lang="en-US" altLang="zh-CN" sz="1400" i="1" dirty="0" smtClean="0">
                        <a:solidFill>
                          <a:srgbClr val="C00000"/>
                        </a:solidFill>
                        <a:latin typeface="Cambria Math" panose="02040503050406030204" pitchFamily="18" charset="0"/>
                        <a:cs typeface="Times New Roman" panose="02020603050405020304" pitchFamily="18" charset="0"/>
                      </a:rPr>
                      <m:t>[</m:t>
                    </m:r>
                    <m:bar>
                      <m:barPr>
                        <m:ctrlPr>
                          <a:rPr lang="en-US" altLang="zh-CN" sz="1400" i="1" dirty="0">
                            <a:solidFill>
                              <a:srgbClr val="C00000"/>
                            </a:solidFill>
                            <a:latin typeface="Cambria Math" panose="02040503050406030204" pitchFamily="18" charset="0"/>
                            <a:cs typeface="Times New Roman" panose="02020603050405020304" pitchFamily="18" charset="0"/>
                          </a:rPr>
                        </m:ctrlPr>
                      </m:barPr>
                      <m:e>
                        <m:sSub>
                          <m:sSubPr>
                            <m:ctrlPr>
                              <a:rPr lang="en-US" altLang="zh-CN" sz="1400" i="1" dirty="0">
                                <a:solidFill>
                                  <a:srgbClr val="C00000"/>
                                </a:solidFill>
                                <a:latin typeface="Cambria Math" panose="02040503050406030204" pitchFamily="18" charset="0"/>
                                <a:cs typeface="Times New Roman" panose="02020603050405020304" pitchFamily="18" charset="0"/>
                              </a:rPr>
                            </m:ctrlPr>
                          </m:sSubPr>
                          <m:e>
                            <m:r>
                              <a:rPr lang="en-US" altLang="zh-CN" sz="1400" i="1" dirty="0">
                                <a:solidFill>
                                  <a:srgbClr val="C00000"/>
                                </a:solidFill>
                                <a:latin typeface="Cambria Math" panose="02040503050406030204" pitchFamily="18" charset="0"/>
                                <a:cs typeface="Times New Roman" panose="02020603050405020304" pitchFamily="18" charset="0"/>
                              </a:rPr>
                              <m:t>𝑝</m:t>
                            </m:r>
                          </m:e>
                          <m:sub>
                            <m:r>
                              <a:rPr lang="en-US" altLang="zh-CN" sz="1400" i="1" dirty="0">
                                <a:solidFill>
                                  <a:srgbClr val="C00000"/>
                                </a:solidFill>
                                <a:latin typeface="Cambria Math" panose="02040503050406030204" pitchFamily="18" charset="0"/>
                                <a:cs typeface="Times New Roman" panose="02020603050405020304" pitchFamily="18" charset="0"/>
                              </a:rPr>
                              <m:t>𝐴</m:t>
                            </m:r>
                          </m:sub>
                        </m:sSub>
                      </m:e>
                    </m:bar>
                    <m:r>
                      <a:rPr lang="en-US" altLang="zh-CN" sz="1400" b="0" i="1" dirty="0" smtClean="0">
                        <a:solidFill>
                          <a:srgbClr val="C00000"/>
                        </a:solidFill>
                        <a:latin typeface="Cambria Math" panose="02040503050406030204" pitchFamily="18" charset="0"/>
                        <a:cs typeface="Times New Roman" panose="02020603050405020304" pitchFamily="18" charset="0"/>
                      </a:rPr>
                      <m:t>,</m:t>
                    </m:r>
                    <m:bar>
                      <m:barPr>
                        <m:pos m:val="top"/>
                        <m:ctrlPr>
                          <a:rPr lang="en-US" altLang="zh-CN" sz="1400" i="1">
                            <a:solidFill>
                              <a:srgbClr val="C00000"/>
                            </a:solidFill>
                            <a:latin typeface="Cambria Math" panose="02040503050406030204" pitchFamily="18" charset="0"/>
                            <a:ea typeface="微软雅黑" panose="020B0503020204020204" pitchFamily="34" charset="-122"/>
                          </a:rPr>
                        </m:ctrlPr>
                      </m:barPr>
                      <m:e>
                        <m:sSub>
                          <m:sSubPr>
                            <m:ctrlPr>
                              <a:rPr lang="en-US" altLang="zh-CN" sz="1400" i="1" dirty="0">
                                <a:solidFill>
                                  <a:srgbClr val="C00000"/>
                                </a:solidFill>
                                <a:latin typeface="Cambria Math" panose="02040503050406030204" pitchFamily="18" charset="0"/>
                                <a:ea typeface="微软雅黑" panose="020B0503020204020204" pitchFamily="34" charset="-122"/>
                              </a:rPr>
                            </m:ctrlPr>
                          </m:sSubPr>
                          <m:e>
                            <m:r>
                              <a:rPr lang="en-US" altLang="zh-CN" sz="1400" i="1" dirty="0">
                                <a:solidFill>
                                  <a:srgbClr val="C00000"/>
                                </a:solidFill>
                                <a:latin typeface="Cambria Math" panose="02040503050406030204" pitchFamily="18" charset="0"/>
                                <a:ea typeface="微软雅黑" panose="020B0503020204020204" pitchFamily="34" charset="-122"/>
                              </a:rPr>
                              <m:t>𝑝</m:t>
                            </m:r>
                          </m:e>
                          <m:sub>
                            <m:r>
                              <a:rPr lang="en-US" altLang="zh-CN" sz="1400" b="0" i="1" dirty="0" smtClean="0">
                                <a:solidFill>
                                  <a:srgbClr val="C00000"/>
                                </a:solidFill>
                                <a:latin typeface="Cambria Math" panose="02040503050406030204" pitchFamily="18" charset="0"/>
                                <a:ea typeface="微软雅黑" panose="020B0503020204020204" pitchFamily="34" charset="-122"/>
                              </a:rPr>
                              <m:t>𝐴</m:t>
                            </m:r>
                          </m:sub>
                        </m:sSub>
                      </m:e>
                    </m:bar>
                    <m:r>
                      <a:rPr lang="en-US" altLang="zh-CN" sz="1400" i="1" dirty="0" smtClean="0">
                        <a:solidFill>
                          <a:srgbClr val="C00000"/>
                        </a:solidFill>
                        <a:latin typeface="Cambria Math" panose="02040503050406030204" pitchFamily="18" charset="0"/>
                        <a:cs typeface="Times New Roman" panose="02020603050405020304" pitchFamily="18" charset="0"/>
                      </a:rPr>
                      <m:t>]</m:t>
                    </m:r>
                  </m:oMath>
                </a14:m>
                <a:r>
                  <a:rPr lang="en-US" altLang="zh-CN" sz="1400" dirty="0">
                    <a:solidFill>
                      <a:srgbClr val="C00000"/>
                    </a:solidFill>
                    <a:latin typeface="Times New Roman" panose="02020603050405020304" pitchFamily="18" charset="0"/>
                    <a:cs typeface="Times New Roman" panose="02020603050405020304" pitchFamily="18" charset="0"/>
                  </a:rPr>
                  <a:t> </a:t>
                </a:r>
                <a:r>
                  <a:rPr lang="en-US" altLang="zh-CN" sz="1400" dirty="0">
                    <a:solidFill>
                      <a:schemeClr val="tx1"/>
                    </a:solidFill>
                    <a:latin typeface="Times New Roman" panose="02020603050405020304" pitchFamily="18" charset="0"/>
                    <a:cs typeface="Times New Roman" panose="02020603050405020304" pitchFamily="18" charset="0"/>
                  </a:rPr>
                  <a:t>that holds </a:t>
                </a:r>
                <a:r>
                  <a:rPr lang="en-US" altLang="zh-CN" sz="1400" dirty="0">
                    <a:solidFill>
                      <a:srgbClr val="C00000"/>
                    </a:solidFill>
                    <a:latin typeface="Times New Roman" panose="02020603050405020304" pitchFamily="18" charset="0"/>
                    <a:cs typeface="Times New Roman" panose="02020603050405020304" pitchFamily="18" charset="0"/>
                  </a:rPr>
                  <a:t>with probability at least 1−α</a:t>
                </a:r>
                <a:r>
                  <a:rPr lang="en-US" altLang="zh-CN" sz="1400" dirty="0">
                    <a:solidFill>
                      <a:schemeClr val="tx1"/>
                    </a:solidFill>
                    <a:latin typeface="Times New Roman" panose="02020603050405020304" pitchFamily="18" charset="0"/>
                    <a:cs typeface="Times New Roman" panose="02020603050405020304" pitchFamily="18" charset="0"/>
                  </a:rPr>
                  <a:t> over the sampling of </a:t>
                </a:r>
                <a14:m>
                  <m:oMath xmlns:m="http://schemas.openxmlformats.org/officeDocument/2006/math">
                    <m:r>
                      <a:rPr lang="en-US" altLang="zh-CN" sz="1400" i="1" dirty="0">
                        <a:solidFill>
                          <a:schemeClr val="tx1"/>
                        </a:solidFill>
                        <a:latin typeface="Cambria Math" panose="02040503050406030204" pitchFamily="18" charset="0"/>
                        <a:cs typeface="Times New Roman" panose="02020603050405020304" pitchFamily="18" charset="0"/>
                      </a:rPr>
                      <m:t>𝑘</m:t>
                    </m:r>
                    <m:r>
                      <a:rPr lang="en-US" altLang="zh-CN" sz="1400" i="1" dirty="0">
                        <a:solidFill>
                          <a:schemeClr val="tx1"/>
                        </a:solidFill>
                        <a:latin typeface="Cambria Math" panose="02040503050406030204" pitchFamily="18" charset="0"/>
                        <a:cs typeface="Times New Roman" panose="02020603050405020304" pitchFamily="18" charset="0"/>
                      </a:rPr>
                      <m:t>∼ </m:t>
                    </m:r>
                    <m:r>
                      <a:rPr lang="en-US" altLang="zh-CN" sz="1400" i="1" dirty="0">
                        <a:solidFill>
                          <a:schemeClr val="tx1"/>
                        </a:solidFill>
                        <a:latin typeface="Cambria Math" panose="02040503050406030204" pitchFamily="18" charset="0"/>
                        <a:cs typeface="Times New Roman" panose="02020603050405020304" pitchFamily="18" charset="0"/>
                      </a:rPr>
                      <m:t>𝐵𝑖𝑛𝑜𝑚𝑖𝑎𝑙</m:t>
                    </m:r>
                    <m:d>
                      <m:dPr>
                        <m:ctrlPr>
                          <a:rPr lang="en-US" altLang="zh-CN" sz="1400" i="1" dirty="0">
                            <a:solidFill>
                              <a:schemeClr val="tx1"/>
                            </a:solidFill>
                            <a:latin typeface="Cambria Math" panose="02040503050406030204" pitchFamily="18" charset="0"/>
                            <a:cs typeface="Times New Roman" panose="02020603050405020304" pitchFamily="18" charset="0"/>
                          </a:rPr>
                        </m:ctrlPr>
                      </m:dPr>
                      <m:e>
                        <m:r>
                          <a:rPr lang="en-US" altLang="zh-CN" sz="1400" i="1" dirty="0">
                            <a:solidFill>
                              <a:schemeClr val="tx1"/>
                            </a:solidFill>
                            <a:latin typeface="Cambria Math" panose="02040503050406030204" pitchFamily="18" charset="0"/>
                            <a:cs typeface="Times New Roman" panose="02020603050405020304" pitchFamily="18" charset="0"/>
                          </a:rPr>
                          <m:t>𝑛</m:t>
                        </m:r>
                        <m:r>
                          <a:rPr lang="en-US" altLang="zh-CN" sz="1400" i="1" dirty="0">
                            <a:solidFill>
                              <a:schemeClr val="tx1"/>
                            </a:solidFill>
                            <a:latin typeface="Cambria Math" panose="02040503050406030204" pitchFamily="18" charset="0"/>
                            <a:cs typeface="Times New Roman" panose="02020603050405020304" pitchFamily="18" charset="0"/>
                          </a:rPr>
                          <m:t>,</m:t>
                        </m:r>
                        <m:sSub>
                          <m:sSubPr>
                            <m:ctrlPr>
                              <a:rPr lang="en-US" altLang="zh-CN" sz="1400" i="1" dirty="0">
                                <a:solidFill>
                                  <a:schemeClr val="tx1"/>
                                </a:solidFill>
                                <a:latin typeface="Cambria Math" panose="02040503050406030204" pitchFamily="18" charset="0"/>
                                <a:cs typeface="Times New Roman" panose="02020603050405020304" pitchFamily="18" charset="0"/>
                              </a:rPr>
                            </m:ctrlPr>
                          </m:sSubPr>
                          <m:e>
                            <m:r>
                              <a:rPr lang="en-US" altLang="zh-CN" sz="1400" i="1" dirty="0">
                                <a:solidFill>
                                  <a:schemeClr val="tx1"/>
                                </a:solidFill>
                                <a:latin typeface="Cambria Math" panose="02040503050406030204" pitchFamily="18" charset="0"/>
                                <a:cs typeface="Times New Roman" panose="02020603050405020304" pitchFamily="18" charset="0"/>
                              </a:rPr>
                              <m:t>𝑝</m:t>
                            </m:r>
                          </m:e>
                          <m:sub>
                            <m:r>
                              <a:rPr lang="en-US" altLang="zh-CN" sz="1400" i="1" dirty="0">
                                <a:solidFill>
                                  <a:schemeClr val="tx1"/>
                                </a:solidFill>
                                <a:latin typeface="Cambria Math" panose="02040503050406030204" pitchFamily="18" charset="0"/>
                                <a:cs typeface="Times New Roman" panose="02020603050405020304" pitchFamily="18" charset="0"/>
                              </a:rPr>
                              <m:t>𝐴</m:t>
                            </m:r>
                          </m:sub>
                        </m:sSub>
                      </m:e>
                    </m:d>
                    <m:r>
                      <m:rPr>
                        <m:nor/>
                      </m:rPr>
                      <a:rPr lang="en-US" altLang="zh-CN" sz="1400" dirty="0" smtClean="0">
                        <a:solidFill>
                          <a:schemeClr val="tx1"/>
                        </a:solidFill>
                        <a:latin typeface="Times New Roman" panose="02020603050405020304" pitchFamily="18" charset="0"/>
                        <a:cs typeface="Times New Roman" panose="02020603050405020304" pitchFamily="18" charset="0"/>
                      </a:rPr>
                      <m:t>.</m:t>
                    </m:r>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n"/>
                </a:pPr>
                <a:r>
                  <a:rPr lang="en-US" altLang="zh-CN" sz="1400" dirty="0">
                    <a:solidFill>
                      <a:schemeClr val="tx1"/>
                    </a:solidFill>
                    <a:latin typeface="Times New Roman" panose="02020603050405020304" pitchFamily="18" charset="0"/>
                    <a:cs typeface="Times New Roman" panose="02020603050405020304" pitchFamily="18" charset="0"/>
                  </a:rPr>
                  <a:t>Clopper-Person confidence interval </a:t>
                </a:r>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二项式比例置信区间</a:t>
                </a:r>
                <a:r>
                  <a:rPr lang="en-US" altLang="zh-CN" sz="1100" dirty="0">
                    <a:solidFill>
                      <a:schemeClr val="tx1"/>
                    </a:solidFill>
                    <a:latin typeface="Times New Roman" panose="02020603050405020304" pitchFamily="18" charset="0"/>
                    <a:cs typeface="Times New Roman" panose="02020603050405020304" pitchFamily="18" charset="0"/>
                  </a:rPr>
                  <a:t>):</a:t>
                </a:r>
                <a:r>
                  <a:rPr lang="en-US" altLang="zh-CN" sz="1100" dirty="0">
                    <a:solidFill>
                      <a:schemeClr val="tx1"/>
                    </a:solidFill>
                    <a:cs typeface="Times New Roman" panose="02020603050405020304" pitchFamily="18" charset="0"/>
                  </a:rPr>
                  <a:t> </a:t>
                </a:r>
                <a:r>
                  <a:rPr lang="zh-CN" altLang="en-US" sz="1100" dirty="0">
                    <a:solidFill>
                      <a:schemeClr val="tx1"/>
                    </a:solidFill>
                    <a:latin typeface="Times New Roman" panose="02020603050405020304" pitchFamily="18" charset="0"/>
                    <a:cs typeface="Times New Roman" panose="02020603050405020304" pitchFamily="18" charset="0"/>
                  </a:rPr>
                  <a:t>根据一系列伯努利成功</a:t>
                </a:r>
                <a:r>
                  <a:rPr lang="en-US" altLang="zh-CN"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100" b="0" i="1" smtClean="0">
                            <a:solidFill>
                              <a:schemeClr val="tx1"/>
                            </a:solidFill>
                            <a:latin typeface="Cambria Math" panose="02040503050406030204" pitchFamily="18" charset="0"/>
                            <a:cs typeface="Times New Roman" panose="02020603050405020304" pitchFamily="18" charset="0"/>
                          </a:rPr>
                        </m:ctrlPr>
                      </m:sSubPr>
                      <m:e>
                        <m:r>
                          <a:rPr lang="en-US" altLang="zh-CN" sz="1100" b="0" i="1" smtClean="0">
                            <a:solidFill>
                              <a:schemeClr val="tx1"/>
                            </a:solidFill>
                            <a:latin typeface="Cambria Math" panose="02040503050406030204" pitchFamily="18" charset="0"/>
                            <a:cs typeface="Times New Roman" panose="02020603050405020304" pitchFamily="18" charset="0"/>
                          </a:rPr>
                          <m:t>𝑐</m:t>
                        </m:r>
                      </m:e>
                      <m:sub>
                        <m:r>
                          <a:rPr lang="en-US" altLang="zh-CN" sz="1100" b="0" i="1" smtClean="0">
                            <a:solidFill>
                              <a:schemeClr val="tx1"/>
                            </a:solidFill>
                            <a:latin typeface="Cambria Math" panose="02040503050406030204" pitchFamily="18" charset="0"/>
                            <a:cs typeface="Times New Roman" panose="02020603050405020304" pitchFamily="18" charset="0"/>
                          </a:rPr>
                          <m:t>𝐴</m:t>
                        </m:r>
                      </m:sub>
                    </m:sSub>
                  </m:oMath>
                </a14:m>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失败</a:t>
                </a:r>
                <a:r>
                  <a:rPr lang="en-US" altLang="zh-CN"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100" b="0" i="1" smtClean="0">
                            <a:solidFill>
                              <a:schemeClr val="tx1"/>
                            </a:solidFill>
                            <a:latin typeface="Cambria Math" panose="02040503050406030204" pitchFamily="18" charset="0"/>
                            <a:cs typeface="Times New Roman" panose="02020603050405020304" pitchFamily="18" charset="0"/>
                          </a:rPr>
                        </m:ctrlPr>
                      </m:sSubPr>
                      <m:e>
                        <m:r>
                          <a:rPr lang="en-US" altLang="zh-CN" sz="1100" b="0" i="1" smtClean="0">
                            <a:solidFill>
                              <a:schemeClr val="tx1"/>
                            </a:solidFill>
                            <a:latin typeface="Cambria Math" panose="02040503050406030204" pitchFamily="18" charset="0"/>
                            <a:cs typeface="Times New Roman" panose="02020603050405020304" pitchFamily="18" charset="0"/>
                          </a:rPr>
                          <m:t>𝑐</m:t>
                        </m:r>
                      </m:e>
                      <m:sub>
                        <m:r>
                          <a:rPr lang="en-US" altLang="zh-CN" sz="1100" b="0" i="1" smtClean="0">
                            <a:solidFill>
                              <a:schemeClr val="tx1"/>
                            </a:solidFill>
                            <a:latin typeface="Cambria Math" panose="02040503050406030204" pitchFamily="18" charset="0"/>
                            <a:cs typeface="Times New Roman" panose="02020603050405020304" pitchFamily="18" charset="0"/>
                          </a:rPr>
                          <m:t>𝐵</m:t>
                        </m:r>
                      </m:sub>
                    </m:sSub>
                  </m:oMath>
                </a14:m>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实验的结果计算出的成功</a:t>
                </a:r>
                <a:r>
                  <a:rPr lang="en-US" altLang="zh-CN"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100" i="1">
                            <a:solidFill>
                              <a:schemeClr val="tx1"/>
                            </a:solidFill>
                            <a:latin typeface="Cambria Math" panose="02040503050406030204" pitchFamily="18" charset="0"/>
                            <a:cs typeface="Times New Roman" panose="02020603050405020304" pitchFamily="18" charset="0"/>
                          </a:rPr>
                        </m:ctrlPr>
                      </m:sSubPr>
                      <m:e>
                        <m:r>
                          <a:rPr lang="en-US" altLang="zh-CN" sz="1100" i="1">
                            <a:solidFill>
                              <a:schemeClr val="tx1"/>
                            </a:solidFill>
                            <a:latin typeface="Cambria Math" panose="02040503050406030204" pitchFamily="18" charset="0"/>
                            <a:cs typeface="Times New Roman" panose="02020603050405020304" pitchFamily="18" charset="0"/>
                          </a:rPr>
                          <m:t>𝑐</m:t>
                        </m:r>
                      </m:e>
                      <m:sub>
                        <m:r>
                          <a:rPr lang="en-US" altLang="zh-CN" sz="1100" i="1">
                            <a:solidFill>
                              <a:schemeClr val="tx1"/>
                            </a:solidFill>
                            <a:latin typeface="Cambria Math" panose="02040503050406030204" pitchFamily="18" charset="0"/>
                            <a:cs typeface="Times New Roman" panose="02020603050405020304" pitchFamily="18" charset="0"/>
                          </a:rPr>
                          <m:t>𝐴</m:t>
                        </m:r>
                      </m:sub>
                    </m:sSub>
                  </m:oMath>
                </a14:m>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概率</a:t>
                </a:r>
                <a:r>
                  <a:rPr lang="en-US" altLang="zh-CN" sz="11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100" b="0" i="1" smtClean="0">
                            <a:solidFill>
                              <a:schemeClr val="tx1"/>
                            </a:solidFill>
                            <a:latin typeface="Cambria Math" panose="02040503050406030204" pitchFamily="18" charset="0"/>
                            <a:cs typeface="Times New Roman" panose="02020603050405020304" pitchFamily="18" charset="0"/>
                          </a:rPr>
                        </m:ctrlPr>
                      </m:sSubPr>
                      <m:e>
                        <m:r>
                          <a:rPr lang="en-US" altLang="zh-CN" sz="1100" b="0" i="1" smtClean="0">
                            <a:solidFill>
                              <a:schemeClr val="tx1"/>
                            </a:solidFill>
                            <a:latin typeface="Cambria Math" panose="02040503050406030204" pitchFamily="18" charset="0"/>
                            <a:cs typeface="Times New Roman" panose="02020603050405020304" pitchFamily="18" charset="0"/>
                          </a:rPr>
                          <m:t>𝑝</m:t>
                        </m:r>
                      </m:e>
                      <m:sub>
                        <m:r>
                          <a:rPr lang="en-US" altLang="zh-CN" sz="1100" b="0" i="1" smtClean="0">
                            <a:solidFill>
                              <a:schemeClr val="tx1"/>
                            </a:solidFill>
                            <a:latin typeface="Cambria Math" panose="02040503050406030204" pitchFamily="18" charset="0"/>
                            <a:cs typeface="Times New Roman" panose="02020603050405020304" pitchFamily="18" charset="0"/>
                          </a:rPr>
                          <m:t>𝐴</m:t>
                        </m:r>
                      </m:sub>
                    </m:sSub>
                  </m:oMath>
                </a14:m>
                <a:r>
                  <a:rPr lang="en-US" altLang="zh-CN" sz="1100" dirty="0">
                    <a:solidFill>
                      <a:schemeClr val="tx1"/>
                    </a:solidFill>
                    <a:latin typeface="Times New Roman" panose="02020603050405020304" pitchFamily="18" charset="0"/>
                    <a:cs typeface="Times New Roman" panose="02020603050405020304" pitchFamily="18" charset="0"/>
                  </a:rPr>
                  <a:t>)</a:t>
                </a:r>
                <a:r>
                  <a:rPr lang="zh-CN" altLang="en-US" sz="1100" dirty="0">
                    <a:solidFill>
                      <a:schemeClr val="tx1"/>
                    </a:solidFill>
                    <a:latin typeface="Times New Roman" panose="02020603050405020304" pitchFamily="18" charset="0"/>
                    <a:cs typeface="Times New Roman" panose="02020603050405020304" pitchFamily="18" charset="0"/>
                  </a:rPr>
                  <a:t>的置信区间</a:t>
                </a:r>
                <a14:m>
                  <m:oMath xmlns:m="http://schemas.openxmlformats.org/officeDocument/2006/math">
                    <m:r>
                      <a:rPr lang="en-US" altLang="zh-CN" sz="1100" i="1" dirty="0">
                        <a:solidFill>
                          <a:schemeClr val="tx1"/>
                        </a:solidFill>
                        <a:latin typeface="Cambria Math" panose="02040503050406030204" pitchFamily="18" charset="0"/>
                        <a:cs typeface="Times New Roman" panose="02020603050405020304" pitchFamily="18" charset="0"/>
                      </a:rPr>
                      <m:t>[</m:t>
                    </m:r>
                    <m:bar>
                      <m:barPr>
                        <m:ctrlPr>
                          <a:rPr lang="en-US" altLang="zh-CN" sz="1100" i="1" dirty="0">
                            <a:solidFill>
                              <a:schemeClr val="tx1"/>
                            </a:solidFill>
                            <a:latin typeface="Cambria Math" panose="02040503050406030204" pitchFamily="18" charset="0"/>
                            <a:cs typeface="Times New Roman" panose="02020603050405020304" pitchFamily="18" charset="0"/>
                          </a:rPr>
                        </m:ctrlPr>
                      </m:barPr>
                      <m:e>
                        <m:sSub>
                          <m:sSubPr>
                            <m:ctrlPr>
                              <a:rPr lang="en-US" altLang="zh-CN" sz="1100" i="1" dirty="0">
                                <a:solidFill>
                                  <a:schemeClr val="tx1"/>
                                </a:solidFill>
                                <a:latin typeface="Cambria Math" panose="02040503050406030204" pitchFamily="18" charset="0"/>
                                <a:cs typeface="Times New Roman" panose="02020603050405020304" pitchFamily="18" charset="0"/>
                              </a:rPr>
                            </m:ctrlPr>
                          </m:sSubPr>
                          <m:e>
                            <m:r>
                              <a:rPr lang="en-US" altLang="zh-CN" sz="1100" i="1" dirty="0">
                                <a:solidFill>
                                  <a:schemeClr val="tx1"/>
                                </a:solidFill>
                                <a:latin typeface="Cambria Math" panose="02040503050406030204" pitchFamily="18" charset="0"/>
                                <a:cs typeface="Times New Roman" panose="02020603050405020304" pitchFamily="18" charset="0"/>
                              </a:rPr>
                              <m:t>𝑝</m:t>
                            </m:r>
                          </m:e>
                          <m:sub>
                            <m:r>
                              <a:rPr lang="en-US" altLang="zh-CN" sz="1100" i="1" dirty="0">
                                <a:solidFill>
                                  <a:schemeClr val="tx1"/>
                                </a:solidFill>
                                <a:latin typeface="Cambria Math" panose="02040503050406030204" pitchFamily="18" charset="0"/>
                                <a:cs typeface="Times New Roman" panose="02020603050405020304" pitchFamily="18" charset="0"/>
                              </a:rPr>
                              <m:t>𝐴</m:t>
                            </m:r>
                          </m:sub>
                        </m:sSub>
                      </m:e>
                    </m:bar>
                    <m:r>
                      <a:rPr lang="en-US" altLang="zh-CN" sz="1100" i="1" dirty="0">
                        <a:solidFill>
                          <a:schemeClr val="tx1"/>
                        </a:solidFill>
                        <a:latin typeface="Cambria Math" panose="02040503050406030204" pitchFamily="18" charset="0"/>
                        <a:cs typeface="Times New Roman" panose="02020603050405020304" pitchFamily="18" charset="0"/>
                      </a:rPr>
                      <m:t>,</m:t>
                    </m:r>
                    <m:bar>
                      <m:barPr>
                        <m:pos m:val="top"/>
                        <m:ctrlPr>
                          <a:rPr lang="en-US" altLang="zh-CN" sz="1100" i="1">
                            <a:solidFill>
                              <a:schemeClr val="tx1"/>
                            </a:solidFill>
                            <a:latin typeface="Cambria Math" panose="02040503050406030204" pitchFamily="18" charset="0"/>
                            <a:ea typeface="微软雅黑" panose="020B0503020204020204" pitchFamily="34" charset="-122"/>
                          </a:rPr>
                        </m:ctrlPr>
                      </m:barPr>
                      <m:e>
                        <m:sSub>
                          <m:sSubPr>
                            <m:ctrlPr>
                              <a:rPr lang="en-US" altLang="zh-CN" sz="1100" i="1" dirty="0">
                                <a:solidFill>
                                  <a:schemeClr val="tx1"/>
                                </a:solidFill>
                                <a:latin typeface="Cambria Math" panose="02040503050406030204" pitchFamily="18" charset="0"/>
                                <a:ea typeface="微软雅黑" panose="020B0503020204020204" pitchFamily="34" charset="-122"/>
                              </a:rPr>
                            </m:ctrlPr>
                          </m:sSubPr>
                          <m:e>
                            <m:r>
                              <a:rPr lang="en-US" altLang="zh-CN" sz="1100" i="1" dirty="0">
                                <a:solidFill>
                                  <a:schemeClr val="tx1"/>
                                </a:solidFill>
                                <a:latin typeface="Cambria Math" panose="02040503050406030204" pitchFamily="18" charset="0"/>
                                <a:ea typeface="微软雅黑" panose="020B0503020204020204" pitchFamily="34" charset="-122"/>
                              </a:rPr>
                              <m:t>𝑝</m:t>
                            </m:r>
                          </m:e>
                          <m:sub>
                            <m:r>
                              <a:rPr lang="en-US" altLang="zh-CN" sz="1100" i="1" dirty="0">
                                <a:solidFill>
                                  <a:schemeClr val="tx1"/>
                                </a:solidFill>
                                <a:latin typeface="Cambria Math" panose="02040503050406030204" pitchFamily="18" charset="0"/>
                                <a:ea typeface="微软雅黑" panose="020B0503020204020204" pitchFamily="34" charset="-122"/>
                              </a:rPr>
                              <m:t>𝐴</m:t>
                            </m:r>
                          </m:sub>
                        </m:sSub>
                      </m:e>
                    </m:bar>
                    <m:r>
                      <a:rPr lang="en-US" altLang="zh-CN" sz="1100" i="1" dirty="0">
                        <a:solidFill>
                          <a:schemeClr val="tx1"/>
                        </a:solidFill>
                        <a:latin typeface="Cambria Math" panose="02040503050406030204" pitchFamily="18" charset="0"/>
                        <a:cs typeface="Times New Roman" panose="02020603050405020304" pitchFamily="18" charset="0"/>
                      </a:rPr>
                      <m:t>]</m:t>
                    </m:r>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cs typeface="Times New Roman" panose="02020603050405020304" pitchFamily="18" charset="0"/>
                  </a:rPr>
                  <a:t>Take  </a:t>
                </a:r>
                <a14:m>
                  <m:oMath xmlns:m="http://schemas.openxmlformats.org/officeDocument/2006/math">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𝐵</m:t>
                            </m:r>
                          </m:sub>
                        </m:sSub>
                      </m:e>
                    </m:bar>
                  </m:oMath>
                </a14:m>
                <a:r>
                  <a:rPr lang="en-US" altLang="zh-CN" sz="1400" dirty="0">
                    <a:solidFill>
                      <a:schemeClr val="tx1"/>
                    </a:solidFill>
                    <a:latin typeface="Times New Roman" panose="02020603050405020304" pitchFamily="18" charset="0"/>
                    <a:ea typeface="微软雅黑" panose="020B0503020204020204" pitchFamily="34" charset="-122"/>
                  </a:rPr>
                  <a:t> </a:t>
                </a:r>
                <a:r>
                  <a:rPr lang="en-US" altLang="zh-CN" sz="1400" dirty="0">
                    <a:solidFill>
                      <a:schemeClr val="tx1"/>
                    </a:solidFill>
                    <a:latin typeface="Times New Roman" panose="02020603050405020304" pitchFamily="18" charset="0"/>
                    <a:cs typeface="Times New Roman" panose="02020603050405020304" pitchFamily="18" charset="0"/>
                  </a:rPr>
                  <a:t>= 1 − </a:t>
                </a:r>
                <a14:m>
                  <m:oMath xmlns:m="http://schemas.openxmlformats.org/officeDocument/2006/math">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oMath>
                </a14:m>
                <a:r>
                  <a:rPr lang="en-US" altLang="zh-CN" sz="140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23" name="对话气泡: 圆角矩形 22">
                <a:extLst>
                  <a:ext uri="{FF2B5EF4-FFF2-40B4-BE49-F238E27FC236}">
                    <a16:creationId xmlns:a16="http://schemas.microsoft.com/office/drawing/2014/main" id="{DCFCA302-EC99-42DD-A8FA-D3418299C054}"/>
                  </a:ext>
                </a:extLst>
              </p:cNvPr>
              <p:cNvSpPr>
                <a:spLocks noRot="1" noChangeAspect="1" noMove="1" noResize="1" noEditPoints="1" noAdjustHandles="1" noChangeArrowheads="1" noChangeShapeType="1" noTextEdit="1"/>
              </p:cNvSpPr>
              <p:nvPr/>
            </p:nvSpPr>
            <p:spPr>
              <a:xfrm>
                <a:off x="5373427" y="1574790"/>
                <a:ext cx="3384376" cy="3676084"/>
              </a:xfrm>
              <a:prstGeom prst="wedgeRoundRectCallout">
                <a:avLst>
                  <a:gd name="adj1" fmla="val -35489"/>
                  <a:gd name="adj2" fmla="val 60368"/>
                  <a:gd name="adj3" fmla="val 16667"/>
                </a:avLst>
              </a:prstGeom>
              <a:blipFill>
                <a:blip r:embed="rId5"/>
                <a:stretch>
                  <a:fillRect/>
                </a:stretch>
              </a:blipFill>
              <a:ln>
                <a:noFill/>
              </a:ln>
            </p:spPr>
            <p:txBody>
              <a:bodyPr/>
              <a:lstStyle/>
              <a:p>
                <a:r>
                  <a:rPr lang="zh-CN" altLang="en-US">
                    <a:noFill/>
                  </a:rPr>
                  <a:t> </a:t>
                </a:r>
              </a:p>
            </p:txBody>
          </p:sp>
        </mc:Fallback>
      </mc:AlternateContent>
      <p:sp>
        <p:nvSpPr>
          <p:cNvPr id="18" name="矩形: 圆角 17">
            <a:extLst>
              <a:ext uri="{FF2B5EF4-FFF2-40B4-BE49-F238E27FC236}">
                <a16:creationId xmlns:a16="http://schemas.microsoft.com/office/drawing/2014/main" id="{E644A249-C990-4BF6-BD42-BC30CBC12729}"/>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499511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53</a:t>
            </a:fld>
            <a:endParaRPr lang="en-US" altLang="zh-CN" b="0" dirty="0"/>
          </a:p>
        </p:txBody>
      </p:sp>
      <p:sp>
        <p:nvSpPr>
          <p:cNvPr id="4" name="矩形: 圆角 3">
            <a:extLst>
              <a:ext uri="{FF2B5EF4-FFF2-40B4-BE49-F238E27FC236}">
                <a16:creationId xmlns:a16="http://schemas.microsoft.com/office/drawing/2014/main" id="{C038526C-FEF6-41A9-B4EA-4494A214F4B6}"/>
              </a:ext>
            </a:extLst>
          </p:cNvPr>
          <p:cNvSpPr/>
          <p:nvPr/>
        </p:nvSpPr>
        <p:spPr bwMode="auto">
          <a:xfrm>
            <a:off x="358718" y="1280676"/>
            <a:ext cx="8399085" cy="5209694"/>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52145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pt-BR" altLang="zh-CN" sz="2000" dirty="0">
                    <a:solidFill>
                      <a:srgbClr val="0070C0"/>
                    </a:solidFill>
                    <a:latin typeface="Times New Roman" panose="02020603050405020304" pitchFamily="18" charset="0"/>
                    <a:ea typeface="微软雅黑" panose="020B0503020204020204" pitchFamily="34" charset="-122"/>
                  </a:rPr>
                  <a:t>CERTIFY</a:t>
                </a:r>
                <a14:m>
                  <m:oMath xmlns:m="http://schemas.openxmlformats.org/officeDocument/2006/math">
                    <m:r>
                      <a:rPr lang="pt-BR" altLang="zh-CN" sz="2000" i="1" dirty="0">
                        <a:solidFill>
                          <a:srgbClr val="0070C0"/>
                        </a:solidFill>
                        <a:latin typeface="Cambria Math" panose="02040503050406030204" pitchFamily="18" charset="0"/>
                        <a:ea typeface="微软雅黑" panose="020B0503020204020204" pitchFamily="34" charset="-122"/>
                      </a:rPr>
                      <m:t>(</m:t>
                    </m:r>
                    <m:r>
                      <a:rPr lang="pt-BR" altLang="zh-CN" sz="2000" i="1" dirty="0">
                        <a:solidFill>
                          <a:srgbClr val="0070C0"/>
                        </a:solidFill>
                        <a:latin typeface="Cambria Math" panose="02040503050406030204" pitchFamily="18" charset="0"/>
                        <a:ea typeface="微软雅黑" panose="020B0503020204020204" pitchFamily="34" charset="-122"/>
                      </a:rPr>
                      <m:t>𝑓</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𝜎</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𝑥</m:t>
                    </m:r>
                    <m:r>
                      <a:rPr lang="pt-BR" altLang="zh-CN" sz="2000" i="1" dirty="0">
                        <a:solidFill>
                          <a:srgbClr val="0070C0"/>
                        </a:solidFill>
                        <a:latin typeface="Cambria Math" panose="02040503050406030204" pitchFamily="18" charset="0"/>
                        <a:ea typeface="微软雅黑" panose="020B0503020204020204" pitchFamily="34" charset="-122"/>
                      </a:rPr>
                      <m:t>, </m:t>
                    </m:r>
                    <m:sSub>
                      <m:sSubPr>
                        <m:ctrlPr>
                          <a:rPr lang="en-US" altLang="zh-CN" sz="2000" i="1" dirty="0">
                            <a:solidFill>
                              <a:srgbClr val="0070C0"/>
                            </a:solidFill>
                            <a:latin typeface="Cambria Math" panose="02040503050406030204" pitchFamily="18" charset="0"/>
                            <a:ea typeface="微软雅黑" panose="020B0503020204020204" pitchFamily="34" charset="-122"/>
                          </a:rPr>
                        </m:ctrlPr>
                      </m:sSubPr>
                      <m:e>
                        <m:r>
                          <a:rPr lang="pt-BR" altLang="zh-CN" sz="2000" i="1" dirty="0">
                            <a:solidFill>
                              <a:srgbClr val="0070C0"/>
                            </a:solidFill>
                            <a:latin typeface="Cambria Math" panose="02040503050406030204" pitchFamily="18" charset="0"/>
                            <a:ea typeface="微软雅黑" panose="020B0503020204020204" pitchFamily="34" charset="-122"/>
                          </a:rPr>
                          <m:t>𝑛</m:t>
                        </m:r>
                      </m:e>
                      <m:sub>
                        <m:r>
                          <a:rPr lang="pt-BR" altLang="zh-CN" sz="2000" i="1" dirty="0">
                            <a:solidFill>
                              <a:srgbClr val="0070C0"/>
                            </a:solidFill>
                            <a:latin typeface="Cambria Math" panose="02040503050406030204" pitchFamily="18" charset="0"/>
                            <a:ea typeface="微软雅黑" panose="020B0503020204020204" pitchFamily="34" charset="-122"/>
                          </a:rPr>
                          <m:t>0</m:t>
                        </m:r>
                      </m:sub>
                    </m:sSub>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𝑛</m:t>
                    </m:r>
                    <m:r>
                      <a:rPr lang="pt-BR" altLang="zh-CN" sz="2000" i="1" dirty="0">
                        <a:solidFill>
                          <a:srgbClr val="0070C0"/>
                        </a:solidFill>
                        <a:latin typeface="Cambria Math" panose="02040503050406030204" pitchFamily="18" charset="0"/>
                        <a:ea typeface="微软雅黑" panose="020B0503020204020204" pitchFamily="34" charset="-122"/>
                      </a:rPr>
                      <m:t>, </m:t>
                    </m:r>
                    <m:r>
                      <a:rPr lang="pt-BR" altLang="zh-CN" sz="2000" i="1" dirty="0">
                        <a:solidFill>
                          <a:srgbClr val="0070C0"/>
                        </a:solidFill>
                        <a:latin typeface="Cambria Math" panose="02040503050406030204" pitchFamily="18" charset="0"/>
                        <a:ea typeface="微软雅黑" panose="020B0503020204020204" pitchFamily="34" charset="-122"/>
                      </a:rPr>
                      <m:t>𝛼</m:t>
                    </m:r>
                    <m:r>
                      <a:rPr lang="pt-BR" altLang="zh-CN" sz="2000" i="1" dirty="0">
                        <a:solidFill>
                          <a:srgbClr val="0070C0"/>
                        </a:solidFill>
                        <a:latin typeface="Cambria Math" panose="02040503050406030204" pitchFamily="18" charset="0"/>
                        <a:ea typeface="微软雅黑" panose="020B0503020204020204" pitchFamily="34" charset="-122"/>
                      </a:rPr>
                      <m:t>) </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Requirement:</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Identify the class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oMath>
                </a14:m>
                <a:r>
                  <a:rPr lang="en-US" altLang="zh-CN" sz="2000" dirty="0">
                    <a:latin typeface="Times New Roman" panose="02020603050405020304" pitchFamily="18" charset="0"/>
                    <a:ea typeface="微软雅黑" panose="020B0503020204020204" pitchFamily="34" charset="-122"/>
                  </a:rPr>
                  <a:t> with maximal weight in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𝑓</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r>
                      <a:rPr lang="en-US" altLang="zh-CN" sz="2000" i="1">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 lower bound </a:t>
                </a:r>
                <a14:m>
                  <m:oMath xmlns:m="http://schemas.openxmlformats.org/officeDocument/2006/math">
                    <m:bar>
                      <m:barPr>
                        <m:ctrlPr>
                          <a:rPr lang="en-US" altLang="zh-CN" sz="2000" i="1" dirty="0">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r>
                      <a:rPr lang="en-US" altLang="zh-CN" sz="2000" i="1" dirty="0">
                        <a:latin typeface="Cambria Math" panose="02040503050406030204" pitchFamily="18" charset="0"/>
                        <a:ea typeface="微软雅黑" panose="020B0503020204020204" pitchFamily="34" charset="-122"/>
                      </a:rPr>
                      <m:t>)</m:t>
                    </m:r>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rPr>
                  <a:t>Estimate an upper bound </a:t>
                </a:r>
                <a14:m>
                  <m:oMath xmlns:m="http://schemas.openxmlformats.org/officeDocument/2006/math">
                    <m:bar>
                      <m:barPr>
                        <m:pos m:val="top"/>
                        <m:ctrlPr>
                          <a:rPr lang="en-US" altLang="zh-CN" sz="2000" i="1">
                            <a:latin typeface="Cambria Math" panose="02040503050406030204" pitchFamily="18" charset="0"/>
                            <a:ea typeface="微软雅黑" panose="020B0503020204020204" pitchFamily="34" charset="-122"/>
                          </a:rPr>
                        </m:ctrlPr>
                      </m:barPr>
                      <m:e>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e>
                    </m:bar>
                  </m:oMath>
                </a14:m>
                <a:r>
                  <a:rPr lang="en-US" altLang="zh-CN" sz="2000" dirty="0">
                    <a:latin typeface="Times New Roman" panose="02020603050405020304" pitchFamily="18" charset="0"/>
                    <a:ea typeface="微软雅黑" panose="020B0503020204020204" pitchFamily="34" charset="-122"/>
                  </a:rPr>
                  <a:t> on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𝑝</m:t>
                        </m:r>
                      </m:e>
                      <m:sub>
                        <m:r>
                          <a:rPr lang="en-US" altLang="zh-CN" sz="2000" i="1" dirty="0">
                            <a:latin typeface="Cambria Math" panose="02040503050406030204" pitchFamily="18" charset="0"/>
                            <a:ea typeface="微软雅黑" panose="020B0503020204020204" pitchFamily="34" charset="-122"/>
                          </a:rPr>
                          <m:t>𝐵</m:t>
                        </m:r>
                      </m:sub>
                    </m:sSub>
                    <m:r>
                      <a:rPr lang="en-US" altLang="zh-CN" sz="2000" i="1" dirty="0">
                        <a:latin typeface="Cambria Math" panose="02040503050406030204" pitchFamily="18" charset="0"/>
                        <a:ea typeface="微软雅黑" panose="020B0503020204020204" pitchFamily="34" charset="-122"/>
                      </a:rPr>
                      <m:t>≔</m:t>
                    </m:r>
                    <m:func>
                      <m:funcPr>
                        <m:ctrlPr>
                          <a:rPr lang="en-US" altLang="zh-CN" sz="2000" i="1" dirty="0">
                            <a:latin typeface="Cambria Math" panose="02040503050406030204" pitchFamily="18" charset="0"/>
                            <a:ea typeface="微软雅黑" panose="020B0503020204020204" pitchFamily="34" charset="-122"/>
                          </a:rPr>
                        </m:ctrlPr>
                      </m:funcPr>
                      <m:fName>
                        <m:limLow>
                          <m:limLowPr>
                            <m:ctrlPr>
                              <a:rPr lang="en-US" altLang="zh-CN" sz="2000" i="1" dirty="0">
                                <a:latin typeface="Cambria Math" panose="02040503050406030204" pitchFamily="18" charset="0"/>
                                <a:ea typeface="微软雅黑" panose="020B0503020204020204" pitchFamily="34" charset="-122"/>
                              </a:rPr>
                            </m:ctrlPr>
                          </m:limLowPr>
                          <m:e>
                            <m:r>
                              <m:rPr>
                                <m:sty m:val="p"/>
                              </m:rPr>
                              <a:rPr lang="en-US" altLang="zh-CN" sz="2000" dirty="0">
                                <a:latin typeface="Cambria Math" panose="02040503050406030204" pitchFamily="18" charset="0"/>
                                <a:ea typeface="微软雅黑" panose="020B0503020204020204" pitchFamily="34" charset="-122"/>
                              </a:rPr>
                              <m:t>max</m:t>
                            </m:r>
                          </m:e>
                          <m:lim>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m:t>
                                </m:r>
                              </m:sub>
                            </m:sSub>
                          </m:lim>
                        </m:limLow>
                      </m:fName>
                      <m:e>
                        <m:r>
                          <a:rPr lang="en-US" altLang="zh-CN" sz="2000" i="1" dirty="0">
                            <a:latin typeface="Cambria Math" panose="02040503050406030204" pitchFamily="18" charset="0"/>
                            <a:ea typeface="微软雅黑" panose="020B0503020204020204" pitchFamily="34" charset="-122"/>
                          </a:rPr>
                          <m:t>𝑃</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𝑓</m:t>
                        </m:r>
                        <m:d>
                          <m:dPr>
                            <m:ctrlPr>
                              <a:rPr lang="en-US" altLang="zh-CN" sz="2000" i="1" dirty="0">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𝑥</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𝜀</m:t>
                            </m:r>
                          </m:e>
                        </m:d>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𝑐</m:t>
                        </m:r>
                        <m:r>
                          <a:rPr lang="en-US" altLang="zh-CN" sz="2000" i="1" dirty="0">
                            <a:latin typeface="Cambria Math" panose="02040503050406030204" pitchFamily="18" charset="0"/>
                            <a:ea typeface="微软雅黑" panose="020B0503020204020204" pitchFamily="34" charset="-122"/>
                          </a:rPr>
                          <m:t>)</m:t>
                        </m:r>
                      </m:e>
                    </m:func>
                  </m:oMath>
                </a14:m>
                <a:endParaRPr lang="en-US" altLang="zh-CN" sz="2000" dirty="0">
                  <a:latin typeface="Times New Roman" panose="02020603050405020304" pitchFamily="18" charset="0"/>
                  <a:ea typeface="微软雅黑" panose="020B0503020204020204" pitchFamily="34"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rPr>
                  <a:t>Procedure:</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521459"/>
              </a:xfrm>
              <a:prstGeom prst="rect">
                <a:avLst/>
              </a:prstGeom>
              <a:blipFill>
                <a:blip r:embed="rId3"/>
                <a:stretch>
                  <a:fillRect l="-689" t="-1208" b="-338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BFD0B64-23DC-4A8A-AB5C-81078D82388B}"/>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pic>
        <p:nvPicPr>
          <p:cNvPr id="11" name="图片 10">
            <a:extLst>
              <a:ext uri="{FF2B5EF4-FFF2-40B4-BE49-F238E27FC236}">
                <a16:creationId xmlns:a16="http://schemas.microsoft.com/office/drawing/2014/main" id="{82096673-2D95-4331-B2C2-B673857FEE8D}"/>
              </a:ext>
            </a:extLst>
          </p:cNvPr>
          <p:cNvPicPr>
            <a:picLocks noChangeAspect="1"/>
          </p:cNvPicPr>
          <p:nvPr/>
        </p:nvPicPr>
        <p:blipFill rotWithShape="1">
          <a:blip r:embed="rId4"/>
          <a:srcRect l="4241" t="53557" b="1881"/>
          <a:stretch/>
        </p:blipFill>
        <p:spPr>
          <a:xfrm>
            <a:off x="963211" y="4221088"/>
            <a:ext cx="4877688" cy="2052180"/>
          </a:xfrm>
          <a:prstGeom prst="rect">
            <a:avLst/>
          </a:prstGeom>
        </p:spPr>
      </p:pic>
      <p:sp>
        <p:nvSpPr>
          <p:cNvPr id="15" name="矩形 14">
            <a:extLst>
              <a:ext uri="{FF2B5EF4-FFF2-40B4-BE49-F238E27FC236}">
                <a16:creationId xmlns:a16="http://schemas.microsoft.com/office/drawing/2014/main" id="{306E6417-CC3E-4998-8914-ED462E572333}"/>
              </a:ext>
            </a:extLst>
          </p:cNvPr>
          <p:cNvSpPr/>
          <p:nvPr/>
        </p:nvSpPr>
        <p:spPr>
          <a:xfrm>
            <a:off x="2453705" y="4722798"/>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107B0E5-4C7E-42F4-ACB9-6F17977885AF}"/>
              </a:ext>
            </a:extLst>
          </p:cNvPr>
          <p:cNvSpPr/>
          <p:nvPr/>
        </p:nvSpPr>
        <p:spPr>
          <a:xfrm>
            <a:off x="2309689" y="5250874"/>
            <a:ext cx="2016224"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5A9458A-B66F-47B1-94FB-8AD9E467511A}"/>
              </a:ext>
            </a:extLst>
          </p:cNvPr>
          <p:cNvSpPr/>
          <p:nvPr/>
        </p:nvSpPr>
        <p:spPr>
          <a:xfrm>
            <a:off x="1805633" y="5509058"/>
            <a:ext cx="1872208" cy="21602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2C24A8A-333D-4A28-97D8-BAC03C8F50D4}"/>
              </a:ext>
            </a:extLst>
          </p:cNvPr>
          <p:cNvSpPr/>
          <p:nvPr/>
        </p:nvSpPr>
        <p:spPr>
          <a:xfrm>
            <a:off x="912261" y="5503973"/>
            <a:ext cx="216024"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对话气泡: 圆角矩形 22">
                <a:extLst>
                  <a:ext uri="{FF2B5EF4-FFF2-40B4-BE49-F238E27FC236}">
                    <a16:creationId xmlns:a16="http://schemas.microsoft.com/office/drawing/2014/main" id="{DCFCA302-EC99-42DD-A8FA-D3418299C054}"/>
                  </a:ext>
                </a:extLst>
              </p:cNvPr>
              <p:cNvSpPr/>
              <p:nvPr/>
            </p:nvSpPr>
            <p:spPr>
              <a:xfrm>
                <a:off x="5373427" y="2276872"/>
                <a:ext cx="3384376" cy="2258882"/>
              </a:xfrm>
              <a:prstGeom prst="wedgeRoundRectCallout">
                <a:avLst>
                  <a:gd name="adj1" fmla="val -36546"/>
                  <a:gd name="adj2" fmla="val 107154"/>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lnSpc>
                    <a:spcPts val="2200"/>
                  </a:lnSpc>
                  <a:buFont typeface="Wingdings" panose="05000000000000000000" pitchFamily="2" charset="2"/>
                  <a:buChar char="Ø"/>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14:m>
                  <m:oMath xmlns:m="http://schemas.openxmlformats.org/officeDocument/2006/math">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r>
                      <a:rPr lang="en-US" altLang="zh-CN" sz="1400" b="0" i="1" dirty="0" smtClean="0">
                        <a:solidFill>
                          <a:schemeClr val="tx1"/>
                        </a:solidFill>
                        <a:latin typeface="Cambria Math" panose="02040503050406030204" pitchFamily="18" charset="0"/>
                        <a:ea typeface="微软雅黑" panose="020B0503020204020204" pitchFamily="34" charset="-122"/>
                      </a:rPr>
                      <m:t>&gt;0.5</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即</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bar>
                      <m:barPr>
                        <m:pos m:val="top"/>
                        <m:ctrlPr>
                          <a:rPr lang="en-US" altLang="zh-CN" sz="1400" b="1" i="1">
                            <a:solidFill>
                              <a:schemeClr val="tx1"/>
                            </a:solidFill>
                            <a:latin typeface="Cambria Math" panose="02040503050406030204" pitchFamily="18" charset="0"/>
                            <a:ea typeface="微软雅黑" panose="020B0503020204020204" pitchFamily="34" charset="-122"/>
                          </a:rPr>
                        </m:ctrlPr>
                      </m:barPr>
                      <m:e>
                        <m:sSub>
                          <m:sSubPr>
                            <m:ctrlPr>
                              <a:rPr lang="en-US" altLang="zh-CN" sz="1400" b="1" i="1" dirty="0">
                                <a:solidFill>
                                  <a:schemeClr val="tx1"/>
                                </a:solidFill>
                                <a:latin typeface="Cambria Math" panose="02040503050406030204" pitchFamily="18" charset="0"/>
                                <a:ea typeface="微软雅黑" panose="020B0503020204020204" pitchFamily="34" charset="-122"/>
                              </a:rPr>
                            </m:ctrlPr>
                          </m:sSubPr>
                          <m:e>
                            <m:r>
                              <a:rPr lang="en-US" altLang="zh-CN" sz="1400" b="1" i="1" dirty="0">
                                <a:solidFill>
                                  <a:schemeClr val="tx1"/>
                                </a:solidFill>
                                <a:latin typeface="Cambria Math" panose="02040503050406030204" pitchFamily="18" charset="0"/>
                                <a:ea typeface="微软雅黑" panose="020B0503020204020204" pitchFamily="34" charset="-122"/>
                              </a:rPr>
                              <m:t>𝒑</m:t>
                            </m:r>
                          </m:e>
                          <m:sub>
                            <m:r>
                              <a:rPr lang="en-US" altLang="zh-CN" sz="1400" b="1" i="1" dirty="0">
                                <a:solidFill>
                                  <a:schemeClr val="tx1"/>
                                </a:solidFill>
                                <a:latin typeface="Cambria Math" panose="02040503050406030204" pitchFamily="18" charset="0"/>
                                <a:ea typeface="微软雅黑" panose="020B0503020204020204" pitchFamily="34" charset="-122"/>
                              </a:rPr>
                              <m:t>𝑩</m:t>
                            </m:r>
                          </m:sub>
                        </m:sSub>
                      </m:e>
                    </m:bar>
                    <m:r>
                      <a:rPr lang="en-US" altLang="zh-CN" sz="1400" b="0" i="1" dirty="0" smtClean="0">
                        <a:solidFill>
                          <a:schemeClr val="tx1"/>
                        </a:solidFill>
                        <a:latin typeface="Cambria Math" panose="02040503050406030204" pitchFamily="18" charset="0"/>
                        <a:ea typeface="微软雅黑" panose="020B0503020204020204" pitchFamily="34" charset="-122"/>
                      </a:rPr>
                      <m:t>&lt;</m:t>
                    </m:r>
                    <m:r>
                      <a:rPr lang="en-US" altLang="zh-CN" sz="1400" i="1" dirty="0">
                        <a:solidFill>
                          <a:schemeClr val="tx1"/>
                        </a:solidFill>
                        <a:latin typeface="Cambria Math" panose="02040503050406030204" pitchFamily="18" charset="0"/>
                        <a:ea typeface="微软雅黑" panose="020B0503020204020204" pitchFamily="34" charset="-122"/>
                      </a:rPr>
                      <m:t>0.5</m:t>
                    </m:r>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Compute robustness guarantee</a:t>
                </a:r>
              </a:p>
              <a:p>
                <a:pPr algn="just"/>
                <a14:m>
                  <m:oMathPara xmlns:m="http://schemas.openxmlformats.org/officeDocument/2006/math">
                    <m:oMathParaPr>
                      <m:jc m:val="centerGroup"/>
                    </m:oMathParaPr>
                    <m:oMath xmlns:m="http://schemas.openxmlformats.org/officeDocument/2006/math">
                      <m:r>
                        <a:rPr lang="en-US" altLang="zh-CN" sz="1400" b="1" i="1" dirty="0">
                          <a:solidFill>
                            <a:srgbClr val="C00000"/>
                          </a:solidFill>
                          <a:latin typeface="Cambria Math" panose="02040503050406030204" pitchFamily="18" charset="0"/>
                          <a:cs typeface="Times New Roman" panose="02020603050405020304" pitchFamily="18" charset="0"/>
                        </a:rPr>
                        <m:t>𝑹</m:t>
                      </m:r>
                      <m:r>
                        <a:rPr lang="en-US" altLang="zh-CN" sz="1400" b="1" i="1" dirty="0">
                          <a:solidFill>
                            <a:srgbClr val="C00000"/>
                          </a:solidFill>
                          <a:latin typeface="Cambria Math" panose="02040503050406030204" pitchFamily="18" charset="0"/>
                          <a:cs typeface="Times New Roman" panose="02020603050405020304" pitchFamily="18" charset="0"/>
                        </a:rPr>
                        <m:t>=</m:t>
                      </m:r>
                      <m:f>
                        <m:fPr>
                          <m:ctrlPr>
                            <a:rPr lang="en-US" altLang="zh-CN" sz="1400" b="1" i="1" dirty="0">
                              <a:solidFill>
                                <a:srgbClr val="C00000"/>
                              </a:solidFill>
                              <a:latin typeface="Cambria Math" panose="02040503050406030204" pitchFamily="18" charset="0"/>
                              <a:cs typeface="Times New Roman" panose="02020603050405020304" pitchFamily="18" charset="0"/>
                            </a:rPr>
                          </m:ctrlPr>
                        </m:fPr>
                        <m:num>
                          <m:r>
                            <a:rPr lang="en-US" altLang="zh-CN" sz="1400" b="1" i="1" dirty="0">
                              <a:solidFill>
                                <a:srgbClr val="C00000"/>
                              </a:solidFill>
                              <a:latin typeface="Cambria Math" panose="02040503050406030204" pitchFamily="18" charset="0"/>
                              <a:cs typeface="Times New Roman" panose="02020603050405020304" pitchFamily="18" charset="0"/>
                            </a:rPr>
                            <m:t>𝝈</m:t>
                          </m:r>
                        </m:num>
                        <m:den>
                          <m:r>
                            <a:rPr lang="en-US" altLang="zh-CN" sz="1400" b="1" i="1" dirty="0">
                              <a:solidFill>
                                <a:srgbClr val="C00000"/>
                              </a:solidFill>
                              <a:latin typeface="Cambria Math" panose="02040503050406030204" pitchFamily="18" charset="0"/>
                              <a:cs typeface="Times New Roman" panose="02020603050405020304" pitchFamily="18" charset="0"/>
                            </a:rPr>
                            <m:t>𝟐</m:t>
                          </m:r>
                        </m:den>
                      </m:f>
                      <m:d>
                        <m:dPr>
                          <m:ctrlPr>
                            <a:rPr lang="en-US" altLang="zh-CN" sz="1400" b="1" i="1" dirty="0">
                              <a:solidFill>
                                <a:srgbClr val="C00000"/>
                              </a:solidFill>
                              <a:latin typeface="Cambria Math" panose="02040503050406030204" pitchFamily="18" charset="0"/>
                              <a:cs typeface="Times New Roman" panose="02020603050405020304" pitchFamily="18" charset="0"/>
                            </a:rPr>
                          </m:ctrlPr>
                        </m:dPr>
                        <m:e>
                          <m:sSup>
                            <m:sSupPr>
                              <m:ctrlP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rgbClr val="C00000"/>
                                  </a:solidFill>
                                  <a:latin typeface="Cambria Math" panose="02040503050406030204" pitchFamily="18" charset="0"/>
                                  <a:cs typeface="Times New Roman" panose="02020603050405020304" pitchFamily="18" charset="0"/>
                                </a:rPr>
                                <m:t>𝜙</m:t>
                              </m:r>
                            </m:e>
                            <m:sup>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𝟏</m:t>
                              </m:r>
                            </m:sup>
                          </m:sSup>
                          <m:d>
                            <m:dPr>
                              <m:ctrlP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dPr>
                            <m:e>
                              <m:bar>
                                <m:barPr>
                                  <m:ctrlPr>
                                    <a:rPr lang="en-US" altLang="zh-CN" sz="1400" b="1" i="1" dirty="0">
                                      <a:solidFill>
                                        <a:srgbClr val="C00000"/>
                                      </a:solidFill>
                                      <a:latin typeface="Cambria Math" panose="02040503050406030204" pitchFamily="18" charset="0"/>
                                      <a:ea typeface="微软雅黑" panose="020B0503020204020204" pitchFamily="34" charset="-122"/>
                                    </a:rPr>
                                  </m:ctrlPr>
                                </m:barPr>
                                <m:e>
                                  <m:sSub>
                                    <m:sSubPr>
                                      <m:ctrlPr>
                                        <a:rPr lang="en-US" altLang="zh-CN" sz="1400" b="1" i="1" dirty="0">
                                          <a:solidFill>
                                            <a:srgbClr val="C00000"/>
                                          </a:solidFill>
                                          <a:latin typeface="Cambria Math" panose="02040503050406030204" pitchFamily="18" charset="0"/>
                                          <a:ea typeface="微软雅黑" panose="020B0503020204020204" pitchFamily="34" charset="-122"/>
                                        </a:rPr>
                                      </m:ctrlPr>
                                    </m:sSubPr>
                                    <m:e>
                                      <m:r>
                                        <a:rPr lang="en-US" altLang="zh-CN" sz="1400" b="1" i="1" dirty="0">
                                          <a:solidFill>
                                            <a:srgbClr val="C00000"/>
                                          </a:solidFill>
                                          <a:latin typeface="Cambria Math" panose="02040503050406030204" pitchFamily="18" charset="0"/>
                                          <a:ea typeface="微软雅黑" panose="020B0503020204020204" pitchFamily="34" charset="-122"/>
                                        </a:rPr>
                                        <m:t>𝒑</m:t>
                                      </m:r>
                                    </m:e>
                                    <m:sub>
                                      <m:r>
                                        <a:rPr lang="en-US" altLang="zh-CN" sz="1400" b="1" i="1" dirty="0">
                                          <a:solidFill>
                                            <a:srgbClr val="C00000"/>
                                          </a:solidFill>
                                          <a:latin typeface="Cambria Math" panose="02040503050406030204" pitchFamily="18" charset="0"/>
                                          <a:ea typeface="微软雅黑" panose="020B0503020204020204" pitchFamily="34" charset="-122"/>
                                        </a:rPr>
                                        <m:t>𝑨</m:t>
                                      </m:r>
                                    </m:sub>
                                  </m:sSub>
                                </m:e>
                              </m:bar>
                            </m:e>
                          </m:d>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rgbClr val="C00000"/>
                                  </a:solidFill>
                                  <a:latin typeface="Cambria Math" panose="02040503050406030204" pitchFamily="18" charset="0"/>
                                  <a:cs typeface="Times New Roman" panose="02020603050405020304" pitchFamily="18" charset="0"/>
                                </a:rPr>
                                <m:t>𝜙</m:t>
                              </m:r>
                            </m:e>
                            <m:sup>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𝟏</m:t>
                              </m:r>
                            </m:sup>
                          </m:sSup>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bar>
                            <m:barPr>
                              <m:pos m:val="top"/>
                              <m:ctrlPr>
                                <a:rPr lang="en-US" altLang="zh-CN" sz="1400" b="1" i="1">
                                  <a:solidFill>
                                    <a:srgbClr val="C00000"/>
                                  </a:solidFill>
                                  <a:latin typeface="Cambria Math" panose="02040503050406030204" pitchFamily="18" charset="0"/>
                                  <a:ea typeface="微软雅黑" panose="020B0503020204020204" pitchFamily="34" charset="-122"/>
                                </a:rPr>
                              </m:ctrlPr>
                            </m:barPr>
                            <m:e>
                              <m:sSub>
                                <m:sSubPr>
                                  <m:ctrlPr>
                                    <a:rPr lang="en-US" altLang="zh-CN" sz="1400" b="1" i="1" dirty="0">
                                      <a:solidFill>
                                        <a:srgbClr val="C00000"/>
                                      </a:solidFill>
                                      <a:latin typeface="Cambria Math" panose="02040503050406030204" pitchFamily="18" charset="0"/>
                                      <a:ea typeface="微软雅黑" panose="020B0503020204020204" pitchFamily="34" charset="-122"/>
                                    </a:rPr>
                                  </m:ctrlPr>
                                </m:sSubPr>
                                <m:e>
                                  <m:r>
                                    <a:rPr lang="en-US" altLang="zh-CN" sz="1400" b="1" i="1" dirty="0">
                                      <a:solidFill>
                                        <a:srgbClr val="C00000"/>
                                      </a:solidFill>
                                      <a:latin typeface="Cambria Math" panose="02040503050406030204" pitchFamily="18" charset="0"/>
                                      <a:ea typeface="微软雅黑" panose="020B0503020204020204" pitchFamily="34" charset="-122"/>
                                    </a:rPr>
                                    <m:t>𝒑</m:t>
                                  </m:r>
                                </m:e>
                                <m:sub>
                                  <m:r>
                                    <a:rPr lang="en-US" altLang="zh-CN" sz="1400" b="1" i="1" dirty="0">
                                      <a:solidFill>
                                        <a:srgbClr val="C00000"/>
                                      </a:solidFill>
                                      <a:latin typeface="Cambria Math" panose="02040503050406030204" pitchFamily="18" charset="0"/>
                                      <a:ea typeface="微软雅黑" panose="020B0503020204020204" pitchFamily="34" charset="-122"/>
                                    </a:rPr>
                                    <m:t>𝑩</m:t>
                                  </m:r>
                                </m:sub>
                              </m:sSub>
                            </m:e>
                          </m:bar>
                          <m:r>
                            <a:rPr lang="en-US" altLang="zh-CN" sz="1400" b="1"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e>
                      </m:d>
                      <m:r>
                        <a:rPr lang="en-US" altLang="zh-CN" sz="1400" i="1" dirty="0">
                          <a:solidFill>
                            <a:schemeClr val="tx1"/>
                          </a:solidFill>
                          <a:latin typeface="Cambria Math" panose="02040503050406030204" pitchFamily="18" charset="0"/>
                          <a:cs typeface="Times New Roman" panose="02020603050405020304" pitchFamily="18" charset="0"/>
                        </a:rPr>
                        <m:t>=</m:t>
                      </m:r>
                      <m:f>
                        <m:fPr>
                          <m:ctrlPr>
                            <a:rPr lang="en-US" altLang="zh-CN" sz="1400" i="1" dirty="0">
                              <a:solidFill>
                                <a:schemeClr val="tx1"/>
                              </a:solidFill>
                              <a:latin typeface="Cambria Math" panose="02040503050406030204" pitchFamily="18" charset="0"/>
                              <a:cs typeface="Times New Roman" panose="02020603050405020304" pitchFamily="18" charset="0"/>
                            </a:rPr>
                          </m:ctrlPr>
                        </m:fPr>
                        <m:num>
                          <m:r>
                            <a:rPr lang="en-US" altLang="zh-CN" sz="1400" i="1" dirty="0">
                              <a:solidFill>
                                <a:schemeClr val="tx1"/>
                              </a:solidFill>
                              <a:latin typeface="Cambria Math" panose="02040503050406030204" pitchFamily="18" charset="0"/>
                              <a:cs typeface="Times New Roman" panose="02020603050405020304" pitchFamily="18" charset="0"/>
                            </a:rPr>
                            <m:t>𝜎</m:t>
                          </m:r>
                        </m:num>
                        <m:den>
                          <m:r>
                            <a:rPr lang="en-US" altLang="zh-CN" sz="1400" i="1" dirty="0">
                              <a:solidFill>
                                <a:schemeClr val="tx1"/>
                              </a:solidFill>
                              <a:latin typeface="Cambria Math" panose="02040503050406030204" pitchFamily="18" charset="0"/>
                              <a:cs typeface="Times New Roman" panose="02020603050405020304" pitchFamily="18" charset="0"/>
                            </a:rPr>
                            <m:t>2</m:t>
                          </m:r>
                        </m:den>
                      </m:f>
                      <m:d>
                        <m:dPr>
                          <m:ctrlPr>
                            <a:rPr lang="en-US" altLang="zh-CN" sz="1400" i="1" dirty="0">
                              <a:solidFill>
                                <a:schemeClr val="tx1"/>
                              </a:solidFill>
                              <a:latin typeface="Cambria Math" panose="02040503050406030204" pitchFamily="18" charset="0"/>
                              <a:cs typeface="Times New Roman" panose="02020603050405020304" pitchFamily="18" charset="0"/>
                            </a:rPr>
                          </m:ctrlPr>
                        </m:dPr>
                        <m:e>
                          <m:sSup>
                            <m:sSup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chemeClr val="tx1"/>
                                  </a:solidFill>
                                  <a:latin typeface="Cambria Math" panose="02040503050406030204" pitchFamily="18" charset="0"/>
                                  <a:cs typeface="Times New Roman" panose="02020603050405020304" pitchFamily="18" charset="0"/>
                                </a:rPr>
                                <m:t>𝜙</m:t>
                              </m:r>
                            </m:e>
                            <m:sup>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chemeClr val="tx1"/>
                                  </a:solidFill>
                                  <a:latin typeface="Cambria Math" panose="02040503050406030204" pitchFamily="18" charset="0"/>
                                  <a:cs typeface="Times New Roman" panose="02020603050405020304" pitchFamily="18" charset="0"/>
                                </a:rPr>
                                <m:t>𝜙</m:t>
                              </m:r>
                            </m:e>
                            <m:sup>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i="1">
                              <a:solidFill>
                                <a:schemeClr val="tx1"/>
                              </a:solidFill>
                              <a:latin typeface="Cambria Math" panose="02040503050406030204" pitchFamily="18" charset="0"/>
                              <a:ea typeface="微软雅黑" panose="020B0503020204020204" pitchFamily="34" charset="-122"/>
                            </a:rPr>
                            <m:t>1−</m:t>
                          </m:r>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e>
                      </m:d>
                      <m:r>
                        <a:rPr lang="en-US" altLang="zh-CN" sz="1400" i="1" dirty="0">
                          <a:solidFill>
                            <a:schemeClr val="tx1"/>
                          </a:solidFill>
                          <a:latin typeface="Cambria Math" panose="02040503050406030204" pitchFamily="18" charset="0"/>
                          <a:cs typeface="Times New Roman" panose="02020603050405020304" pitchFamily="18" charset="0"/>
                        </a:rPr>
                        <m:t>=</m:t>
                      </m:r>
                      <m:f>
                        <m:fPr>
                          <m:ctrlPr>
                            <a:rPr lang="en-US" altLang="zh-CN" sz="1400" i="1" dirty="0">
                              <a:solidFill>
                                <a:schemeClr val="tx1"/>
                              </a:solidFill>
                              <a:latin typeface="Cambria Math" panose="02040503050406030204" pitchFamily="18" charset="0"/>
                              <a:cs typeface="Times New Roman" panose="02020603050405020304" pitchFamily="18" charset="0"/>
                            </a:rPr>
                          </m:ctrlPr>
                        </m:fPr>
                        <m:num>
                          <m:r>
                            <a:rPr lang="en-US" altLang="zh-CN" sz="1400" i="1" dirty="0">
                              <a:solidFill>
                                <a:schemeClr val="tx1"/>
                              </a:solidFill>
                              <a:latin typeface="Cambria Math" panose="02040503050406030204" pitchFamily="18" charset="0"/>
                              <a:cs typeface="Times New Roman" panose="02020603050405020304" pitchFamily="18" charset="0"/>
                            </a:rPr>
                            <m:t>𝜎</m:t>
                          </m:r>
                        </m:num>
                        <m:den>
                          <m:r>
                            <a:rPr lang="en-US" altLang="zh-CN" sz="1400" i="1" dirty="0">
                              <a:solidFill>
                                <a:schemeClr val="tx1"/>
                              </a:solidFill>
                              <a:latin typeface="Cambria Math" panose="02040503050406030204" pitchFamily="18" charset="0"/>
                              <a:cs typeface="Times New Roman" panose="02020603050405020304" pitchFamily="18" charset="0"/>
                            </a:rPr>
                            <m:t>2</m:t>
                          </m:r>
                        </m:den>
                      </m:f>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Sup>
                        <m:sSup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chemeClr val="tx1"/>
                              </a:solidFill>
                              <a:latin typeface="Cambria Math" panose="02040503050406030204" pitchFamily="18" charset="0"/>
                              <a:cs typeface="Times New Roman" panose="02020603050405020304" pitchFamily="18" charset="0"/>
                            </a:rPr>
                            <m:t>𝜙</m:t>
                          </m:r>
                        </m:e>
                        <m:sup>
                          <m: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altLang="zh-CN"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bar>
                            <m:barPr>
                              <m:ctrlPr>
                                <a:rPr lang="en-US" altLang="zh-CN" sz="14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400" i="1" dirty="0">
                                      <a:solidFill>
                                        <a:schemeClr val="tx1"/>
                                      </a:solidFill>
                                      <a:latin typeface="Cambria Math" panose="02040503050406030204" pitchFamily="18" charset="0"/>
                                      <a:ea typeface="微软雅黑" panose="020B0503020204020204" pitchFamily="34" charset="-122"/>
                                    </a:rPr>
                                  </m:ctrlPr>
                                </m:sSubPr>
                                <m:e>
                                  <m:r>
                                    <a:rPr lang="en-US" altLang="zh-CN" sz="1400" i="1" dirty="0">
                                      <a:solidFill>
                                        <a:schemeClr val="tx1"/>
                                      </a:solidFill>
                                      <a:latin typeface="Cambria Math" panose="02040503050406030204" pitchFamily="18" charset="0"/>
                                      <a:ea typeface="微软雅黑" panose="020B0503020204020204" pitchFamily="34" charset="-122"/>
                                    </a:rPr>
                                    <m:t>𝑝</m:t>
                                  </m:r>
                                </m:e>
                                <m:sub>
                                  <m:r>
                                    <a:rPr lang="en-US" altLang="zh-CN" sz="140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1400" i="1" dirty="0">
                          <a:solidFill>
                            <a:schemeClr val="tx1"/>
                          </a:solidFill>
                          <a:latin typeface="Cambria Math" panose="02040503050406030204" pitchFamily="18" charset="0"/>
                          <a:cs typeface="Times New Roman" panose="02020603050405020304" pitchFamily="18" charset="0"/>
                        </a:rPr>
                        <m:t>=</m:t>
                      </m:r>
                      <m:r>
                        <a:rPr lang="en-US" altLang="zh-CN" sz="1400" i="1" dirty="0" smtClean="0">
                          <a:solidFill>
                            <a:srgbClr val="C00000"/>
                          </a:solidFill>
                          <a:latin typeface="Cambria Math" panose="02040503050406030204" pitchFamily="18" charset="0"/>
                          <a:cs typeface="Times New Roman" panose="02020603050405020304" pitchFamily="18" charset="0"/>
                        </a:rPr>
                        <m:t>𝜎</m:t>
                      </m:r>
                      <m:sSup>
                        <m:sSupPr>
                          <m:ctrlPr>
                            <a:rPr lang="en-US" altLang="zh-CN" sz="1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zh-CN" altLang="en-US" sz="1400" i="1">
                              <a:solidFill>
                                <a:srgbClr val="C00000"/>
                              </a:solidFill>
                              <a:latin typeface="Cambria Math" panose="02040503050406030204" pitchFamily="18" charset="0"/>
                              <a:cs typeface="Times New Roman" panose="02020603050405020304" pitchFamily="18" charset="0"/>
                            </a:rPr>
                            <m:t>𝜙</m:t>
                          </m:r>
                        </m:e>
                        <m:sup>
                          <m:r>
                            <a:rPr lang="en-US" altLang="zh-CN" sz="1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en-US" altLang="zh-CN" sz="1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bar>
                        <m:barPr>
                          <m:ctrlPr>
                            <a:rPr lang="en-US" altLang="zh-CN" sz="1400" i="1" dirty="0">
                              <a:solidFill>
                                <a:srgbClr val="C00000"/>
                              </a:solidFill>
                              <a:latin typeface="Cambria Math" panose="02040503050406030204" pitchFamily="18" charset="0"/>
                              <a:ea typeface="微软雅黑" panose="020B0503020204020204" pitchFamily="34" charset="-122"/>
                            </a:rPr>
                          </m:ctrlPr>
                        </m:barPr>
                        <m:e>
                          <m:sSub>
                            <m:sSubPr>
                              <m:ctrlPr>
                                <a:rPr lang="en-US" altLang="zh-CN" sz="1400" i="1" dirty="0">
                                  <a:solidFill>
                                    <a:srgbClr val="C00000"/>
                                  </a:solidFill>
                                  <a:latin typeface="Cambria Math" panose="02040503050406030204" pitchFamily="18" charset="0"/>
                                  <a:ea typeface="微软雅黑" panose="020B0503020204020204" pitchFamily="34" charset="-122"/>
                                </a:rPr>
                              </m:ctrlPr>
                            </m:sSubPr>
                            <m:e>
                              <m:r>
                                <a:rPr lang="en-US" altLang="zh-CN" sz="1400" i="1" dirty="0">
                                  <a:solidFill>
                                    <a:srgbClr val="C00000"/>
                                  </a:solidFill>
                                  <a:latin typeface="Cambria Math" panose="02040503050406030204" pitchFamily="18" charset="0"/>
                                  <a:ea typeface="微软雅黑" panose="020B0503020204020204" pitchFamily="34" charset="-122"/>
                                </a:rPr>
                                <m:t>𝑝</m:t>
                              </m:r>
                            </m:e>
                            <m:sub>
                              <m:r>
                                <a:rPr lang="en-US" altLang="zh-CN" sz="1400" i="1" dirty="0">
                                  <a:solidFill>
                                    <a:srgbClr val="C00000"/>
                                  </a:solidFill>
                                  <a:latin typeface="Cambria Math" panose="02040503050406030204" pitchFamily="18" charset="0"/>
                                  <a:ea typeface="微软雅黑" panose="020B0503020204020204" pitchFamily="34" charset="-122"/>
                                </a:rPr>
                                <m:t>𝐴</m:t>
                              </m:r>
                            </m:sub>
                          </m:sSub>
                        </m:e>
                      </m:bar>
                      <m:r>
                        <a:rPr lang="en-US" altLang="zh-CN" sz="1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1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Return </a:t>
                </a:r>
                <a14:m>
                  <m:oMath xmlns:m="http://schemas.openxmlformats.org/officeDocument/2006/math">
                    <m:acc>
                      <m:accPr>
                        <m:chr m:val="̂"/>
                        <m:ctrlPr>
                          <a:rPr lang="en-US" altLang="zh-CN" sz="1400"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sz="1400" b="0" i="1" smtClean="0">
                                <a:solidFill>
                                  <a:schemeClr val="tx1"/>
                                </a:solidFill>
                                <a:latin typeface="Cambria Math" panose="02040503050406030204" pitchFamily="18" charset="0"/>
                                <a:cs typeface="Times New Roman" panose="02020603050405020304" pitchFamily="18" charset="0"/>
                              </a:rPr>
                            </m:ctrlPr>
                          </m:sSubPr>
                          <m:e>
                            <m:r>
                              <a:rPr lang="en-US" altLang="zh-CN" sz="1400" b="0" i="1" smtClean="0">
                                <a:solidFill>
                                  <a:schemeClr val="tx1"/>
                                </a:solidFill>
                                <a:latin typeface="Cambria Math" panose="02040503050406030204" pitchFamily="18" charset="0"/>
                                <a:cs typeface="Times New Roman" panose="02020603050405020304" pitchFamily="18" charset="0"/>
                              </a:rPr>
                              <m:t>𝑐</m:t>
                            </m:r>
                          </m:e>
                          <m:sub>
                            <m:r>
                              <a:rPr lang="en-US" altLang="zh-CN" sz="1400" b="0" i="1" smtClean="0">
                                <a:solidFill>
                                  <a:schemeClr val="tx1"/>
                                </a:solidFill>
                                <a:latin typeface="Cambria Math" panose="02040503050406030204" pitchFamily="18" charset="0"/>
                                <a:cs typeface="Times New Roman" panose="02020603050405020304" pitchFamily="18" charset="0"/>
                              </a:rPr>
                              <m:t>𝐴</m:t>
                            </m:r>
                          </m:sub>
                        </m:sSub>
                      </m:e>
                    </m:acc>
                  </m:oMath>
                </a14:m>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a:t>
                </a:r>
                <a14:m>
                  <m:oMath xmlns:m="http://schemas.openxmlformats.org/officeDocument/2006/math">
                    <m:r>
                      <a:rPr lang="en-US" altLang="zh-CN" sz="1400" b="1" i="1" dirty="0">
                        <a:solidFill>
                          <a:schemeClr val="tx1"/>
                        </a:solidFill>
                        <a:latin typeface="Cambria Math" panose="02040503050406030204" pitchFamily="18" charset="0"/>
                        <a:cs typeface="Times New Roman" panose="02020603050405020304" pitchFamily="18" charset="0"/>
                      </a:rPr>
                      <m:t>𝑹</m:t>
                    </m:r>
                  </m:oMath>
                </a14:m>
                <a:endPar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3" name="对话气泡: 圆角矩形 22">
                <a:extLst>
                  <a:ext uri="{FF2B5EF4-FFF2-40B4-BE49-F238E27FC236}">
                    <a16:creationId xmlns:a16="http://schemas.microsoft.com/office/drawing/2014/main" id="{DCFCA302-EC99-42DD-A8FA-D3418299C054}"/>
                  </a:ext>
                </a:extLst>
              </p:cNvPr>
              <p:cNvSpPr>
                <a:spLocks noRot="1" noChangeAspect="1" noMove="1" noResize="1" noEditPoints="1" noAdjustHandles="1" noChangeArrowheads="1" noChangeShapeType="1" noTextEdit="1"/>
              </p:cNvSpPr>
              <p:nvPr/>
            </p:nvSpPr>
            <p:spPr>
              <a:xfrm>
                <a:off x="5373427" y="2276872"/>
                <a:ext cx="3384376" cy="2258882"/>
              </a:xfrm>
              <a:prstGeom prst="wedgeRoundRectCallout">
                <a:avLst>
                  <a:gd name="adj1" fmla="val -36546"/>
                  <a:gd name="adj2" fmla="val 107154"/>
                  <a:gd name="adj3" fmla="val 16667"/>
                </a:avLst>
              </a:prstGeom>
              <a:blipFill>
                <a:blip r:embed="rId5"/>
                <a:stretch>
                  <a:fillRect/>
                </a:stretch>
              </a:blipFill>
              <a:ln>
                <a:noFill/>
              </a:ln>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6E9ED456-F445-4B68-8721-493748010C0E}"/>
              </a:ext>
            </a:extLst>
          </p:cNvPr>
          <p:cNvSpPr/>
          <p:nvPr/>
        </p:nvSpPr>
        <p:spPr bwMode="auto">
          <a:xfrm>
            <a:off x="564617" y="1055920"/>
            <a:ext cx="2047164" cy="449513"/>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Algorithm</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20452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54</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b="0" i="0" u="none" strike="noStrike" cap="none" normalizeH="0" dirty="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Radius</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56522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a:t>
                </a: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spcAft>
                    <a:spcPts val="600"/>
                  </a:spcAft>
                </a:pP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l"/>
                </a:pPr>
                <a:r>
                  <a:rPr lang="zh-CN" altLang="en-US"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证明</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要证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𝑔</m:t>
                    </m:r>
                    <m:d>
                      <m:dPr>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𝛿</m:t>
                        </m:r>
                      </m:e>
                    </m:d>
                    <m: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unc>
                      <m:funcPr>
                        <m:ctrlPr>
                          <a:rPr lang="en-US" altLang="zh-CN" sz="2000" i="1">
                            <a:solidFill>
                              <a:schemeClr val="tx1"/>
                            </a:solidFill>
                            <a:latin typeface="Cambria Math" panose="02040503050406030204" pitchFamily="18" charset="0"/>
                          </a:rPr>
                        </m:ctrlPr>
                      </m:funcPr>
                      <m:fName>
                        <m:limLow>
                          <m:limLowPr>
                            <m:ctrlPr>
                              <a:rPr lang="en-US" altLang="zh-CN" sz="2000" i="1">
                                <a:solidFill>
                                  <a:schemeClr val="tx1"/>
                                </a:solidFill>
                                <a:latin typeface="Cambria Math" panose="02040503050406030204" pitchFamily="18" charset="0"/>
                              </a:rPr>
                            </m:ctrlPr>
                          </m:limLowPr>
                          <m:e>
                            <m:r>
                              <m:rPr>
                                <m:sty m:val="p"/>
                              </m:rPr>
                              <a:rPr lang="en-US" altLang="zh-CN" sz="2000">
                                <a:solidFill>
                                  <a:schemeClr val="tx1"/>
                                </a:solidFill>
                                <a:latin typeface="Cambria Math" panose="02040503050406030204" pitchFamily="18" charset="0"/>
                              </a:rPr>
                              <m:t>arg</m:t>
                            </m:r>
                            <m:r>
                              <a:rPr lang="en-US" altLang="zh-CN" sz="2000">
                                <a:solidFill>
                                  <a:schemeClr val="tx1"/>
                                </a:solidFill>
                                <a:latin typeface="Cambria Math" panose="02040503050406030204" pitchFamily="18" charset="0"/>
                              </a:rPr>
                              <m:t> </m:t>
                            </m:r>
                            <m:r>
                              <m:rPr>
                                <m:sty m:val="p"/>
                              </m:rPr>
                              <a:rPr lang="en-US" altLang="zh-CN" sz="2000">
                                <a:solidFill>
                                  <a:schemeClr val="tx1"/>
                                </a:solidFill>
                                <a:latin typeface="Cambria Math" panose="02040503050406030204" pitchFamily="18" charset="0"/>
                              </a:rPr>
                              <m:t>max</m:t>
                            </m:r>
                          </m:e>
                          <m:lim>
                            <m:r>
                              <a:rPr lang="en-US" altLang="zh-CN" sz="2000" i="1">
                                <a:solidFill>
                                  <a:schemeClr val="tx1"/>
                                </a:solidFill>
                                <a:latin typeface="Cambria Math" panose="02040503050406030204" pitchFamily="18" charset="0"/>
                              </a:rPr>
                              <m:t>𝑐</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𝒴</m:t>
                            </m:r>
                            <m:r>
                              <m:rPr>
                                <m:nor/>
                              </m:rPr>
                              <a:rPr lang="zh-CN" altLang="en-US" sz="2000" dirty="0">
                                <a:solidFill>
                                  <a:schemeClr val="tx1"/>
                                </a:solidFill>
                                <a:latin typeface="Times New Roman" panose="02020603050405020304" pitchFamily="18" charset="0"/>
                                <a:cs typeface="Arial" panose="020B0604020202020204" pitchFamily="34" charset="0"/>
                              </a:rPr>
                              <m:t> </m:t>
                            </m:r>
                          </m:lim>
                        </m:limLow>
                      </m:fName>
                      <m:e>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smtClean="0">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b="0" i="1" smtClean="0">
                                <a:solidFill>
                                  <a:schemeClr val="tx1"/>
                                </a:solidFill>
                                <a:latin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𝑐</m:t>
                        </m:r>
                        <m:r>
                          <a:rPr lang="en-US" altLang="zh-CN" sz="2000" i="1">
                            <a:solidFill>
                              <a:schemeClr val="tx1"/>
                            </a:solidFill>
                            <a:latin typeface="Cambria Math" panose="02040503050406030204" pitchFamily="18" charset="0"/>
                            <a:ea typeface="Cambria Math" panose="02040503050406030204" pitchFamily="18" charset="0"/>
                          </a:rPr>
                          <m:t>)</m:t>
                        </m:r>
                      </m:e>
                    </m:func>
                    <m:r>
                      <a:rPr lang="en-US" altLang="zh-CN" sz="2000" b="0" i="1" smtClean="0">
                        <a:solidFill>
                          <a:schemeClr val="tx1"/>
                        </a:solidFill>
                        <a:latin typeface="Cambria Math" panose="02040503050406030204" pitchFamily="18" charset="0"/>
                        <a:ea typeface="Cambria Math" panose="02040503050406030204" pitchFamily="18" charset="0"/>
                      </a:rPr>
                      <m:t>=</m:t>
                    </m:r>
                    <m:sSub>
                      <m:sSubPr>
                        <m:ctrlPr>
                          <a:rPr lang="en-US" altLang="zh-CN" sz="2000" b="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𝑐</m:t>
                        </m:r>
                      </m:e>
                      <m:sub>
                        <m:r>
                          <a:rPr lang="en-US" altLang="zh-CN" sz="2000" b="0" i="1" smtClean="0">
                            <a:solidFill>
                              <a:schemeClr val="tx1"/>
                            </a:solidFill>
                            <a:latin typeface="Cambria Math" panose="02040503050406030204" pitchFamily="18" charset="0"/>
                            <a:ea typeface="Cambria Math" panose="02040503050406030204" pitchFamily="18" charset="0"/>
                          </a:rPr>
                          <m:t>𝐴</m:t>
                        </m:r>
                      </m:sub>
                    </m:sSub>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就要证</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b="0" i="1" smtClean="0">
                                <a:latin typeface="Cambria Math" panose="02040503050406030204" pitchFamily="18" charset="0"/>
                                <a:ea typeface="Cambria Math" panose="02040503050406030204" pitchFamily="18" charset="0"/>
                              </a:rPr>
                              <m:t>𝐴</m:t>
                            </m:r>
                          </m:sub>
                        </m:sSub>
                      </m:e>
                    </m:d>
                    <m:r>
                      <a:rPr lang="en-US" altLang="zh-CN" sz="2000" b="0" i="1" smtClean="0">
                        <a:latin typeface="Cambria Math" panose="02040503050406030204" pitchFamily="18" charset="0"/>
                        <a:ea typeface="Cambria Math" panose="02040503050406030204" pitchFamily="18" charset="0"/>
                      </a:rPr>
                      <m:t>&gt;</m:t>
                    </m:r>
                    <m:func>
                      <m:funcPr>
                        <m:ctrlPr>
                          <a:rPr lang="en-US" altLang="zh-CN" sz="2000" i="1">
                            <a:latin typeface="Cambria Math" panose="02040503050406030204" pitchFamily="18" charset="0"/>
                            <a:ea typeface="Cambria Math" panose="02040503050406030204" pitchFamily="18" charset="0"/>
                          </a:rPr>
                        </m:ctrlPr>
                      </m:funcPr>
                      <m:fName>
                        <m:limLow>
                          <m:limLowPr>
                            <m:ctrlPr>
                              <a:rPr lang="en-US" altLang="zh-CN" sz="2000" i="1">
                                <a:latin typeface="Cambria Math" panose="02040503050406030204" pitchFamily="18" charset="0"/>
                                <a:ea typeface="Cambria Math" panose="02040503050406030204" pitchFamily="18" charset="0"/>
                              </a:rPr>
                            </m:ctrlPr>
                          </m:limLowPr>
                          <m:e>
                            <m:r>
                              <m:rPr>
                                <m:sty m:val="p"/>
                              </m:rPr>
                              <a:rPr lang="en-US" altLang="zh-CN" sz="2000">
                                <a:latin typeface="Cambria Math" panose="02040503050406030204" pitchFamily="18" charset="0"/>
                                <a:ea typeface="Cambria Math" panose="02040503050406030204" pitchFamily="18" charset="0"/>
                              </a:rPr>
                              <m:t>max</m:t>
                            </m:r>
                          </m:e>
                          <m:lim>
                            <m:r>
                              <a:rPr lang="en-US" altLang="zh-CN" sz="2000" i="1">
                                <a:latin typeface="Cambria Math" panose="02040503050406030204" pitchFamily="18" charset="0"/>
                                <a:ea typeface="Cambria Math" panose="02040503050406030204" pitchFamily="18" charset="0"/>
                              </a:rPr>
                              <m:t>𝑐</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lim>
                        </m:limLow>
                      </m:fName>
                      <m:e>
                        <m:r>
                          <a:rPr lang="en-US" altLang="zh-CN" sz="2000" i="1">
                            <a:latin typeface="Cambria Math" panose="02040503050406030204" pitchFamily="18" charset="0"/>
                            <a:ea typeface="Cambria Math" panose="02040503050406030204" pitchFamily="18" charset="0"/>
                          </a:rPr>
                          <m:t>ℙ</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cs typeface="Arial" panose="020B0604020202020204" pitchFamily="34" charset="0"/>
                          </a:rPr>
                          <m:t>𝑐</m:t>
                        </m:r>
                        <m:r>
                          <a:rPr lang="en-US" altLang="zh-CN" sz="2000" i="1">
                            <a:latin typeface="Cambria Math" panose="02040503050406030204" pitchFamily="18" charset="0"/>
                            <a:ea typeface="Cambria Math" panose="02040503050406030204" pitchFamily="18" charset="0"/>
                          </a:rPr>
                          <m:t>)</m:t>
                        </m:r>
                      </m:e>
                    </m:func>
                  </m:oMath>
                </a14:m>
                <a:endParaRPr lang="en-US" altLang="zh-CN" sz="2000" dirty="0">
                  <a:latin typeface="Times New Roman" panose="02020603050405020304" pitchFamily="18" charset="0"/>
                  <a:ea typeface="Cambria Math" panose="02040503050406030204" pitchFamily="18" charset="0"/>
                </a:endParaRPr>
              </a:p>
              <a:p>
                <a:pPr marL="342900" indent="-342900">
                  <a:spcAft>
                    <a:spcPts val="600"/>
                  </a:spcAft>
                  <a:buFont typeface="Wingdings" panose="05000000000000000000" pitchFamily="2" charset="2"/>
                  <a:buChar char="Ø"/>
                </a:pP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对任意</a:t>
                </a:r>
                <a14:m>
                  <m:oMath xmlns:m="http://schemas.openxmlformats.org/officeDocument/2006/math">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b="0" i="1" smtClean="0">
                            <a:solidFill>
                              <a:schemeClr val="tx1"/>
                            </a:solidFill>
                            <a:latin typeface="Cambria Math" panose="02040503050406030204" pitchFamily="18" charset="0"/>
                            <a:ea typeface="Cambria Math" panose="02040503050406030204" pitchFamily="18" charset="0"/>
                          </a:rPr>
                          <m:t>𝐵</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𝑐</m:t>
                        </m:r>
                      </m:e>
                      <m:sub>
                        <m:r>
                          <a:rPr lang="en-US" altLang="zh-CN" sz="2000" i="1">
                            <a:solidFill>
                              <a:schemeClr val="tx1"/>
                            </a:solidFill>
                            <a:latin typeface="Cambria Math" panose="02040503050406030204" pitchFamily="18" charset="0"/>
                            <a:ea typeface="Cambria Math" panose="02040503050406030204" pitchFamily="18" charset="0"/>
                          </a:rPr>
                          <m:t>𝐴</m:t>
                        </m:r>
                      </m:sub>
                    </m:sSub>
                  </m:oMath>
                </a14:m>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证</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ℙ</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cs typeface="Arial" panose="020B0604020202020204" pitchFamily="34" charset="0"/>
                              </a:rPr>
                              <m:t>𝜀</m:t>
                            </m:r>
                            <m:r>
                              <a:rPr lang="en-US" altLang="zh-CN" sz="2000" i="1">
                                <a:latin typeface="Cambria Math" panose="02040503050406030204" pitchFamily="18" charset="0"/>
                                <a:cs typeface="Arial" panose="020B0604020202020204" pitchFamily="34" charset="0"/>
                              </a:rPr>
                              <m:t>+</m:t>
                            </m:r>
                            <m:r>
                              <a:rPr lang="en-US" altLang="zh-CN" sz="2000" i="1">
                                <a:latin typeface="Cambria Math" panose="02040503050406030204" pitchFamily="18" charset="0"/>
                                <a:cs typeface="Arial" panose="020B0604020202020204" pitchFamily="34" charset="0"/>
                              </a:rPr>
                              <m:t>𝛿</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latin typeface="Cambria Math" panose="02040503050406030204" pitchFamily="18" charset="0"/>
                                <a:ea typeface="Cambria Math" panose="02040503050406030204" pitchFamily="18" charset="0"/>
                              </a:rPr>
                              <m:t>𝑐</m:t>
                            </m:r>
                          </m:e>
                          <m:sub>
                            <m:r>
                              <a:rPr lang="en-US" altLang="zh-CN" sz="2000" i="1">
                                <a:latin typeface="Cambria Math" panose="02040503050406030204" pitchFamily="18" charset="0"/>
                                <a:ea typeface="Cambria Math" panose="02040503050406030204" pitchFamily="18" charset="0"/>
                              </a:rPr>
                              <m:t>𝐴</m:t>
                            </m:r>
                          </m:sub>
                        </m:sSub>
                      </m:e>
                    </m:d>
                    <m:r>
                      <a:rPr lang="en-US" altLang="zh-CN" sz="2000" i="1">
                        <a:solidFill>
                          <a:schemeClr val="tx1"/>
                        </a:solidFill>
                        <a:latin typeface="Cambria Math" panose="02040503050406030204" pitchFamily="18" charset="0"/>
                        <a:ea typeface="Cambria Math" panose="02040503050406030204" pitchFamily="18" charset="0"/>
                      </a:rPr>
                      <m:t>&gt;</m:t>
                    </m:r>
                    <m:r>
                      <a:rPr lang="en-US" altLang="zh-CN" sz="2000" i="1">
                        <a:solidFill>
                          <a:schemeClr val="tx1"/>
                        </a:solidFill>
                        <a:latin typeface="Cambria Math" panose="02040503050406030204" pitchFamily="18" charset="0"/>
                        <a:ea typeface="Cambria Math" panose="02040503050406030204" pitchFamily="18" charset="0"/>
                      </a:rPr>
                      <m:t>ℙ</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𝑓</m:t>
                    </m:r>
                    <m:d>
                      <m:dPr>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𝑥</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cs typeface="Arial" panose="020B0604020202020204" pitchFamily="34" charset="0"/>
                          </a:rPr>
                          <m:t>𝜀</m:t>
                        </m:r>
                        <m:r>
                          <a:rPr lang="en-US" altLang="zh-CN" sz="2000" b="0" i="1" smtClean="0">
                            <a:solidFill>
                              <a:schemeClr val="tx1"/>
                            </a:solidFill>
                            <a:latin typeface="Cambria Math" panose="02040503050406030204" pitchFamily="18" charset="0"/>
                            <a:cs typeface="Arial" panose="020B0604020202020204" pitchFamily="34" charset="0"/>
                          </a:rPr>
                          <m:t>+</m:t>
                        </m:r>
                        <m:r>
                          <a:rPr lang="en-US" altLang="zh-CN" sz="2000" b="0" i="1" smtClean="0">
                            <a:solidFill>
                              <a:schemeClr val="tx1"/>
                            </a:solidFill>
                            <a:latin typeface="Cambria Math" panose="02040503050406030204" pitchFamily="18" charset="0"/>
                            <a:cs typeface="Arial" panose="020B0604020202020204" pitchFamily="34" charset="0"/>
                          </a:rPr>
                          <m:t>𝛿</m:t>
                        </m:r>
                      </m:e>
                    </m:d>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20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565224"/>
              </a:xfrm>
              <a:prstGeom prst="rect">
                <a:avLst/>
              </a:prstGeom>
              <a:blipFill>
                <a:blip r:embed="rId3"/>
                <a:stretch>
                  <a:fillRect l="-689" t="-267" b="-14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0035815-92B0-4230-8386-D732C6872B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grpSp>
        <p:nvGrpSpPr>
          <p:cNvPr id="6" name="组合 5">
            <a:extLst>
              <a:ext uri="{FF2B5EF4-FFF2-40B4-BE49-F238E27FC236}">
                <a16:creationId xmlns:a16="http://schemas.microsoft.com/office/drawing/2014/main" id="{5DEEF275-8DA6-426D-8547-203EA493D3F6}"/>
              </a:ext>
            </a:extLst>
          </p:cNvPr>
          <p:cNvGrpSpPr/>
          <p:nvPr/>
        </p:nvGrpSpPr>
        <p:grpSpPr>
          <a:xfrm>
            <a:off x="975027" y="1644040"/>
            <a:ext cx="7413398" cy="2670318"/>
            <a:chOff x="975027" y="1644040"/>
            <a:chExt cx="7413398" cy="2670318"/>
          </a:xfrm>
        </p:grpSpPr>
        <p:pic>
          <p:nvPicPr>
            <p:cNvPr id="8" name="图片 7">
              <a:extLst>
                <a:ext uri="{FF2B5EF4-FFF2-40B4-BE49-F238E27FC236}">
                  <a16:creationId xmlns:a16="http://schemas.microsoft.com/office/drawing/2014/main" id="{9EE71E7C-6544-4E2C-94EC-2DFE4A0D1BA2}"/>
                </a:ext>
              </a:extLst>
            </p:cNvPr>
            <p:cNvPicPr>
              <a:picLocks noChangeAspect="1"/>
            </p:cNvPicPr>
            <p:nvPr/>
          </p:nvPicPr>
          <p:blipFill rotWithShape="1">
            <a:blip r:embed="rId4"/>
            <a:srcRect b="89278"/>
            <a:stretch/>
          </p:blipFill>
          <p:spPr>
            <a:xfrm>
              <a:off x="975028" y="1644040"/>
              <a:ext cx="5668357" cy="288031"/>
            </a:xfrm>
            <a:prstGeom prst="rect">
              <a:avLst/>
            </a:prstGeom>
          </p:spPr>
        </p:pic>
        <p:pic>
          <p:nvPicPr>
            <p:cNvPr id="14" name="图片 13">
              <a:extLst>
                <a:ext uri="{FF2B5EF4-FFF2-40B4-BE49-F238E27FC236}">
                  <a16:creationId xmlns:a16="http://schemas.microsoft.com/office/drawing/2014/main" id="{0281CB69-0CEF-4D09-8DF8-7B8478090BA6}"/>
                </a:ext>
              </a:extLst>
            </p:cNvPr>
            <p:cNvPicPr>
              <a:picLocks noChangeAspect="1"/>
            </p:cNvPicPr>
            <p:nvPr/>
          </p:nvPicPr>
          <p:blipFill rotWithShape="1">
            <a:blip r:embed="rId4"/>
            <a:srcRect t="10001" r="69322" b="79278"/>
            <a:stretch/>
          </p:blipFill>
          <p:spPr>
            <a:xfrm>
              <a:off x="6649483" y="1644040"/>
              <a:ext cx="1738942" cy="288032"/>
            </a:xfrm>
            <a:prstGeom prst="rect">
              <a:avLst/>
            </a:prstGeom>
          </p:spPr>
        </p:pic>
        <p:pic>
          <p:nvPicPr>
            <p:cNvPr id="15" name="图片 14">
              <a:extLst>
                <a:ext uri="{FF2B5EF4-FFF2-40B4-BE49-F238E27FC236}">
                  <a16:creationId xmlns:a16="http://schemas.microsoft.com/office/drawing/2014/main" id="{43F4991C-2BDE-4DF1-94EA-44373663AFDB}"/>
                </a:ext>
              </a:extLst>
            </p:cNvPr>
            <p:cNvPicPr>
              <a:picLocks noChangeAspect="1"/>
            </p:cNvPicPr>
            <p:nvPr/>
          </p:nvPicPr>
          <p:blipFill rotWithShape="1">
            <a:blip r:embed="rId4"/>
            <a:srcRect l="30858" t="9974" b="80009"/>
            <a:stretch/>
          </p:blipFill>
          <p:spPr>
            <a:xfrm>
              <a:off x="975281" y="1977984"/>
              <a:ext cx="3919190" cy="269101"/>
            </a:xfrm>
            <a:prstGeom prst="rect">
              <a:avLst/>
            </a:prstGeom>
          </p:spPr>
        </p:pic>
        <p:pic>
          <p:nvPicPr>
            <p:cNvPr id="16" name="图片 15">
              <a:extLst>
                <a:ext uri="{FF2B5EF4-FFF2-40B4-BE49-F238E27FC236}">
                  <a16:creationId xmlns:a16="http://schemas.microsoft.com/office/drawing/2014/main" id="{F044F09C-A17B-4212-AE90-420D5E93C50C}"/>
                </a:ext>
              </a:extLst>
            </p:cNvPr>
            <p:cNvPicPr>
              <a:picLocks noChangeAspect="1"/>
            </p:cNvPicPr>
            <p:nvPr/>
          </p:nvPicPr>
          <p:blipFill rotWithShape="1">
            <a:blip r:embed="rId4"/>
            <a:srcRect t="20429" r="40901" b="70373"/>
            <a:stretch/>
          </p:blipFill>
          <p:spPr>
            <a:xfrm>
              <a:off x="4894471" y="2035566"/>
              <a:ext cx="3349937" cy="247121"/>
            </a:xfrm>
            <a:prstGeom prst="rect">
              <a:avLst/>
            </a:prstGeom>
          </p:spPr>
        </p:pic>
        <p:pic>
          <p:nvPicPr>
            <p:cNvPr id="17" name="图片 16">
              <a:extLst>
                <a:ext uri="{FF2B5EF4-FFF2-40B4-BE49-F238E27FC236}">
                  <a16:creationId xmlns:a16="http://schemas.microsoft.com/office/drawing/2014/main" id="{84376C91-94E6-40AC-AAF2-09C596E215B2}"/>
                </a:ext>
              </a:extLst>
            </p:cNvPr>
            <p:cNvPicPr>
              <a:picLocks noChangeAspect="1"/>
            </p:cNvPicPr>
            <p:nvPr/>
          </p:nvPicPr>
          <p:blipFill rotWithShape="1">
            <a:blip r:embed="rId4"/>
            <a:srcRect l="59175" t="20069" b="69092"/>
            <a:stretch/>
          </p:blipFill>
          <p:spPr>
            <a:xfrm>
              <a:off x="975028" y="2350965"/>
              <a:ext cx="2314119" cy="291183"/>
            </a:xfrm>
            <a:prstGeom prst="rect">
              <a:avLst/>
            </a:prstGeom>
          </p:spPr>
        </p:pic>
        <p:pic>
          <p:nvPicPr>
            <p:cNvPr id="18" name="图片 17">
              <a:extLst>
                <a:ext uri="{FF2B5EF4-FFF2-40B4-BE49-F238E27FC236}">
                  <a16:creationId xmlns:a16="http://schemas.microsoft.com/office/drawing/2014/main" id="{98BB5BFD-4AE0-4986-AF95-913E443CA1DF}"/>
                </a:ext>
              </a:extLst>
            </p:cNvPr>
            <p:cNvPicPr>
              <a:picLocks noChangeAspect="1"/>
            </p:cNvPicPr>
            <p:nvPr/>
          </p:nvPicPr>
          <p:blipFill rotWithShape="1">
            <a:blip r:embed="rId4"/>
            <a:srcRect l="2997" t="39490" b="46318"/>
            <a:stretch/>
          </p:blipFill>
          <p:spPr>
            <a:xfrm>
              <a:off x="1822763" y="2853443"/>
              <a:ext cx="5498475" cy="381237"/>
            </a:xfrm>
            <a:prstGeom prst="rect">
              <a:avLst/>
            </a:prstGeom>
          </p:spPr>
        </p:pic>
        <p:pic>
          <p:nvPicPr>
            <p:cNvPr id="19" name="图片 18">
              <a:extLst>
                <a:ext uri="{FF2B5EF4-FFF2-40B4-BE49-F238E27FC236}">
                  <a16:creationId xmlns:a16="http://schemas.microsoft.com/office/drawing/2014/main" id="{8F8E0173-AA01-454D-AB15-C73285E8EA2A}"/>
                </a:ext>
              </a:extLst>
            </p:cNvPr>
            <p:cNvPicPr>
              <a:picLocks noChangeAspect="1"/>
            </p:cNvPicPr>
            <p:nvPr/>
          </p:nvPicPr>
          <p:blipFill rotWithShape="1">
            <a:blip r:embed="rId4"/>
            <a:srcRect t="60861" b="25548"/>
            <a:stretch/>
          </p:blipFill>
          <p:spPr>
            <a:xfrm>
              <a:off x="975027" y="3329270"/>
              <a:ext cx="5668357" cy="365126"/>
            </a:xfrm>
            <a:prstGeom prst="rect">
              <a:avLst/>
            </a:prstGeom>
          </p:spPr>
        </p:pic>
        <p:pic>
          <p:nvPicPr>
            <p:cNvPr id="20" name="图片 19">
              <a:extLst>
                <a:ext uri="{FF2B5EF4-FFF2-40B4-BE49-F238E27FC236}">
                  <a16:creationId xmlns:a16="http://schemas.microsoft.com/office/drawing/2014/main" id="{6F1A1A9F-3FFB-420D-B5DB-E1955150E0E1}"/>
                </a:ext>
              </a:extLst>
            </p:cNvPr>
            <p:cNvPicPr>
              <a:picLocks noChangeAspect="1"/>
            </p:cNvPicPr>
            <p:nvPr/>
          </p:nvPicPr>
          <p:blipFill rotWithShape="1">
            <a:blip r:embed="rId4"/>
            <a:srcRect l="23448" t="81598"/>
            <a:stretch/>
          </p:blipFill>
          <p:spPr>
            <a:xfrm>
              <a:off x="2494704" y="3841039"/>
              <a:ext cx="4154592" cy="473319"/>
            </a:xfrm>
            <a:prstGeom prst="rect">
              <a:avLst/>
            </a:prstGeom>
          </p:spPr>
        </p:pic>
        <p:sp>
          <p:nvSpPr>
            <p:cNvPr id="21" name="矩形 20">
              <a:extLst>
                <a:ext uri="{FF2B5EF4-FFF2-40B4-BE49-F238E27FC236}">
                  <a16:creationId xmlns:a16="http://schemas.microsoft.com/office/drawing/2014/main" id="{6902FE29-92CF-4EF4-BB2A-09AD75BBA4B5}"/>
                </a:ext>
              </a:extLst>
            </p:cNvPr>
            <p:cNvSpPr/>
            <p:nvPr/>
          </p:nvSpPr>
          <p:spPr>
            <a:xfrm>
              <a:off x="1486592" y="3390033"/>
              <a:ext cx="1501232" cy="262960"/>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32910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DE4555E-DCA7-4130-B60E-815E6083F0FB}"/>
                  </a:ext>
                </a:extLst>
              </p:cNvPr>
              <p:cNvSpPr txBox="1"/>
              <p:nvPr/>
            </p:nvSpPr>
            <p:spPr>
              <a:xfrm>
                <a:off x="5498766" y="3727520"/>
                <a:ext cx="3177690" cy="2462213"/>
              </a:xfrm>
              <a:prstGeom prst="rect">
                <a:avLst/>
              </a:prstGeom>
              <a:solidFill>
                <a:schemeClr val="bg1">
                  <a:lumMod val="95000"/>
                </a:schemeClr>
              </a:solidFill>
            </p:spPr>
            <p:txBody>
              <a:bodyPr wrap="square" rtlCol="0">
                <a:spAutoFit/>
              </a:bodyPr>
              <a:lstStyle/>
              <a:p>
                <a:pPr marL="285750" indent="-285750">
                  <a:spcAft>
                    <a:spcPts val="600"/>
                  </a:spcAft>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The figure on the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left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depicts a situation where </a:t>
                </a:r>
                <a14:m>
                  <m:oMath xmlns:m="http://schemas.openxmlformats.org/officeDocument/2006/math">
                    <m:r>
                      <a:rPr lang="en-US" altLang="zh-CN" sz="1600" i="1">
                        <a:latin typeface="Cambria Math" panose="02040503050406030204" pitchFamily="18" charset="0"/>
                        <a:ea typeface="Cambria Math" panose="02040503050406030204" pitchFamily="18" charset="0"/>
                      </a:rPr>
                      <m:t>ℙ</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 &gt;</m:t>
                    </m:r>
                    <m:r>
                      <a:rPr lang="en-US" altLang="zh-CN" sz="1600" i="1">
                        <a:latin typeface="Cambria Math" panose="02040503050406030204" pitchFamily="18" charset="0"/>
                        <a:ea typeface="Cambria Math" panose="02040503050406030204" pitchFamily="18" charset="0"/>
                      </a:rPr>
                      <m:t>ℙ</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𝐵</m:t>
                    </m:r>
                    <m:r>
                      <a:rPr lang="en-US" altLang="zh-CN" sz="1600" i="1" dirty="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and hence </a:t>
                </a:r>
                <a14:m>
                  <m:oMath xmlns:m="http://schemas.openxmlformats.org/officeDocument/2006/math">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d>
                      <m:dPr>
                        <m:ctrlP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𝛿</m:t>
                        </m:r>
                      </m:e>
                    </m:d>
                    <m:r>
                      <a:rPr lang="en-US" altLang="zh-CN" sz="16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16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may equal </a:t>
                </a:r>
                <a14:m>
                  <m:oMath xmlns:m="http://schemas.openxmlformats.org/officeDocument/2006/math">
                    <m:sSub>
                      <m:sSubPr>
                        <m:ctrlPr>
                          <a:rPr lang="en-US" altLang="zh-CN" sz="16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spcAft>
                    <a:spcPts val="600"/>
                  </a:spcAft>
                  <a:buFont typeface="Arial" panose="020B0604020202020204" pitchFamily="34" charset="0"/>
                  <a:buChar char="•"/>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spcAft>
                    <a:spcPts val="600"/>
                  </a:spcAft>
                  <a:buFont typeface="Arial" panose="020B0604020202020204" pitchFamily="34" charset="0"/>
                  <a:buChar cha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The figure on the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right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depicts a situation where where </a:t>
                </a:r>
                <a14:m>
                  <m:oMath xmlns:m="http://schemas.openxmlformats.org/officeDocument/2006/math">
                    <m:r>
                      <a:rPr lang="en-US" altLang="zh-CN" sz="1600" i="1">
                        <a:latin typeface="Cambria Math" panose="02040503050406030204" pitchFamily="18" charset="0"/>
                        <a:ea typeface="Cambria Math" panose="02040503050406030204" pitchFamily="18" charset="0"/>
                      </a:rPr>
                      <m:t>ℙ</m:t>
                    </m:r>
                    <m:d>
                      <m:dPr>
                        <m:ctrlPr>
                          <a:rPr lang="en-US" altLang="zh-CN" sz="1600" i="1" dirty="0">
                            <a:latin typeface="Cambria Math" panose="02040503050406030204" pitchFamily="18" charset="0"/>
                            <a:ea typeface="Cambria Math" panose="02040503050406030204" pitchFamily="18" charset="0"/>
                          </a:rPr>
                        </m:ctrlPr>
                      </m:dPr>
                      <m:e>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𝐴</m:t>
                        </m:r>
                      </m:e>
                    </m:d>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&lt;</m:t>
                    </m:r>
                    <m:r>
                      <a:rPr lang="en-US" altLang="zh-CN" sz="1600" i="1">
                        <a:latin typeface="Cambria Math" panose="02040503050406030204" pitchFamily="18" charset="0"/>
                        <a:ea typeface="Cambria Math" panose="02040503050406030204" pitchFamily="18" charset="0"/>
                      </a:rPr>
                      <m:t>ℙ</m:t>
                    </m:r>
                    <m:d>
                      <m:dPr>
                        <m:ctrlPr>
                          <a:rPr lang="en-US" altLang="zh-CN" sz="1600" i="1" dirty="0">
                            <a:latin typeface="Cambria Math" panose="02040503050406030204" pitchFamily="18" charset="0"/>
                            <a:ea typeface="Cambria Math" panose="02040503050406030204" pitchFamily="18" charset="0"/>
                          </a:rPr>
                        </m:ctrlPr>
                      </m:dPr>
                      <m:e>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latin typeface="Cambria Math" panose="02040503050406030204" pitchFamily="18" charset="0"/>
                            <a:ea typeface="微软雅黑" panose="020B0503020204020204" pitchFamily="34" charset="-122"/>
                            <a:cs typeface="Times New Roman" panose="02020603050405020304" pitchFamily="18" charset="0"/>
                          </a:rPr>
                          <m:t>𝐵</m:t>
                        </m:r>
                      </m:e>
                    </m:d>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and hence </a:t>
                </a:r>
                <a14:m>
                  <m:oMath xmlns:m="http://schemas.openxmlformats.org/officeDocument/2006/math">
                    <m:r>
                      <a:rPr lang="en-US" altLang="zh-CN" sz="16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d>
                      <m:dPr>
                        <m:ctrlP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𝛿</m:t>
                        </m:r>
                      </m:e>
                    </m:d>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𝑐</m:t>
                        </m:r>
                      </m:e>
                      <m:sub>
                        <m:r>
                          <a:rPr lang="en-US" altLang="zh-CN" sz="160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𝐴</m:t>
                        </m:r>
                      </m:sub>
                    </m:sSub>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4" name="文本框 13">
                <a:extLst>
                  <a:ext uri="{FF2B5EF4-FFF2-40B4-BE49-F238E27FC236}">
                    <a16:creationId xmlns:a16="http://schemas.microsoft.com/office/drawing/2014/main" id="{6DE4555E-DCA7-4130-B60E-815E6083F0FB}"/>
                  </a:ext>
                </a:extLst>
              </p:cNvPr>
              <p:cNvSpPr txBox="1">
                <a:spLocks noRot="1" noChangeAspect="1" noMove="1" noResize="1" noEditPoints="1" noAdjustHandles="1" noChangeArrowheads="1" noChangeShapeType="1" noTextEdit="1"/>
              </p:cNvSpPr>
              <p:nvPr/>
            </p:nvSpPr>
            <p:spPr>
              <a:xfrm>
                <a:off x="5498766" y="3727520"/>
                <a:ext cx="3177690" cy="2462213"/>
              </a:xfrm>
              <a:prstGeom prst="rect">
                <a:avLst/>
              </a:prstGeom>
              <a:blipFill>
                <a:blip r:embed="rId3"/>
                <a:stretch>
                  <a:fillRect l="-768" t="-743" b="-222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55</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cs typeface="Times New Roman" panose="02020603050405020304" pitchFamily="18" charset="0"/>
                </a:rPr>
                <a:t>Radius</a:t>
              </a:r>
            </a:p>
          </p:txBody>
        </p:sp>
      </p:grpSp>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2470736" y="6156012"/>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9</a:t>
            </a:r>
            <a:endParaRPr lang="zh-CN" altLang="en-US" dirty="0"/>
          </a:p>
        </p:txBody>
      </p:sp>
      <p:pic>
        <p:nvPicPr>
          <p:cNvPr id="17" name="图片 16">
            <a:extLst>
              <a:ext uri="{FF2B5EF4-FFF2-40B4-BE49-F238E27FC236}">
                <a16:creationId xmlns:a16="http://schemas.microsoft.com/office/drawing/2014/main" id="{CE2B5F66-89DE-465D-ACB6-D91D63F3ADAC}"/>
              </a:ext>
            </a:extLst>
          </p:cNvPr>
          <p:cNvPicPr>
            <a:picLocks noChangeAspect="1"/>
          </p:cNvPicPr>
          <p:nvPr/>
        </p:nvPicPr>
        <p:blipFill>
          <a:blip r:embed="rId4"/>
          <a:stretch>
            <a:fillRect/>
          </a:stretch>
        </p:blipFill>
        <p:spPr>
          <a:xfrm>
            <a:off x="467975" y="3727520"/>
            <a:ext cx="4966040" cy="2478983"/>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7556B91-25B3-4734-890D-271DBBB95FE6}"/>
                  </a:ext>
                </a:extLst>
              </p:cNvPr>
              <p:cNvSpPr txBox="1"/>
              <p:nvPr/>
            </p:nvSpPr>
            <p:spPr>
              <a:xfrm>
                <a:off x="564617" y="1574790"/>
                <a:ext cx="7967823" cy="189295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Illustration of the proof of Theorem 1. </a:t>
                </a:r>
              </a:p>
              <a:p>
                <a:pPr marL="342900" indent="-342900">
                  <a:spcAft>
                    <a:spcPts val="600"/>
                  </a:spcAft>
                  <a:buFont typeface="Wingdings" panose="05000000000000000000" pitchFamily="2" charset="2"/>
                  <a:buChar char="Ø"/>
                </a:pPr>
                <a:r>
                  <a:rPr lang="zh-CN" altLang="en-US" sz="2000" dirty="0">
                    <a:solidFill>
                      <a:schemeClr val="tx1"/>
                    </a:solidFill>
                    <a:ea typeface="Cambria Math" panose="02040503050406030204" pitchFamily="18" charset="0"/>
                  </a:rPr>
                  <a:t> </a:t>
                </a:r>
                <a:r>
                  <a:rPr lang="zh-CN" altLang="en-US" sz="1600" dirty="0">
                    <a:solidFill>
                      <a:schemeClr val="tx1"/>
                    </a:solidFill>
                    <a:ea typeface="Cambria Math" panose="02040503050406030204" pitchFamily="18" charset="0"/>
                  </a:rPr>
                  <a:t>当且仅当 </a:t>
                </a:r>
                <a14:m>
                  <m:oMath xmlns:m="http://schemas.openxmlformats.org/officeDocument/2006/math">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𝑌</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𝐴</m:t>
                            </m:r>
                          </m:e>
                        </m:d>
                      </m:e>
                    </m:d>
                    <m:r>
                      <a:rPr lang="en-US" altLang="zh-CN" sz="1600" i="1">
                        <a:solidFill>
                          <a:schemeClr val="tx1"/>
                        </a:solidFill>
                        <a:latin typeface="Cambria Math" panose="02040503050406030204" pitchFamily="18" charset="0"/>
                        <a:ea typeface="Cambria Math" panose="02040503050406030204" pitchFamily="18" charset="0"/>
                      </a:rPr>
                      <m:t>&gt;</m:t>
                    </m:r>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𝑌</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𝐵</m:t>
                            </m:r>
                          </m:e>
                        </m:d>
                      </m:e>
                    </m:d>
                  </m:oMath>
                </a14:m>
                <a:r>
                  <a:rPr lang="zh-CN" altLang="en-US" sz="1600" dirty="0">
                    <a:solidFill>
                      <a:schemeClr val="tx1"/>
                    </a:solidFill>
                    <a:ea typeface="Cambria Math" panose="02040503050406030204" pitchFamily="18" charset="0"/>
                  </a:rPr>
                  <a:t>成立，有</a:t>
                </a:r>
                <a14:m>
                  <m:oMath xmlns:m="http://schemas.openxmlformats.org/officeDocument/2006/math">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𝑥</m:t>
                            </m:r>
                            <m:r>
                              <a:rPr lang="en-US" altLang="zh-CN" sz="1600" i="1">
                                <a:solidFill>
                                  <a:schemeClr val="tx1"/>
                                </a:solidFill>
                                <a:latin typeface="Cambria Math" panose="02040503050406030204" pitchFamily="18" charset="0"/>
                                <a:ea typeface="Cambria Math" panose="02040503050406030204" pitchFamily="18" charset="0"/>
                              </a:rPr>
                              <m:t>+</m:t>
                            </m:r>
                            <m:r>
                              <a:rPr lang="zh-CN" altLang="en-US" sz="1600" i="1">
                                <a:solidFill>
                                  <a:schemeClr val="tx1"/>
                                </a:solidFill>
                                <a:latin typeface="Cambria Math" panose="02040503050406030204" pitchFamily="18" charset="0"/>
                                <a:cs typeface="Arial" panose="020B0604020202020204" pitchFamily="34" charset="0"/>
                              </a:rPr>
                              <m:t>𝜀</m:t>
                            </m:r>
                            <m:r>
                              <a:rPr lang="en-US" altLang="zh-CN" sz="1600" i="1">
                                <a:solidFill>
                                  <a:schemeClr val="tx1"/>
                                </a:solidFill>
                                <a:latin typeface="Cambria Math" panose="02040503050406030204" pitchFamily="18" charset="0"/>
                                <a:cs typeface="Arial" panose="020B0604020202020204" pitchFamily="34" charset="0"/>
                              </a:rPr>
                              <m:t>+</m:t>
                            </m:r>
                            <m:r>
                              <a:rPr lang="en-US" altLang="zh-CN" sz="1600" i="1">
                                <a:solidFill>
                                  <a:schemeClr val="tx1"/>
                                </a:solidFill>
                                <a:latin typeface="Cambria Math" panose="02040503050406030204" pitchFamily="18" charset="0"/>
                                <a:cs typeface="Arial" panose="020B0604020202020204" pitchFamily="34" charset="0"/>
                              </a:rPr>
                              <m:t>𝛿</m:t>
                            </m:r>
                          </m:e>
                        </m:d>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a:solidFill>
                                  <a:schemeClr val="tx1"/>
                                </a:solidFill>
                                <a:latin typeface="Cambria Math" panose="02040503050406030204" pitchFamily="18" charset="0"/>
                                <a:ea typeface="Cambria Math" panose="02040503050406030204" pitchFamily="18" charset="0"/>
                              </a:rPr>
                              <m:t>𝑐</m:t>
                            </m:r>
                          </m:e>
                          <m:sub>
                            <m:r>
                              <a:rPr lang="en-US" altLang="zh-CN" sz="1600" i="1">
                                <a:solidFill>
                                  <a:schemeClr val="tx1"/>
                                </a:solidFill>
                                <a:latin typeface="Cambria Math" panose="02040503050406030204" pitchFamily="18" charset="0"/>
                                <a:ea typeface="Cambria Math" panose="02040503050406030204" pitchFamily="18" charset="0"/>
                              </a:rPr>
                              <m:t>𝐴</m:t>
                            </m:r>
                          </m:sub>
                        </m:sSub>
                      </m:e>
                    </m:d>
                    <m:r>
                      <a:rPr lang="en-US" altLang="zh-CN" sz="1600" i="1">
                        <a:solidFill>
                          <a:schemeClr val="tx1"/>
                        </a:solidFill>
                        <a:latin typeface="Cambria Math" panose="02040503050406030204" pitchFamily="18" charset="0"/>
                        <a:ea typeface="Cambria Math" panose="02040503050406030204" pitchFamily="18" charset="0"/>
                      </a:rPr>
                      <m:t>&gt;</m:t>
                    </m:r>
                    <m:r>
                      <a:rPr lang="en-US" altLang="zh-CN" sz="1600" i="1">
                        <a:solidFill>
                          <a:schemeClr val="tx1"/>
                        </a:solidFill>
                        <a:latin typeface="Cambria Math" panose="02040503050406030204" pitchFamily="18" charset="0"/>
                        <a:ea typeface="Cambria Math" panose="02040503050406030204" pitchFamily="18" charset="0"/>
                      </a:rPr>
                      <m:t>ℙ</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𝑥</m:t>
                        </m:r>
                        <m:r>
                          <a:rPr lang="en-US" altLang="zh-CN" sz="1600" i="1">
                            <a:solidFill>
                              <a:schemeClr val="tx1"/>
                            </a:solidFill>
                            <a:latin typeface="Cambria Math" panose="02040503050406030204" pitchFamily="18" charset="0"/>
                            <a:ea typeface="Cambria Math" panose="02040503050406030204" pitchFamily="18" charset="0"/>
                          </a:rPr>
                          <m:t>+</m:t>
                        </m:r>
                        <m:r>
                          <a:rPr lang="zh-CN" altLang="en-US" sz="1600" i="1">
                            <a:solidFill>
                              <a:schemeClr val="tx1"/>
                            </a:solidFill>
                            <a:latin typeface="Cambria Math" panose="02040503050406030204" pitchFamily="18" charset="0"/>
                            <a:cs typeface="Arial" panose="020B0604020202020204" pitchFamily="34" charset="0"/>
                          </a:rPr>
                          <m:t>𝜀</m:t>
                        </m:r>
                        <m:r>
                          <a:rPr lang="en-US" altLang="zh-CN" sz="1600" i="1">
                            <a:solidFill>
                              <a:schemeClr val="tx1"/>
                            </a:solidFill>
                            <a:latin typeface="Cambria Math" panose="02040503050406030204" pitchFamily="18" charset="0"/>
                            <a:cs typeface="Arial" panose="020B0604020202020204" pitchFamily="34" charset="0"/>
                          </a:rPr>
                          <m:t>+</m:t>
                        </m:r>
                        <m:r>
                          <a:rPr lang="en-US" altLang="zh-CN" sz="1600" i="1">
                            <a:solidFill>
                              <a:schemeClr val="tx1"/>
                            </a:solidFill>
                            <a:latin typeface="Cambria Math" panose="02040503050406030204" pitchFamily="18" charset="0"/>
                            <a:cs typeface="Arial" panose="020B0604020202020204" pitchFamily="34" charset="0"/>
                          </a:rPr>
                          <m:t>𝛿</m:t>
                        </m:r>
                      </m:e>
                    </m:d>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𝑐</m:t>
                        </m:r>
                      </m:e>
                      <m:sub>
                        <m: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𝐵</m:t>
                        </m:r>
                      </m:sub>
                    </m:sSub>
                    <m:r>
                      <a:rPr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zh-CN" sz="1600" dirty="0">
                  <a:solidFill>
                    <a:schemeClr val="tx1"/>
                  </a:solidFill>
                  <a:latin typeface="Times New Roman" panose="02020603050405020304" pitchFamily="18" charset="0"/>
                  <a:cs typeface="Times New Roman" panose="02020603050405020304" pitchFamily="18" charset="0"/>
                </a:endParaRPr>
              </a:p>
              <a:p>
                <a:pPr marL="342900" indent="-342900">
                  <a:lnSpc>
                    <a:spcPts val="2400"/>
                  </a:lnSpc>
                  <a:spcAft>
                    <a:spcPts val="600"/>
                  </a:spcAf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定义：</a:t>
                </a:r>
                <a14:m>
                  <m:oMath xmlns:m="http://schemas.openxmlformats.org/officeDocument/2006/math">
                    <m:r>
                      <a:rPr lang="en-US" altLang="zh-CN" sz="1600" i="1">
                        <a:latin typeface="Cambria Math" panose="02040503050406030204" pitchFamily="18" charset="0"/>
                        <a:cs typeface="Times New Roman" panose="02020603050405020304" pitchFamily="18" charset="0"/>
                      </a:rPr>
                      <m:t>𝐴</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𝛿</m:t>
                        </m:r>
                      </m:e>
                      <m:sup>
                        <m:r>
                          <a:rPr lang="en-US" altLang="zh-CN" sz="1600" i="1">
                            <a:latin typeface="Cambria Math" panose="02040503050406030204" pitchFamily="18" charset="0"/>
                            <a:cs typeface="Times New Roman" panose="02020603050405020304" pitchFamily="18" charset="0"/>
                          </a:rPr>
                          <m:t>𝑇</m:t>
                        </m:r>
                      </m:sup>
                    </m:sSup>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𝑥</m:t>
                        </m:r>
                      </m:e>
                    </m:d>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𝜎</m:t>
                    </m:r>
                    <m:d>
                      <m:dPr>
                        <m:begChr m:val="|"/>
                        <m:endChr m:val="|"/>
                        <m:ctrlPr>
                          <a:rPr lang="en-US" altLang="zh-CN" sz="1600" i="1">
                            <a:latin typeface="Cambria Math" panose="02040503050406030204" pitchFamily="18" charset="0"/>
                            <a:cs typeface="Times New Roman" panose="02020603050405020304" pitchFamily="18" charset="0"/>
                          </a:rPr>
                        </m:ctrlPr>
                      </m:dPr>
                      <m:e>
                        <m:d>
                          <m:dPr>
                            <m:begChr m:val="|"/>
                            <m:endChr m:val="|"/>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𝛿</m:t>
                            </m:r>
                          </m:e>
                        </m:d>
                      </m:e>
                    </m:d>
                    <m:sSup>
                      <m:sSupPr>
                        <m:ctrlPr>
                          <a:rPr lang="en-US" altLang="zh-CN" sz="1600" i="1">
                            <a:latin typeface="Cambria Math" panose="02040503050406030204" pitchFamily="18" charset="0"/>
                            <a:cs typeface="Times New Roman" panose="02020603050405020304" pitchFamily="18" charset="0"/>
                          </a:rPr>
                        </m:ctrlPr>
                      </m:sSupPr>
                      <m:e>
                        <m:r>
                          <a:rPr lang="zh-CN" altLang="en-US" sz="1600" i="1">
                            <a:latin typeface="Cambria Math" panose="02040503050406030204" pitchFamily="18" charset="0"/>
                            <a:cs typeface="Times New Roman" panose="02020603050405020304" pitchFamily="18" charset="0"/>
                          </a:rPr>
                          <m:t>𝜙</m:t>
                        </m:r>
                      </m:e>
                      <m:sup>
                        <m:r>
                          <a:rPr lang="en-US" altLang="zh-CN" sz="1600" i="1">
                            <a:latin typeface="Cambria Math" panose="02040503050406030204" pitchFamily="18" charset="0"/>
                            <a:cs typeface="Times New Roman" panose="02020603050405020304" pitchFamily="18" charset="0"/>
                          </a:rPr>
                          <m:t>−1</m:t>
                        </m:r>
                      </m:sup>
                    </m:sSup>
                    <m:r>
                      <a:rPr lang="en-US" altLang="zh-CN" sz="1600" i="1">
                        <a:latin typeface="Cambria Math" panose="02040503050406030204" pitchFamily="18" charset="0"/>
                        <a:cs typeface="Times New Roman" panose="02020603050405020304" pitchFamily="18" charset="0"/>
                      </a:rPr>
                      <m:t>(</m:t>
                    </m:r>
                    <m:bar>
                      <m:barPr>
                        <m:ctrlPr>
                          <a:rPr lang="en-US" altLang="zh-CN" sz="1600" i="1" dirty="0">
                            <a:latin typeface="Cambria Math" panose="02040503050406030204" pitchFamily="18" charset="0"/>
                            <a:ea typeface="微软雅黑" panose="020B0503020204020204" pitchFamily="34" charset="-122"/>
                          </a:rPr>
                        </m:ctrlPr>
                      </m:barPr>
                      <m:e>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𝑝</m:t>
                            </m:r>
                          </m:e>
                          <m:sub>
                            <m:r>
                              <a:rPr lang="en-US" altLang="zh-CN" sz="1600" i="1" dirty="0">
                                <a:latin typeface="Cambria Math" panose="02040503050406030204" pitchFamily="18" charset="0"/>
                                <a:ea typeface="微软雅黑" panose="020B0503020204020204" pitchFamily="34" charset="-122"/>
                              </a:rPr>
                              <m:t>𝐴</m:t>
                            </m:r>
                          </m:sub>
                        </m:sSub>
                      </m:e>
                    </m:bar>
                    <m:r>
                      <a:rPr lang="en-US" altLang="zh-CN" sz="1600" i="1">
                        <a:latin typeface="Cambria Math" panose="02040503050406030204" pitchFamily="18" charset="0"/>
                        <a:cs typeface="Times New Roman" panose="02020603050405020304" pitchFamily="18" charset="0"/>
                      </a:rPr>
                      <m:t>)}</m:t>
                    </m:r>
                  </m:oMath>
                </a14:m>
                <a:r>
                  <a:rPr lang="en-US" altLang="zh-CN" sz="1600" dirty="0">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cs typeface="Times New Roman" panose="02020603050405020304" pitchFamily="18" charset="0"/>
                      </a:rPr>
                      <m:t>𝐵</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𝛿</m:t>
                        </m:r>
                      </m:e>
                      <m:sup>
                        <m:r>
                          <a:rPr lang="en-US" altLang="zh-CN" sz="1600" i="1">
                            <a:latin typeface="Cambria Math" panose="02040503050406030204" pitchFamily="18" charset="0"/>
                            <a:cs typeface="Times New Roman" panose="02020603050405020304" pitchFamily="18" charset="0"/>
                          </a:rPr>
                          <m:t>𝑇</m:t>
                        </m:r>
                      </m:sup>
                    </m:sSup>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𝑧</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𝑥</m:t>
                        </m:r>
                      </m:e>
                    </m:d>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𝜎</m:t>
                    </m:r>
                    <m:d>
                      <m:dPr>
                        <m:begChr m:val="|"/>
                        <m:endChr m:val="|"/>
                        <m:ctrlPr>
                          <a:rPr lang="en-US" altLang="zh-CN" sz="1600" i="1">
                            <a:latin typeface="Cambria Math" panose="02040503050406030204" pitchFamily="18" charset="0"/>
                            <a:cs typeface="Times New Roman" panose="02020603050405020304" pitchFamily="18" charset="0"/>
                          </a:rPr>
                        </m:ctrlPr>
                      </m:dPr>
                      <m:e>
                        <m:d>
                          <m:dPr>
                            <m:begChr m:val="|"/>
                            <m:endChr m:val="|"/>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𝛿</m:t>
                            </m:r>
                          </m:e>
                        </m:d>
                      </m:e>
                    </m:d>
                    <m:sSup>
                      <m:sSupPr>
                        <m:ctrlPr>
                          <a:rPr lang="en-US" altLang="zh-CN" sz="1600" i="1">
                            <a:latin typeface="Cambria Math" panose="02040503050406030204" pitchFamily="18" charset="0"/>
                            <a:cs typeface="Times New Roman" panose="02020603050405020304" pitchFamily="18" charset="0"/>
                          </a:rPr>
                        </m:ctrlPr>
                      </m:sSupPr>
                      <m:e>
                        <m:r>
                          <a:rPr lang="zh-CN" altLang="en-US" sz="1600" i="1">
                            <a:latin typeface="Cambria Math" panose="02040503050406030204" pitchFamily="18" charset="0"/>
                            <a:cs typeface="Times New Roman" panose="02020603050405020304" pitchFamily="18" charset="0"/>
                          </a:rPr>
                          <m:t>𝜙</m:t>
                        </m:r>
                      </m:e>
                      <m:sup>
                        <m:r>
                          <a:rPr lang="en-US" altLang="zh-CN" sz="1600" i="1">
                            <a:latin typeface="Cambria Math" panose="02040503050406030204" pitchFamily="18" charset="0"/>
                            <a:cs typeface="Times New Roman" panose="02020603050405020304" pitchFamily="18" charset="0"/>
                          </a:rPr>
                          <m:t>−1</m:t>
                        </m:r>
                      </m:sup>
                    </m:sSup>
                    <m:r>
                      <a:rPr lang="en-US" altLang="zh-CN" sz="1600" i="1">
                        <a:latin typeface="Cambria Math" panose="02040503050406030204" pitchFamily="18" charset="0"/>
                        <a:cs typeface="Times New Roman" panose="02020603050405020304" pitchFamily="18" charset="0"/>
                      </a:rPr>
                      <m:t>(</m:t>
                    </m:r>
                    <m:bar>
                      <m:barPr>
                        <m:pos m:val="top"/>
                        <m:ctrlPr>
                          <a:rPr lang="en-US" altLang="zh-CN" sz="1600" i="1">
                            <a:latin typeface="Cambria Math" panose="02040503050406030204" pitchFamily="18" charset="0"/>
                            <a:ea typeface="微软雅黑" panose="020B0503020204020204" pitchFamily="34" charset="-122"/>
                          </a:rPr>
                        </m:ctrlPr>
                      </m:barPr>
                      <m:e>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𝑝</m:t>
                            </m:r>
                          </m:e>
                          <m:sub>
                            <m:r>
                              <a:rPr lang="en-US" altLang="zh-CN" sz="1600" i="1" dirty="0">
                                <a:latin typeface="Cambria Math" panose="02040503050406030204" pitchFamily="18" charset="0"/>
                                <a:ea typeface="微软雅黑" panose="020B0503020204020204" pitchFamily="34" charset="-122"/>
                              </a:rPr>
                              <m:t>𝐵</m:t>
                            </m:r>
                          </m:sub>
                        </m:sSub>
                      </m:e>
                    </m:bar>
                    <m:r>
                      <a:rPr lang="en-US" altLang="zh-CN" sz="1600" i="1">
                        <a:latin typeface="Cambria Math" panose="02040503050406030204" pitchFamily="18" charset="0"/>
                        <a:cs typeface="Times New Roman" panose="02020603050405020304" pitchFamily="18" charset="0"/>
                      </a:rPr>
                      <m:t>)}</m:t>
                    </m:r>
                  </m:oMath>
                </a14:m>
                <a:endParaRPr lang="en-US" altLang="zh-CN" sz="1600" dirty="0">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altLang="zh-CN" sz="2000" dirty="0">
                    <a:solidFill>
                      <a:schemeClr val="tx1"/>
                    </a:solidFill>
                    <a:ea typeface="Cambria Math" panose="02040503050406030204" pitchFamily="18" charset="0"/>
                  </a:rPr>
                  <a:t> </a:t>
                </a:r>
                <a14:m>
                  <m:oMath xmlns:m="http://schemas.openxmlformats.org/officeDocument/2006/math">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𝑌</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𝐴</m:t>
                            </m:r>
                          </m:e>
                        </m:d>
                      </m:e>
                    </m:d>
                    <m:r>
                      <a:rPr lang="en-US" altLang="zh-CN" sz="1600" i="1">
                        <a:solidFill>
                          <a:schemeClr val="tx1"/>
                        </a:solidFill>
                        <a:latin typeface="Cambria Math" panose="02040503050406030204" pitchFamily="18" charset="0"/>
                        <a:ea typeface="Cambria Math" panose="02040503050406030204" pitchFamily="18" charset="0"/>
                      </a:rPr>
                      <m:t>=</m:t>
                    </m:r>
                    <m:r>
                      <a:rPr lang="zh-CN" altLang="en-US" sz="1600" i="1">
                        <a:solidFill>
                          <a:schemeClr val="tx1"/>
                        </a:solidFill>
                        <a:latin typeface="Cambria Math" panose="02040503050406030204" pitchFamily="18" charset="0"/>
                        <a:cs typeface="Times New Roman" panose="02020603050405020304" pitchFamily="18" charset="0"/>
                      </a:rPr>
                      <m:t>𝜙</m:t>
                    </m:r>
                    <m:r>
                      <a:rPr lang="en-US" altLang="zh-CN" sz="1600" i="1">
                        <a:solidFill>
                          <a:schemeClr val="tx1"/>
                        </a:solidFill>
                        <a:latin typeface="Cambria Math" panose="02040503050406030204" pitchFamily="18" charset="0"/>
                        <a:cs typeface="Times New Roman" panose="02020603050405020304" pitchFamily="18" charset="0"/>
                      </a:rPr>
                      <m:t>(</m:t>
                    </m:r>
                    <m:sSup>
                      <m:sSupPr>
                        <m:ctrlPr>
                          <a:rPr lang="en-US" altLang="zh-CN" sz="1600" i="1">
                            <a:solidFill>
                              <a:schemeClr val="tx1"/>
                            </a:solidFill>
                            <a:latin typeface="Cambria Math" panose="02040503050406030204" pitchFamily="18" charset="0"/>
                            <a:cs typeface="Times New Roman" panose="02020603050405020304" pitchFamily="18" charset="0"/>
                          </a:rPr>
                        </m:ctrlPr>
                      </m:sSupPr>
                      <m:e>
                        <m:r>
                          <a:rPr lang="zh-CN" altLang="en-US" sz="1600" i="1">
                            <a:solidFill>
                              <a:schemeClr val="tx1"/>
                            </a:solidFill>
                            <a:latin typeface="Cambria Math" panose="02040503050406030204" pitchFamily="18" charset="0"/>
                            <a:cs typeface="Times New Roman" panose="02020603050405020304" pitchFamily="18" charset="0"/>
                          </a:rPr>
                          <m:t>𝜙</m:t>
                        </m:r>
                      </m:e>
                      <m:sup>
                        <m:r>
                          <a:rPr lang="en-US" altLang="zh-CN" sz="1600" i="1">
                            <a:solidFill>
                              <a:schemeClr val="tx1"/>
                            </a:solidFill>
                            <a:latin typeface="Cambria Math" panose="02040503050406030204" pitchFamily="18" charset="0"/>
                            <a:cs typeface="Times New Roman" panose="02020603050405020304" pitchFamily="18" charset="0"/>
                          </a:rPr>
                          <m:t>−1</m:t>
                        </m:r>
                      </m:sup>
                    </m:sSup>
                    <m:d>
                      <m:dPr>
                        <m:ctrlPr>
                          <a:rPr lang="en-US" altLang="zh-CN" sz="1600" i="1">
                            <a:solidFill>
                              <a:schemeClr val="tx1"/>
                            </a:solidFill>
                            <a:latin typeface="Cambria Math" panose="02040503050406030204" pitchFamily="18" charset="0"/>
                            <a:cs typeface="Times New Roman" panose="02020603050405020304" pitchFamily="18" charset="0"/>
                          </a:rPr>
                        </m:ctrlPr>
                      </m:dPr>
                      <m:e>
                        <m:bar>
                          <m:barPr>
                            <m:ctrlPr>
                              <a:rPr lang="en-US" altLang="zh-CN" sz="1600" i="1" dirty="0">
                                <a:solidFill>
                                  <a:schemeClr val="tx1"/>
                                </a:solidFill>
                                <a:latin typeface="Cambria Math" panose="02040503050406030204" pitchFamily="18" charset="0"/>
                                <a:ea typeface="微软雅黑" panose="020B0503020204020204" pitchFamily="34" charset="-122"/>
                              </a:rPr>
                            </m:ctrlPr>
                          </m:barPr>
                          <m:e>
                            <m:sSub>
                              <m:sSubPr>
                                <m:ctrlPr>
                                  <a:rPr lang="en-US" altLang="zh-CN" sz="1600" i="1" dirty="0">
                                    <a:solidFill>
                                      <a:schemeClr val="tx1"/>
                                    </a:solidFill>
                                    <a:latin typeface="Cambria Math" panose="02040503050406030204" pitchFamily="18" charset="0"/>
                                    <a:ea typeface="微软雅黑" panose="020B0503020204020204" pitchFamily="34" charset="-122"/>
                                  </a:rPr>
                                </m:ctrlPr>
                              </m:sSubPr>
                              <m:e>
                                <m:r>
                                  <a:rPr lang="en-US" altLang="zh-CN" sz="1600" i="1" dirty="0">
                                    <a:solidFill>
                                      <a:schemeClr val="tx1"/>
                                    </a:solidFill>
                                    <a:latin typeface="Cambria Math" panose="02040503050406030204" pitchFamily="18" charset="0"/>
                                    <a:ea typeface="微软雅黑" panose="020B0503020204020204" pitchFamily="34" charset="-122"/>
                                  </a:rPr>
                                  <m:t>𝑝</m:t>
                                </m:r>
                              </m:e>
                              <m:sub>
                                <m:r>
                                  <a:rPr lang="en-US" altLang="zh-CN" sz="1600" i="1" dirty="0">
                                    <a:solidFill>
                                      <a:schemeClr val="tx1"/>
                                    </a:solidFill>
                                    <a:latin typeface="Cambria Math" panose="02040503050406030204" pitchFamily="18" charset="0"/>
                                    <a:ea typeface="微软雅黑" panose="020B0503020204020204" pitchFamily="34" charset="-122"/>
                                  </a:rPr>
                                  <m:t>𝐴</m:t>
                                </m:r>
                              </m:sub>
                            </m:sSub>
                          </m:e>
                        </m:bar>
                      </m:e>
                    </m:d>
                    <m:r>
                      <a:rPr lang="en-US" altLang="zh-CN" sz="1600" i="1">
                        <a:solidFill>
                          <a:schemeClr val="tx1"/>
                        </a:solidFill>
                        <a:latin typeface="Cambria Math" panose="02040503050406030204" pitchFamily="18" charset="0"/>
                        <a:cs typeface="Times New Roman" panose="02020603050405020304" pitchFamily="18" charset="0"/>
                      </a:rPr>
                      <m:t>−</m:t>
                    </m:r>
                    <m:f>
                      <m:fPr>
                        <m:ctrlPr>
                          <a:rPr lang="en-US" altLang="zh-CN" sz="1600" i="1" dirty="0">
                            <a:solidFill>
                              <a:schemeClr val="tx1"/>
                            </a:solidFill>
                            <a:latin typeface="Cambria Math" panose="02040503050406030204" pitchFamily="18" charset="0"/>
                            <a:ea typeface="微软雅黑" panose="020B0503020204020204" pitchFamily="34" charset="-122"/>
                          </a:rPr>
                        </m:ctrlPr>
                      </m:fPr>
                      <m:num>
                        <m:d>
                          <m:dPr>
                            <m:begChr m:val="|"/>
                            <m:endChr m:val="|"/>
                            <m:ctrlPr>
                              <a:rPr lang="en-US" altLang="zh-CN"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altLang="zh-CN" sz="1600" i="1">
                                    <a:solidFill>
                                      <a:schemeClr val="tx1"/>
                                    </a:solidFill>
                                    <a:latin typeface="Cambria Math" panose="02040503050406030204" pitchFamily="18" charset="0"/>
                                    <a:cs typeface="Times New Roman" panose="02020603050405020304" pitchFamily="18" charset="0"/>
                                  </a:rPr>
                                </m:ctrlPr>
                              </m:dPr>
                              <m:e>
                                <m:r>
                                  <a:rPr lang="en-US" altLang="zh-CN" sz="1600" i="1">
                                    <a:solidFill>
                                      <a:schemeClr val="tx1"/>
                                    </a:solidFill>
                                    <a:latin typeface="Cambria Math" panose="02040503050406030204" pitchFamily="18" charset="0"/>
                                    <a:cs typeface="Times New Roman" panose="02020603050405020304" pitchFamily="18" charset="0"/>
                                  </a:rPr>
                                  <m:t>𝛿</m:t>
                                </m:r>
                              </m:e>
                            </m:d>
                          </m:e>
                        </m:d>
                      </m:num>
                      <m:den>
                        <m:r>
                          <a:rPr lang="en-US" altLang="zh-CN" sz="1600" i="1">
                            <a:solidFill>
                              <a:schemeClr val="tx1"/>
                            </a:solidFill>
                            <a:latin typeface="Cambria Math" panose="02040503050406030204" pitchFamily="18" charset="0"/>
                            <a:cs typeface="Times New Roman" panose="02020603050405020304" pitchFamily="18" charset="0"/>
                          </a:rPr>
                          <m:t>𝜎</m:t>
                        </m:r>
                      </m:den>
                    </m:f>
                    <m:r>
                      <a:rPr lang="en-US" altLang="zh-CN" sz="1600" i="1">
                        <a:solidFill>
                          <a:schemeClr val="tx1"/>
                        </a:solidFill>
                        <a:latin typeface="Cambria Math" panose="02040503050406030204" pitchFamily="18" charset="0"/>
                        <a:cs typeface="Times New Roman" panose="02020603050405020304" pitchFamily="18" charset="0"/>
                      </a:rPr>
                      <m:t>)</m:t>
                    </m:r>
                  </m:oMath>
                </a14:m>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600" i="1">
                        <a:solidFill>
                          <a:schemeClr val="tx1"/>
                        </a:solidFill>
                        <a:latin typeface="Cambria Math" panose="02040503050406030204" pitchFamily="18" charset="0"/>
                        <a:ea typeface="Cambria Math" panose="02040503050406030204" pitchFamily="18" charset="0"/>
                      </a:rPr>
                      <m:t>ℙ</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𝑓</m:t>
                        </m:r>
                        <m:d>
                          <m:dPr>
                            <m:ctrlPr>
                              <a:rPr lang="en-US" altLang="zh-CN" sz="1600" i="1">
                                <a:solidFill>
                                  <a:schemeClr val="tx1"/>
                                </a:solidFill>
                                <a:latin typeface="Cambria Math" panose="02040503050406030204" pitchFamily="18" charset="0"/>
                                <a:ea typeface="Cambria Math" panose="02040503050406030204" pitchFamily="18" charset="0"/>
                              </a:rPr>
                            </m:ctrlPr>
                          </m:dPr>
                          <m:e>
                            <m:r>
                              <a:rPr lang="en-US" altLang="zh-CN" sz="1600" i="1">
                                <a:solidFill>
                                  <a:schemeClr val="tx1"/>
                                </a:solidFill>
                                <a:latin typeface="Cambria Math" panose="02040503050406030204" pitchFamily="18" charset="0"/>
                                <a:ea typeface="Cambria Math" panose="02040503050406030204" pitchFamily="18" charset="0"/>
                              </a:rPr>
                              <m:t>𝑌</m:t>
                            </m:r>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𝐵</m:t>
                            </m:r>
                          </m:e>
                        </m:d>
                      </m:e>
                    </m:d>
                    <m:r>
                      <a:rPr lang="en-US" altLang="zh-CN" sz="1600" i="1">
                        <a:solidFill>
                          <a:schemeClr val="tx1"/>
                        </a:solidFill>
                        <a:latin typeface="Cambria Math" panose="02040503050406030204" pitchFamily="18" charset="0"/>
                        <a:ea typeface="Cambria Math" panose="02040503050406030204" pitchFamily="18" charset="0"/>
                      </a:rPr>
                      <m:t>=</m:t>
                    </m:r>
                    <m:r>
                      <a:rPr lang="zh-CN" altLang="en-US" sz="1600" i="1">
                        <a:solidFill>
                          <a:schemeClr val="tx1"/>
                        </a:solidFill>
                        <a:latin typeface="Cambria Math" panose="02040503050406030204" pitchFamily="18" charset="0"/>
                        <a:cs typeface="Times New Roman" panose="02020603050405020304" pitchFamily="18" charset="0"/>
                      </a:rPr>
                      <m:t>𝜙</m:t>
                    </m:r>
                    <m:r>
                      <a:rPr lang="en-US" altLang="zh-CN" sz="1600" i="1">
                        <a:solidFill>
                          <a:schemeClr val="tx1"/>
                        </a:solidFill>
                        <a:latin typeface="Cambria Math" panose="02040503050406030204" pitchFamily="18" charset="0"/>
                        <a:cs typeface="Times New Roman" panose="02020603050405020304" pitchFamily="18" charset="0"/>
                      </a:rPr>
                      <m:t>(</m:t>
                    </m:r>
                    <m:sSup>
                      <m:sSupPr>
                        <m:ctrlPr>
                          <a:rPr lang="en-US" altLang="zh-CN" sz="1600" i="1">
                            <a:solidFill>
                              <a:schemeClr val="tx1"/>
                            </a:solidFill>
                            <a:latin typeface="Cambria Math" panose="02040503050406030204" pitchFamily="18" charset="0"/>
                            <a:cs typeface="Times New Roman" panose="02020603050405020304" pitchFamily="18" charset="0"/>
                          </a:rPr>
                        </m:ctrlPr>
                      </m:sSupPr>
                      <m:e>
                        <m:r>
                          <a:rPr lang="zh-CN" altLang="en-US" sz="1600" i="1">
                            <a:solidFill>
                              <a:schemeClr val="tx1"/>
                            </a:solidFill>
                            <a:latin typeface="Cambria Math" panose="02040503050406030204" pitchFamily="18" charset="0"/>
                            <a:cs typeface="Times New Roman" panose="02020603050405020304" pitchFamily="18" charset="0"/>
                          </a:rPr>
                          <m:t>𝜙</m:t>
                        </m:r>
                      </m:e>
                      <m:sup>
                        <m:r>
                          <a:rPr lang="en-US" altLang="zh-CN" sz="1600" i="1">
                            <a:solidFill>
                              <a:schemeClr val="tx1"/>
                            </a:solidFill>
                            <a:latin typeface="Cambria Math" panose="02040503050406030204" pitchFamily="18" charset="0"/>
                            <a:cs typeface="Times New Roman" panose="02020603050405020304" pitchFamily="18" charset="0"/>
                          </a:rPr>
                          <m:t>−1</m:t>
                        </m:r>
                      </m:sup>
                    </m:sSup>
                    <m:d>
                      <m:dPr>
                        <m:ctrlPr>
                          <a:rPr lang="en-US" altLang="zh-CN" sz="1600" i="1">
                            <a:solidFill>
                              <a:schemeClr val="tx1"/>
                            </a:solidFill>
                            <a:latin typeface="Cambria Math" panose="02040503050406030204" pitchFamily="18" charset="0"/>
                            <a:cs typeface="Times New Roman" panose="02020603050405020304" pitchFamily="18" charset="0"/>
                          </a:rPr>
                        </m:ctrlPr>
                      </m:dPr>
                      <m:e>
                        <m:bar>
                          <m:barPr>
                            <m:pos m:val="top"/>
                            <m:ctrlPr>
                              <a:rPr lang="en-US" altLang="zh-CN" sz="1600" i="1">
                                <a:solidFill>
                                  <a:schemeClr val="tx1"/>
                                </a:solidFill>
                                <a:latin typeface="Cambria Math" panose="02040503050406030204" pitchFamily="18" charset="0"/>
                                <a:ea typeface="微软雅黑" panose="020B0503020204020204" pitchFamily="34" charset="-122"/>
                              </a:rPr>
                            </m:ctrlPr>
                          </m:barPr>
                          <m:e>
                            <m:sSub>
                              <m:sSubPr>
                                <m:ctrlPr>
                                  <a:rPr lang="en-US" altLang="zh-CN" sz="1600" i="1" dirty="0">
                                    <a:solidFill>
                                      <a:schemeClr val="tx1"/>
                                    </a:solidFill>
                                    <a:latin typeface="Cambria Math" panose="02040503050406030204" pitchFamily="18" charset="0"/>
                                    <a:ea typeface="微软雅黑" panose="020B0503020204020204" pitchFamily="34" charset="-122"/>
                                  </a:rPr>
                                </m:ctrlPr>
                              </m:sSubPr>
                              <m:e>
                                <m:r>
                                  <a:rPr lang="en-US" altLang="zh-CN" sz="1600" i="1" dirty="0">
                                    <a:solidFill>
                                      <a:schemeClr val="tx1"/>
                                    </a:solidFill>
                                    <a:latin typeface="Cambria Math" panose="02040503050406030204" pitchFamily="18" charset="0"/>
                                    <a:ea typeface="微软雅黑" panose="020B0503020204020204" pitchFamily="34" charset="-122"/>
                                  </a:rPr>
                                  <m:t>𝑝</m:t>
                                </m:r>
                              </m:e>
                              <m:sub>
                                <m:r>
                                  <a:rPr lang="en-US" altLang="zh-CN" sz="1600" i="1" dirty="0">
                                    <a:solidFill>
                                      <a:schemeClr val="tx1"/>
                                    </a:solidFill>
                                    <a:latin typeface="Cambria Math" panose="02040503050406030204" pitchFamily="18" charset="0"/>
                                    <a:ea typeface="微软雅黑" panose="020B0503020204020204" pitchFamily="34" charset="-122"/>
                                  </a:rPr>
                                  <m:t>𝐵</m:t>
                                </m:r>
                              </m:sub>
                            </m:sSub>
                          </m:e>
                        </m:bar>
                      </m:e>
                    </m:d>
                    <m:r>
                      <a:rPr lang="en-US" altLang="zh-CN" sz="1600" i="1" dirty="0">
                        <a:solidFill>
                          <a:schemeClr val="tx1"/>
                        </a:solidFill>
                        <a:latin typeface="Cambria Math" panose="02040503050406030204" pitchFamily="18" charset="0"/>
                        <a:ea typeface="微软雅黑" panose="020B0503020204020204" pitchFamily="34" charset="-122"/>
                      </a:rPr>
                      <m:t>+</m:t>
                    </m:r>
                    <m:f>
                      <m:fPr>
                        <m:ctrlPr>
                          <a:rPr lang="en-US" altLang="zh-CN" sz="1600" i="1" dirty="0">
                            <a:solidFill>
                              <a:schemeClr val="tx1"/>
                            </a:solidFill>
                            <a:latin typeface="Cambria Math" panose="02040503050406030204" pitchFamily="18" charset="0"/>
                            <a:ea typeface="微软雅黑" panose="020B0503020204020204" pitchFamily="34" charset="-122"/>
                          </a:rPr>
                        </m:ctrlPr>
                      </m:fPr>
                      <m:num>
                        <m:d>
                          <m:dPr>
                            <m:begChr m:val="|"/>
                            <m:endChr m:val="|"/>
                            <m:ctrlPr>
                              <a:rPr lang="en-US" altLang="zh-CN" sz="1600" i="1">
                                <a:solidFill>
                                  <a:schemeClr val="tx1"/>
                                </a:solidFill>
                                <a:latin typeface="Cambria Math" panose="02040503050406030204" pitchFamily="18" charset="0"/>
                                <a:cs typeface="Times New Roman" panose="02020603050405020304" pitchFamily="18" charset="0"/>
                              </a:rPr>
                            </m:ctrlPr>
                          </m:dPr>
                          <m:e>
                            <m:d>
                              <m:dPr>
                                <m:begChr m:val="|"/>
                                <m:endChr m:val="|"/>
                                <m:ctrlPr>
                                  <a:rPr lang="en-US" altLang="zh-CN" sz="1600" i="1">
                                    <a:solidFill>
                                      <a:schemeClr val="tx1"/>
                                    </a:solidFill>
                                    <a:latin typeface="Cambria Math" panose="02040503050406030204" pitchFamily="18" charset="0"/>
                                    <a:cs typeface="Times New Roman" panose="02020603050405020304" pitchFamily="18" charset="0"/>
                                  </a:rPr>
                                </m:ctrlPr>
                              </m:dPr>
                              <m:e>
                                <m:r>
                                  <a:rPr lang="en-US" altLang="zh-CN" sz="1600" i="1">
                                    <a:solidFill>
                                      <a:schemeClr val="tx1"/>
                                    </a:solidFill>
                                    <a:latin typeface="Cambria Math" panose="02040503050406030204" pitchFamily="18" charset="0"/>
                                    <a:cs typeface="Times New Roman" panose="02020603050405020304" pitchFamily="18" charset="0"/>
                                  </a:rPr>
                                  <m:t>𝛿</m:t>
                                </m:r>
                              </m:e>
                            </m:d>
                          </m:e>
                        </m:d>
                      </m:num>
                      <m:den>
                        <m:r>
                          <a:rPr lang="en-US" altLang="zh-CN" sz="1600" i="1">
                            <a:solidFill>
                              <a:schemeClr val="tx1"/>
                            </a:solidFill>
                            <a:latin typeface="Cambria Math" panose="02040503050406030204" pitchFamily="18" charset="0"/>
                            <a:cs typeface="Times New Roman" panose="02020603050405020304" pitchFamily="18" charset="0"/>
                          </a:rPr>
                          <m:t>𝜎</m:t>
                        </m:r>
                      </m:den>
                    </m:f>
                    <m:r>
                      <a:rPr lang="en-US" altLang="zh-CN" sz="1600" i="1">
                        <a:solidFill>
                          <a:schemeClr val="tx1"/>
                        </a:solidFill>
                        <a:latin typeface="Cambria Math" panose="02040503050406030204" pitchFamily="18" charset="0"/>
                        <a:cs typeface="Times New Roman" panose="02020603050405020304" pitchFamily="18" charset="0"/>
                      </a:rPr>
                      <m:t>)</m:t>
                    </m:r>
                  </m:oMath>
                </a14:m>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D7556B91-25B3-4734-890D-271DBBB95FE6}"/>
                  </a:ext>
                </a:extLst>
              </p:cNvPr>
              <p:cNvSpPr txBox="1">
                <a:spLocks noRot="1" noChangeAspect="1" noMove="1" noResize="1" noEditPoints="1" noAdjustHandles="1" noChangeArrowheads="1" noChangeShapeType="1" noTextEdit="1"/>
              </p:cNvSpPr>
              <p:nvPr/>
            </p:nvSpPr>
            <p:spPr>
              <a:xfrm>
                <a:off x="564617" y="1574790"/>
                <a:ext cx="7967823" cy="1892954"/>
              </a:xfrm>
              <a:prstGeom prst="rect">
                <a:avLst/>
              </a:prstGeom>
              <a:blipFill>
                <a:blip r:embed="rId5"/>
                <a:stretch>
                  <a:fillRect l="-689" t="-1608" b="-1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EFBFD60-D789-42DC-B5A6-27D9AA0BD1D7}"/>
                  </a:ext>
                </a:extLst>
              </p:cNvPr>
              <p:cNvSpPr/>
              <p:nvPr/>
            </p:nvSpPr>
            <p:spPr>
              <a:xfrm>
                <a:off x="2346340" y="3669983"/>
                <a:ext cx="652807"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set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𝐵</m:t>
                    </m:r>
                  </m:oMath>
                </a14:m>
                <a:endParaRPr lang="zh-CN" altLang="en-US" dirty="0"/>
              </a:p>
            </p:txBody>
          </p:sp>
        </mc:Choice>
        <mc:Fallback xmlns="">
          <p:sp>
            <p:nvSpPr>
              <p:cNvPr id="6" name="矩形 5">
                <a:extLst>
                  <a:ext uri="{FF2B5EF4-FFF2-40B4-BE49-F238E27FC236}">
                    <a16:creationId xmlns:a16="http://schemas.microsoft.com/office/drawing/2014/main" id="{AEFBFD60-D789-42DC-B5A6-27D9AA0BD1D7}"/>
                  </a:ext>
                </a:extLst>
              </p:cNvPr>
              <p:cNvSpPr>
                <a:spLocks noRot="1" noChangeAspect="1" noMove="1" noResize="1" noEditPoints="1" noAdjustHandles="1" noChangeArrowheads="1" noChangeShapeType="1" noTextEdit="1"/>
              </p:cNvSpPr>
              <p:nvPr/>
            </p:nvSpPr>
            <p:spPr>
              <a:xfrm>
                <a:off x="2346340" y="3669983"/>
                <a:ext cx="652807" cy="369332"/>
              </a:xfrm>
              <a:prstGeom prst="rect">
                <a:avLst/>
              </a:prstGeom>
              <a:blipFill>
                <a:blip r:embed="rId6"/>
                <a:stretch>
                  <a:fillRect l="-8411" t="-9836"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738DC87B-8D90-4EBB-A982-2C492FBCABA3}"/>
                  </a:ext>
                </a:extLst>
              </p:cNvPr>
              <p:cNvSpPr/>
              <p:nvPr/>
            </p:nvSpPr>
            <p:spPr>
              <a:xfrm>
                <a:off x="415290" y="5864554"/>
                <a:ext cx="652807"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set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𝐴</m:t>
                    </m:r>
                  </m:oMath>
                </a14:m>
                <a:endParaRPr lang="zh-CN" altLang="en-US" dirty="0"/>
              </a:p>
            </p:txBody>
          </p:sp>
        </mc:Choice>
        <mc:Fallback xmlns="">
          <p:sp>
            <p:nvSpPr>
              <p:cNvPr id="15" name="矩形 14">
                <a:extLst>
                  <a:ext uri="{FF2B5EF4-FFF2-40B4-BE49-F238E27FC236}">
                    <a16:creationId xmlns:a16="http://schemas.microsoft.com/office/drawing/2014/main" id="{738DC87B-8D90-4EBB-A982-2C492FBCABA3}"/>
                  </a:ext>
                </a:extLst>
              </p:cNvPr>
              <p:cNvSpPr>
                <a:spLocks noRot="1" noChangeAspect="1" noMove="1" noResize="1" noEditPoints="1" noAdjustHandles="1" noChangeArrowheads="1" noChangeShapeType="1" noTextEdit="1"/>
              </p:cNvSpPr>
              <p:nvPr/>
            </p:nvSpPr>
            <p:spPr>
              <a:xfrm>
                <a:off x="415290" y="5864554"/>
                <a:ext cx="652807" cy="369332"/>
              </a:xfrm>
              <a:prstGeom prst="rect">
                <a:avLst/>
              </a:prstGeom>
              <a:blipFill>
                <a:blip r:embed="rId7"/>
                <a:stretch>
                  <a:fillRect l="-7477" t="-9836"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0CE3F24-90E2-44D1-8420-49535813606E}"/>
                  </a:ext>
                </a:extLst>
              </p:cNvPr>
              <p:cNvSpPr/>
              <p:nvPr/>
            </p:nvSpPr>
            <p:spPr>
              <a:xfrm>
                <a:off x="4847454" y="3673409"/>
                <a:ext cx="652807"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set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𝐵</m:t>
                    </m:r>
                  </m:oMath>
                </a14:m>
                <a:endParaRPr lang="zh-CN" altLang="en-US" dirty="0"/>
              </a:p>
            </p:txBody>
          </p:sp>
        </mc:Choice>
        <mc:Fallback xmlns="">
          <p:sp>
            <p:nvSpPr>
              <p:cNvPr id="16" name="矩形 15">
                <a:extLst>
                  <a:ext uri="{FF2B5EF4-FFF2-40B4-BE49-F238E27FC236}">
                    <a16:creationId xmlns:a16="http://schemas.microsoft.com/office/drawing/2014/main" id="{70CE3F24-90E2-44D1-8420-49535813606E}"/>
                  </a:ext>
                </a:extLst>
              </p:cNvPr>
              <p:cNvSpPr>
                <a:spLocks noRot="1" noChangeAspect="1" noMove="1" noResize="1" noEditPoints="1" noAdjustHandles="1" noChangeArrowheads="1" noChangeShapeType="1" noTextEdit="1"/>
              </p:cNvSpPr>
              <p:nvPr/>
            </p:nvSpPr>
            <p:spPr>
              <a:xfrm>
                <a:off x="4847454" y="3673409"/>
                <a:ext cx="652807" cy="369332"/>
              </a:xfrm>
              <a:prstGeom prst="rect">
                <a:avLst/>
              </a:prstGeom>
              <a:blipFill>
                <a:blip r:embed="rId8"/>
                <a:stretch>
                  <a:fillRect l="-7477" t="-116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80111FBB-6E2D-46C4-A848-081AFA102794}"/>
                  </a:ext>
                </a:extLst>
              </p:cNvPr>
              <p:cNvSpPr/>
              <p:nvPr/>
            </p:nvSpPr>
            <p:spPr>
              <a:xfrm>
                <a:off x="2916404" y="5867980"/>
                <a:ext cx="652807"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set </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cs typeface="Times New Roman" panose="02020603050405020304" pitchFamily="18" charset="0"/>
                      </a:rPr>
                      <m:t>𝐴</m:t>
                    </m:r>
                  </m:oMath>
                </a14:m>
                <a:endParaRPr lang="zh-CN" altLang="en-US" dirty="0"/>
              </a:p>
            </p:txBody>
          </p:sp>
        </mc:Choice>
        <mc:Fallback xmlns="">
          <p:sp>
            <p:nvSpPr>
              <p:cNvPr id="19" name="矩形 18">
                <a:extLst>
                  <a:ext uri="{FF2B5EF4-FFF2-40B4-BE49-F238E27FC236}">
                    <a16:creationId xmlns:a16="http://schemas.microsoft.com/office/drawing/2014/main" id="{80111FBB-6E2D-46C4-A848-081AFA102794}"/>
                  </a:ext>
                </a:extLst>
              </p:cNvPr>
              <p:cNvSpPr>
                <a:spLocks noRot="1" noChangeAspect="1" noMove="1" noResize="1" noEditPoints="1" noAdjustHandles="1" noChangeArrowheads="1" noChangeShapeType="1" noTextEdit="1"/>
              </p:cNvSpPr>
              <p:nvPr/>
            </p:nvSpPr>
            <p:spPr>
              <a:xfrm>
                <a:off x="2916404" y="5867980"/>
                <a:ext cx="652807" cy="369332"/>
              </a:xfrm>
              <a:prstGeom prst="rect">
                <a:avLst/>
              </a:prstGeom>
              <a:blipFill>
                <a:blip r:embed="rId9"/>
                <a:stretch>
                  <a:fillRect l="-7407" t="-116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4380F59-D38F-47DE-BFF2-E0AC0EC5BA9C}"/>
                  </a:ext>
                </a:extLst>
              </p:cNvPr>
              <p:cNvSpPr/>
              <p:nvPr/>
            </p:nvSpPr>
            <p:spPr>
              <a:xfrm>
                <a:off x="393629" y="4160871"/>
                <a:ext cx="16467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𝜀</m:t>
                      </m:r>
                    </m:oMath>
                  </m:oMathPara>
                </a14:m>
                <a:endParaRPr lang="zh-CN" altLang="en-US" b="1" dirty="0">
                  <a:solidFill>
                    <a:srgbClr val="FFC000"/>
                  </a:solidFill>
                </a:endParaRPr>
              </a:p>
            </p:txBody>
          </p:sp>
        </mc:Choice>
        <mc:Fallback xmlns="">
          <p:sp>
            <p:nvSpPr>
              <p:cNvPr id="9" name="矩形 8">
                <a:extLst>
                  <a:ext uri="{FF2B5EF4-FFF2-40B4-BE49-F238E27FC236}">
                    <a16:creationId xmlns:a16="http://schemas.microsoft.com/office/drawing/2014/main" id="{94380F59-D38F-47DE-BFF2-E0AC0EC5BA9C}"/>
                  </a:ext>
                </a:extLst>
              </p:cNvPr>
              <p:cNvSpPr>
                <a:spLocks noRot="1" noChangeAspect="1" noMove="1" noResize="1" noEditPoints="1" noAdjustHandles="1" noChangeArrowheads="1" noChangeShapeType="1" noTextEdit="1"/>
              </p:cNvSpPr>
              <p:nvPr/>
            </p:nvSpPr>
            <p:spPr>
              <a:xfrm>
                <a:off x="393629" y="4160871"/>
                <a:ext cx="1646733"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6113CA3-0940-4BAF-BFAD-78B44D5D8DF6}"/>
                  </a:ext>
                </a:extLst>
              </p:cNvPr>
              <p:cNvSpPr/>
              <p:nvPr/>
            </p:nvSpPr>
            <p:spPr>
              <a:xfrm>
                <a:off x="1216996" y="5464880"/>
                <a:ext cx="12537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𝑿</m:t>
                      </m:r>
                      <m:r>
                        <a:rPr lang="en-US" altLang="zh-CN"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𝜀</m:t>
                      </m:r>
                    </m:oMath>
                  </m:oMathPara>
                </a14:m>
                <a:endParaRPr lang="zh-CN" altLang="en-US" b="1" dirty="0">
                  <a:solidFill>
                    <a:srgbClr val="FFC000"/>
                  </a:solidFill>
                </a:endParaRPr>
              </a:p>
            </p:txBody>
          </p:sp>
        </mc:Choice>
        <mc:Fallback xmlns="">
          <p:sp>
            <p:nvSpPr>
              <p:cNvPr id="20" name="矩形 19">
                <a:extLst>
                  <a:ext uri="{FF2B5EF4-FFF2-40B4-BE49-F238E27FC236}">
                    <a16:creationId xmlns:a16="http://schemas.microsoft.com/office/drawing/2014/main" id="{56113CA3-0940-4BAF-BFAD-78B44D5D8DF6}"/>
                  </a:ext>
                </a:extLst>
              </p:cNvPr>
              <p:cNvSpPr>
                <a:spLocks noRot="1" noChangeAspect="1" noMove="1" noResize="1" noEditPoints="1" noAdjustHandles="1" noChangeArrowheads="1" noChangeShapeType="1" noTextEdit="1"/>
              </p:cNvSpPr>
              <p:nvPr/>
            </p:nvSpPr>
            <p:spPr>
              <a:xfrm>
                <a:off x="1216996" y="5464880"/>
                <a:ext cx="125374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754F246-7AEE-4130-8696-F0E8481D4FA4}"/>
                  </a:ext>
                </a:extLst>
              </p:cNvPr>
              <p:cNvSpPr/>
              <p:nvPr/>
            </p:nvSpPr>
            <p:spPr>
              <a:xfrm>
                <a:off x="3946758" y="4124655"/>
                <a:ext cx="382669" cy="4062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𝒀</m:t>
                      </m:r>
                    </m:oMath>
                  </m:oMathPara>
                </a14:m>
                <a:endParaRPr lang="zh-CN" altLang="en-US" b="1" dirty="0">
                  <a:solidFill>
                    <a:srgbClr val="FFC000"/>
                  </a:solidFill>
                </a:endParaRPr>
              </a:p>
            </p:txBody>
          </p:sp>
        </mc:Choice>
        <mc:Fallback xmlns="">
          <p:sp>
            <p:nvSpPr>
              <p:cNvPr id="21" name="矩形 20">
                <a:extLst>
                  <a:ext uri="{FF2B5EF4-FFF2-40B4-BE49-F238E27FC236}">
                    <a16:creationId xmlns:a16="http://schemas.microsoft.com/office/drawing/2014/main" id="{D754F246-7AEE-4130-8696-F0E8481D4FA4}"/>
                  </a:ext>
                </a:extLst>
              </p:cNvPr>
              <p:cNvSpPr>
                <a:spLocks noRot="1" noChangeAspect="1" noMove="1" noResize="1" noEditPoints="1" noAdjustHandles="1" noChangeArrowheads="1" noChangeShapeType="1" noTextEdit="1"/>
              </p:cNvSpPr>
              <p:nvPr/>
            </p:nvSpPr>
            <p:spPr>
              <a:xfrm>
                <a:off x="3946758" y="4124655"/>
                <a:ext cx="382669" cy="4062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E2578CAD-3BA6-47D3-8F91-479F664A00CF}"/>
                  </a:ext>
                </a:extLst>
              </p:cNvPr>
              <p:cNvSpPr/>
              <p:nvPr/>
            </p:nvSpPr>
            <p:spPr>
              <a:xfrm>
                <a:off x="3347864" y="4870940"/>
                <a:ext cx="397866" cy="4062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𝑿</m:t>
                      </m:r>
                    </m:oMath>
                  </m:oMathPara>
                </a14:m>
                <a:endParaRPr lang="zh-CN" altLang="en-US" b="1" dirty="0">
                  <a:solidFill>
                    <a:srgbClr val="FFC000"/>
                  </a:solidFill>
                </a:endParaRPr>
              </a:p>
            </p:txBody>
          </p:sp>
        </mc:Choice>
        <mc:Fallback xmlns="">
          <p:sp>
            <p:nvSpPr>
              <p:cNvPr id="22" name="矩形 21">
                <a:extLst>
                  <a:ext uri="{FF2B5EF4-FFF2-40B4-BE49-F238E27FC236}">
                    <a16:creationId xmlns:a16="http://schemas.microsoft.com/office/drawing/2014/main" id="{E2578CAD-3BA6-47D3-8F91-479F664A00CF}"/>
                  </a:ext>
                </a:extLst>
              </p:cNvPr>
              <p:cNvSpPr>
                <a:spLocks noRot="1" noChangeAspect="1" noMove="1" noResize="1" noEditPoints="1" noAdjustHandles="1" noChangeArrowheads="1" noChangeShapeType="1" noTextEdit="1"/>
              </p:cNvSpPr>
              <p:nvPr/>
            </p:nvSpPr>
            <p:spPr>
              <a:xfrm>
                <a:off x="3347864" y="4870940"/>
                <a:ext cx="397866" cy="4062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31021E5-9619-48BF-B08C-E15C2787E48C}"/>
                  </a:ext>
                </a:extLst>
              </p:cNvPr>
              <p:cNvSpPr/>
              <p:nvPr/>
            </p:nvSpPr>
            <p:spPr>
              <a:xfrm>
                <a:off x="1262200" y="5705762"/>
                <a:ext cx="1208536" cy="307777"/>
              </a:xfrm>
              <a:prstGeom prst="rect">
                <a:avLst/>
              </a:prstGeom>
            </p:spPr>
            <p:txBody>
              <a:bodyPr wrap="none">
                <a:spAutoFit/>
              </a:bodyPr>
              <a:lstStyle/>
              <a:p>
                <a:r>
                  <a:rPr lang="en-US" altLang="zh-CN" sz="1400"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level sets of </a:t>
                </a:r>
                <a14:m>
                  <m:oMath xmlns:m="http://schemas.openxmlformats.org/officeDocument/2006/math">
                    <m:r>
                      <a:rPr lang="en-US" altLang="zh-CN" sz="1400" i="1" dirty="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𝑋</m:t>
                    </m:r>
                  </m:oMath>
                </a14:m>
                <a:endParaRPr lang="zh-CN" altLang="en-US" sz="1400" dirty="0">
                  <a:solidFill>
                    <a:srgbClr val="FFC000"/>
                  </a:solidFill>
                </a:endParaRPr>
              </a:p>
            </p:txBody>
          </p:sp>
        </mc:Choice>
        <mc:Fallback xmlns="">
          <p:sp>
            <p:nvSpPr>
              <p:cNvPr id="12" name="矩形 11">
                <a:extLst>
                  <a:ext uri="{FF2B5EF4-FFF2-40B4-BE49-F238E27FC236}">
                    <a16:creationId xmlns:a16="http://schemas.microsoft.com/office/drawing/2014/main" id="{131021E5-9619-48BF-B08C-E15C2787E48C}"/>
                  </a:ext>
                </a:extLst>
              </p:cNvPr>
              <p:cNvSpPr>
                <a:spLocks noRot="1" noChangeAspect="1" noMove="1" noResize="1" noEditPoints="1" noAdjustHandles="1" noChangeArrowheads="1" noChangeShapeType="1" noTextEdit="1"/>
              </p:cNvSpPr>
              <p:nvPr/>
            </p:nvSpPr>
            <p:spPr>
              <a:xfrm>
                <a:off x="1262200" y="5705762"/>
                <a:ext cx="1208536" cy="307777"/>
              </a:xfrm>
              <a:prstGeom prst="rect">
                <a:avLst/>
              </a:prstGeom>
              <a:blipFill>
                <a:blip r:embed="rId14"/>
                <a:stretch>
                  <a:fillRect l="-1515" t="-6000"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5F2D7746-C42C-44EC-9C66-3E468E068C9B}"/>
                  </a:ext>
                </a:extLst>
              </p:cNvPr>
              <p:cNvSpPr/>
              <p:nvPr/>
            </p:nvSpPr>
            <p:spPr>
              <a:xfrm>
                <a:off x="418365" y="4393802"/>
                <a:ext cx="1208536" cy="307777"/>
              </a:xfrm>
              <a:prstGeom prst="rect">
                <a:avLst/>
              </a:prstGeom>
            </p:spPr>
            <p:txBody>
              <a:bodyPr wrap="none">
                <a:spAutoFit/>
              </a:bodyPr>
              <a:lstStyle/>
              <a:p>
                <a:r>
                  <a:rPr lang="en-US" altLang="zh-CN" sz="1400"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level sets of </a:t>
                </a:r>
                <a14:m>
                  <m:oMath xmlns:m="http://schemas.openxmlformats.org/officeDocument/2006/math">
                    <m:r>
                      <a:rPr lang="en-US" altLang="zh-CN" sz="1400" b="0" i="1" dirty="0" smtClean="0">
                        <a:solidFill>
                          <a:srgbClr val="FFC000"/>
                        </a:solidFill>
                        <a:latin typeface="Cambria Math" panose="02040503050406030204" pitchFamily="18" charset="0"/>
                        <a:ea typeface="微软雅黑" panose="020B0503020204020204" pitchFamily="34" charset="-122"/>
                        <a:cs typeface="Times New Roman" panose="02020603050405020304" pitchFamily="18" charset="0"/>
                      </a:rPr>
                      <m:t>𝑌</m:t>
                    </m:r>
                  </m:oMath>
                </a14:m>
                <a:endParaRPr lang="zh-CN" altLang="en-US" sz="1400" dirty="0">
                  <a:solidFill>
                    <a:srgbClr val="FFC000"/>
                  </a:solidFill>
                </a:endParaRPr>
              </a:p>
            </p:txBody>
          </p:sp>
        </mc:Choice>
        <mc:Fallback xmlns="">
          <p:sp>
            <p:nvSpPr>
              <p:cNvPr id="23" name="矩形 22">
                <a:extLst>
                  <a:ext uri="{FF2B5EF4-FFF2-40B4-BE49-F238E27FC236}">
                    <a16:creationId xmlns:a16="http://schemas.microsoft.com/office/drawing/2014/main" id="{5F2D7746-C42C-44EC-9C66-3E468E068C9B}"/>
                  </a:ext>
                </a:extLst>
              </p:cNvPr>
              <p:cNvSpPr>
                <a:spLocks noRot="1" noChangeAspect="1" noMove="1" noResize="1" noEditPoints="1" noAdjustHandles="1" noChangeArrowheads="1" noChangeShapeType="1" noTextEdit="1"/>
              </p:cNvSpPr>
              <p:nvPr/>
            </p:nvSpPr>
            <p:spPr>
              <a:xfrm>
                <a:off x="418365" y="4393802"/>
                <a:ext cx="1208536" cy="307777"/>
              </a:xfrm>
              <a:prstGeom prst="rect">
                <a:avLst/>
              </a:prstGeom>
              <a:blipFill>
                <a:blip r:embed="rId15"/>
                <a:stretch>
                  <a:fillRect l="-1515" t="-6000" b="-18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5060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56</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399494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Metric of normal classification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Standard test set accuracy: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𝑆𝑇𝐷</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𝐴𝐶𝐶</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𝐶𝑜𝑟𝑟𝑒𝑐𝑡𝑙𝑦</m:t>
                            </m:r>
                          </m:sub>
                        </m:sSub>
                      </m:num>
                      <m:den>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𝑇𝑜𝑡𝑎𝑙</m:t>
                            </m:r>
                          </m:sub>
                        </m:sSub>
                      </m:den>
                    </m:f>
                  </m:oMath>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1200"/>
                  </a:spcBef>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Metric of certified classification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Certified test set accuracy at radius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𝑟</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p>
              <a:p>
                <a:pPr>
                  <a:spcAft>
                    <a:spcPts val="600"/>
                  </a:spcAft>
                </a:pPr>
                <a:r>
                  <a:rPr lang="en-US" altLang="zh-CN" sz="2000" b="0" dirty="0">
                    <a:ea typeface="微软雅黑" panose="020B0503020204020204" pitchFamily="34" charset="-122"/>
                    <a:cs typeface="Times New Roman" panose="02020603050405020304" pitchFamily="18" charset="0"/>
                  </a:rPr>
                  <a:t>									</a:t>
                </a:r>
                <a14:m>
                  <m:oMath xmlns:m="http://schemas.openxmlformats.org/officeDocument/2006/math">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𝐶𝐸𝑅𝑇</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𝐴𝐶𝐶</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𝐶𝑜𝑟𝑟𝑒𝑐𝑡𝑙𝑦</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𝑅𝑜𝑏𝑢𝑠𝑡</m:t>
                            </m:r>
                          </m:sub>
                        </m:sSub>
                      </m:num>
                      <m:den>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𝑔</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𝑇𝑜𝑡𝑎𝑙</m:t>
                            </m:r>
                          </m:sub>
                        </m:sSub>
                      </m:den>
                    </m:f>
                  </m:oMath>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Arial" panose="020B0604020202020204" pitchFamily="34" charset="0"/>
                  <a:buChar char="•"/>
                </a:pPr>
                <a14:m>
                  <m:oMath xmlns:m="http://schemas.openxmlformats.org/officeDocument/2006/math">
                    <m:r>
                      <a:rPr lang="en-US" altLang="zh-CN" sz="2000" dirty="0">
                        <a:latin typeface="Cambria Math" panose="02040503050406030204" pitchFamily="18" charset="0"/>
                        <a:ea typeface="微软雅黑" panose="020B0503020204020204" pitchFamily="34" charset="-122"/>
                        <a:cs typeface="Times New Roman" panose="02020603050405020304" pitchFamily="18" charset="0"/>
                      </a:rPr>
                      <m:t>𝑔</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classifies correctly (without abstaining) and certifies robust with a radius </a:t>
                </a:r>
                <a14:m>
                  <m:oMath xmlns:m="http://schemas.openxmlformats.org/officeDocument/2006/math">
                    <m:r>
                      <a:rPr lang="en-US" altLang="zh-CN" sz="20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𝑅</m:t>
                    </m:r>
                    <m:r>
                      <a:rPr lang="en-US" altLang="zh-CN" sz="20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𝑟</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Arial" panose="020B0604020202020204" pitchFamily="34" charset="0"/>
                  <a:buChar char="•"/>
                </a:pP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𝑟</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is similar toThreshold size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𝑇</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defined in </a:t>
                </a:r>
                <a:r>
                  <a:rPr lang="en-US" altLang="zh-CN" sz="2000" dirty="0">
                    <a:latin typeface="Times New Roman" panose="02020603050405020304" pitchFamily="18" charset="0"/>
                  </a:rPr>
                  <a:t>Lecuyer. </a:t>
                </a:r>
                <a:r>
                  <a:rPr lang="en-US" altLang="zh-CN" sz="2000" dirty="0">
                    <a:latin typeface="Times New Roman" panose="02020603050405020304" pitchFamily="18" charset="0"/>
                    <a:ea typeface="微软雅黑" panose="020B0503020204020204" pitchFamily="34" charset="-122"/>
                  </a:rPr>
                  <a:t>IEEE S&amp;P 2019.</a:t>
                </a:r>
                <a:endParaRPr lang="en-US" altLang="zh-CN" sz="2000" dirty="0">
                  <a:latin typeface="Times New Roman" panose="02020603050405020304" pitchFamily="18" charset="0"/>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3994940"/>
              </a:xfrm>
              <a:prstGeom prst="rect">
                <a:avLst/>
              </a:prstGeom>
              <a:blipFill>
                <a:blip r:embed="rId3"/>
                <a:stretch>
                  <a:fillRect l="-689" t="-76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Tree>
    <p:extLst>
      <p:ext uri="{BB962C8B-B14F-4D97-AF65-F5344CB8AC3E}">
        <p14:creationId xmlns:p14="http://schemas.microsoft.com/office/powerpoint/2010/main" val="552288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B905EC9-330C-4C02-BB58-AEFD5A31AB53}"/>
              </a:ext>
            </a:extLst>
          </p:cNvPr>
          <p:cNvPicPr>
            <a:picLocks noChangeAspect="1"/>
          </p:cNvPicPr>
          <p:nvPr/>
        </p:nvPicPr>
        <p:blipFill>
          <a:blip r:embed="rId3"/>
          <a:stretch>
            <a:fillRect/>
          </a:stretch>
        </p:blipFill>
        <p:spPr>
          <a:xfrm>
            <a:off x="369419" y="4127955"/>
            <a:ext cx="8371606" cy="1978286"/>
          </a:xfrm>
          <a:prstGeom prst="rect">
            <a:avLst/>
          </a:prstGeom>
        </p:spPr>
      </p:pic>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57</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p:sp>
        <p:nvSpPr>
          <p:cNvPr id="10" name="文本框 9">
            <a:extLst>
              <a:ext uri="{FF2B5EF4-FFF2-40B4-BE49-F238E27FC236}">
                <a16:creationId xmlns:a16="http://schemas.microsoft.com/office/drawing/2014/main" id="{5609D1C1-7BD0-49E5-AAE9-B27899127F8C}"/>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 Certified robustness to adversarial examples with differential privacy. SP, 2019</a:t>
            </a: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3" name="矩形 12">
            <a:extLst>
              <a:ext uri="{FF2B5EF4-FFF2-40B4-BE49-F238E27FC236}">
                <a16:creationId xmlns:a16="http://schemas.microsoft.com/office/drawing/2014/main" id="{335BD846-3D61-438D-96B9-D6766BDA807B}"/>
              </a:ext>
            </a:extLst>
          </p:cNvPr>
          <p:cNvSpPr/>
          <p:nvPr/>
        </p:nvSpPr>
        <p:spPr>
          <a:xfrm>
            <a:off x="4078000" y="6107046"/>
            <a:ext cx="960520"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Figure 8</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BBB037A-0C98-4F72-AF66-54CA18C5EA7F}"/>
                  </a:ext>
                </a:extLst>
              </p:cNvPr>
              <p:cNvSpPr txBox="1"/>
              <p:nvPr/>
            </p:nvSpPr>
            <p:spPr>
              <a:xfrm>
                <a:off x="564617" y="1574790"/>
                <a:ext cx="7967823" cy="2477601"/>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Experiments with randomized smoothing on ImageNet with σ = 0.25.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Left: certified accuracies obtained using CERTIFY VS. those obtained using the guarantees derived in prior works (SP2019).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Middle: certified accuracy if the </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number of samples </a:t>
                </a:r>
                <a14:m>
                  <m:oMath xmlns:m="http://schemas.openxmlformats.org/officeDocument/2006/math">
                    <m:r>
                      <a:rPr lang="en-US" altLang="zh-CN" sz="2000"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𝑛</m:t>
                    </m:r>
                  </m:oMath>
                </a14:m>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used by CERTIFY had been larger or smaller.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Right: certified accuracy as the </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failure probability </a:t>
                </a:r>
                <a14:m>
                  <m:oMath xmlns:m="http://schemas.openxmlformats.org/officeDocument/2006/math">
                    <m:r>
                      <a:rPr lang="en-US" altLang="zh-CN" sz="2000"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𝛼</m:t>
                    </m:r>
                  </m:oMath>
                </a14:m>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of CERTIFY is varied.</a:t>
                </a:r>
              </a:p>
            </p:txBody>
          </p:sp>
        </mc:Choice>
        <mc:Fallback xmlns="">
          <p:sp>
            <p:nvSpPr>
              <p:cNvPr id="14" name="文本框 13">
                <a:extLst>
                  <a:ext uri="{FF2B5EF4-FFF2-40B4-BE49-F238E27FC236}">
                    <a16:creationId xmlns:a16="http://schemas.microsoft.com/office/drawing/2014/main" id="{2BBB037A-0C98-4F72-AF66-54CA18C5EA7F}"/>
                  </a:ext>
                </a:extLst>
              </p:cNvPr>
              <p:cNvSpPr txBox="1">
                <a:spLocks noRot="1" noChangeAspect="1" noMove="1" noResize="1" noEditPoints="1" noAdjustHandles="1" noChangeArrowheads="1" noChangeShapeType="1" noTextEdit="1"/>
              </p:cNvSpPr>
              <p:nvPr/>
            </p:nvSpPr>
            <p:spPr>
              <a:xfrm>
                <a:off x="564617" y="1574790"/>
                <a:ext cx="7967823" cy="2477601"/>
              </a:xfrm>
              <a:prstGeom prst="rect">
                <a:avLst/>
              </a:prstGeom>
              <a:blipFill>
                <a:blip r:embed="rId4"/>
                <a:stretch>
                  <a:fillRect l="-689" t="-1229" r="-1224" b="-3440"/>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C83DCF66-60BE-49F2-B211-F92307476E88}"/>
              </a:ext>
            </a:extLst>
          </p:cNvPr>
          <p:cNvSpPr/>
          <p:nvPr/>
        </p:nvSpPr>
        <p:spPr>
          <a:xfrm>
            <a:off x="1331640" y="4587030"/>
            <a:ext cx="1598515" cy="253916"/>
          </a:xfrm>
          <a:prstGeom prst="rect">
            <a:avLst/>
          </a:prstGeom>
        </p:spPr>
        <p:txBody>
          <a:bodyPr wrap="none">
            <a:spAutoFit/>
          </a:bodyPr>
          <a:lstStyle/>
          <a:p>
            <a:r>
              <a:rPr lang="en-US" altLang="zh-CN" sz="105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higher certified accuracies</a:t>
            </a:r>
            <a:endParaRPr lang="zh-CN" altLang="en-US" sz="1050" dirty="0">
              <a:solidFill>
                <a:srgbClr val="0070C0"/>
              </a:solidFill>
            </a:endParaRPr>
          </a:p>
        </p:txBody>
      </p:sp>
      <p:sp>
        <p:nvSpPr>
          <p:cNvPr id="12" name="矩形 11">
            <a:extLst>
              <a:ext uri="{FF2B5EF4-FFF2-40B4-BE49-F238E27FC236}">
                <a16:creationId xmlns:a16="http://schemas.microsoft.com/office/drawing/2014/main" id="{43F1BF6C-302A-4E2C-AA33-8E10C71249D5}"/>
              </a:ext>
            </a:extLst>
          </p:cNvPr>
          <p:cNvSpPr/>
          <p:nvPr/>
        </p:nvSpPr>
        <p:spPr>
          <a:xfrm>
            <a:off x="6318372" y="5323408"/>
            <a:ext cx="2214068" cy="253916"/>
          </a:xfrm>
          <a:prstGeom prst="rect">
            <a:avLst/>
          </a:prstGeom>
        </p:spPr>
        <p:txBody>
          <a:bodyPr wrap="none">
            <a:spAutoFit/>
          </a:bodyPr>
          <a:lstStyle/>
          <a:p>
            <a:r>
              <a:rPr lang="en-US" altLang="zh-CN" sz="105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certified accuracy is not sensitive to α</a:t>
            </a:r>
            <a:endParaRPr lang="zh-CN" altLang="en-US" sz="1050" dirty="0">
              <a:solidFill>
                <a:srgbClr val="0070C0"/>
              </a:solidFill>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4EDFCEF-000C-4429-AD75-2723F50032D2}"/>
                  </a:ext>
                </a:extLst>
              </p:cNvPr>
              <p:cNvSpPr/>
              <p:nvPr/>
            </p:nvSpPr>
            <p:spPr>
              <a:xfrm>
                <a:off x="4716016" y="4974900"/>
                <a:ext cx="1117485" cy="253916"/>
              </a:xfrm>
              <a:prstGeom prst="rect">
                <a:avLst/>
              </a:prstGeom>
            </p:spPr>
            <p:txBody>
              <a:bodyPr wrap="none">
                <a:spAutoFit/>
              </a:bodyPr>
              <a:lstStyle/>
              <a:p>
                <a:r>
                  <a:rPr lang="zh-CN" altLang="en-US" sz="1050" dirty="0">
                    <a:solidFill>
                      <a:srgbClr val="0070C0"/>
                    </a:solidFill>
                  </a:rPr>
                  <a:t>larger </a:t>
                </a:r>
                <a14:m>
                  <m:oMath xmlns:m="http://schemas.openxmlformats.org/officeDocument/2006/math">
                    <m:r>
                      <a:rPr lang="zh-CN" altLang="en-US" sz="1050" i="1" dirty="0" smtClean="0">
                        <a:solidFill>
                          <a:srgbClr val="0070C0"/>
                        </a:solidFill>
                        <a:latin typeface="Cambria Math" panose="02040503050406030204" pitchFamily="18" charset="0"/>
                      </a:rPr>
                      <m:t>𝑛</m:t>
                    </m:r>
                  </m:oMath>
                </a14:m>
                <a:r>
                  <a:rPr lang="zh-CN" altLang="en-US" sz="1050" dirty="0">
                    <a:solidFill>
                      <a:srgbClr val="0070C0"/>
                    </a:solidFill>
                  </a:rPr>
                  <a:t>, larger </a:t>
                </a:r>
                <a14:m>
                  <m:oMath xmlns:m="http://schemas.openxmlformats.org/officeDocument/2006/math">
                    <m:r>
                      <a:rPr lang="en-US" altLang="zh-CN" sz="1050" i="1" dirty="0" smtClean="0">
                        <a:solidFill>
                          <a:srgbClr val="0070C0"/>
                        </a:solidFill>
                        <a:latin typeface="Cambria Math" panose="02040503050406030204" pitchFamily="18" charset="0"/>
                      </a:rPr>
                      <m:t>𝑅</m:t>
                    </m:r>
                  </m:oMath>
                </a14:m>
                <a:endParaRPr lang="zh-CN" altLang="en-US" sz="1050" dirty="0">
                  <a:solidFill>
                    <a:srgbClr val="0070C0"/>
                  </a:solidFill>
                </a:endParaRPr>
              </a:p>
            </p:txBody>
          </p:sp>
        </mc:Choice>
        <mc:Fallback xmlns="">
          <p:sp>
            <p:nvSpPr>
              <p:cNvPr id="15" name="矩形 14">
                <a:extLst>
                  <a:ext uri="{FF2B5EF4-FFF2-40B4-BE49-F238E27FC236}">
                    <a16:creationId xmlns:a16="http://schemas.microsoft.com/office/drawing/2014/main" id="{D4EDFCEF-000C-4429-AD75-2723F50032D2}"/>
                  </a:ext>
                </a:extLst>
              </p:cNvPr>
              <p:cNvSpPr>
                <a:spLocks noRot="1" noChangeAspect="1" noMove="1" noResize="1" noEditPoints="1" noAdjustHandles="1" noChangeArrowheads="1" noChangeShapeType="1" noTextEdit="1"/>
              </p:cNvSpPr>
              <p:nvPr/>
            </p:nvSpPr>
            <p:spPr>
              <a:xfrm>
                <a:off x="4716016" y="4974900"/>
                <a:ext cx="1117485" cy="253916"/>
              </a:xfrm>
              <a:prstGeom prst="rect">
                <a:avLst/>
              </a:prstGeom>
              <a:blipFill>
                <a:blip r:embed="rId5"/>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64DC202-4280-4884-868D-D56FB5CFB2E1}"/>
                  </a:ext>
                </a:extLst>
              </p:cNvPr>
              <p:cNvSpPr/>
              <p:nvPr/>
            </p:nvSpPr>
            <p:spPr>
              <a:xfrm>
                <a:off x="7020272" y="4583681"/>
                <a:ext cx="699101"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dirty="0" smtClean="0">
                          <a:solidFill>
                            <a:srgbClr val="7030A0"/>
                          </a:solidFill>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1000" b="0" i="1" dirty="0" smtClean="0">
                          <a:solidFill>
                            <a:srgbClr val="7030A0"/>
                          </a:solidFill>
                          <a:latin typeface="Cambria Math" panose="02040503050406030204" pitchFamily="18" charset="0"/>
                          <a:ea typeface="微软雅黑" panose="020B0503020204020204" pitchFamily="34" charset="-122"/>
                          <a:cs typeface="Times New Roman" panose="02020603050405020304" pitchFamily="18" charset="0"/>
                        </a:rPr>
                        <m:t>=0.01</m:t>
                      </m:r>
                    </m:oMath>
                  </m:oMathPara>
                </a14:m>
                <a:endParaRPr lang="zh-CN" altLang="en-US" sz="1000" dirty="0">
                  <a:solidFill>
                    <a:srgbClr val="7030A0"/>
                  </a:solidFill>
                </a:endParaRPr>
              </a:p>
            </p:txBody>
          </p:sp>
        </mc:Choice>
        <mc:Fallback xmlns="">
          <p:sp>
            <p:nvSpPr>
              <p:cNvPr id="9" name="矩形 8">
                <a:extLst>
                  <a:ext uri="{FF2B5EF4-FFF2-40B4-BE49-F238E27FC236}">
                    <a16:creationId xmlns:a16="http://schemas.microsoft.com/office/drawing/2014/main" id="{064DC202-4280-4884-868D-D56FB5CFB2E1}"/>
                  </a:ext>
                </a:extLst>
              </p:cNvPr>
              <p:cNvSpPr>
                <a:spLocks noRot="1" noChangeAspect="1" noMove="1" noResize="1" noEditPoints="1" noAdjustHandles="1" noChangeArrowheads="1" noChangeShapeType="1" noTextEdit="1"/>
              </p:cNvSpPr>
              <p:nvPr/>
            </p:nvSpPr>
            <p:spPr>
              <a:xfrm>
                <a:off x="7020272" y="4583681"/>
                <a:ext cx="699101" cy="24622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B612B0D7-93C4-42AA-80F5-7D7272D89F0B}"/>
                  </a:ext>
                </a:extLst>
              </p:cNvPr>
              <p:cNvSpPr/>
              <p:nvPr/>
            </p:nvSpPr>
            <p:spPr>
              <a:xfrm>
                <a:off x="6732240" y="4145395"/>
                <a:ext cx="981231"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10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=0.000001</m:t>
                      </m:r>
                    </m:oMath>
                  </m:oMathPara>
                </a14:m>
                <a:endParaRPr lang="zh-CN" altLang="en-US" sz="1000" dirty="0">
                  <a:solidFill>
                    <a:srgbClr val="0070C0"/>
                  </a:solidFill>
                </a:endParaRPr>
              </a:p>
            </p:txBody>
          </p:sp>
        </mc:Choice>
        <mc:Fallback xmlns="">
          <p:sp>
            <p:nvSpPr>
              <p:cNvPr id="16" name="矩形 15">
                <a:extLst>
                  <a:ext uri="{FF2B5EF4-FFF2-40B4-BE49-F238E27FC236}">
                    <a16:creationId xmlns:a16="http://schemas.microsoft.com/office/drawing/2014/main" id="{B612B0D7-93C4-42AA-80F5-7D7272D89F0B}"/>
                  </a:ext>
                </a:extLst>
              </p:cNvPr>
              <p:cNvSpPr>
                <a:spLocks noRot="1" noChangeAspect="1" noMove="1" noResize="1" noEditPoints="1" noAdjustHandles="1" noChangeArrowheads="1" noChangeShapeType="1" noTextEdit="1"/>
              </p:cNvSpPr>
              <p:nvPr/>
            </p:nvSpPr>
            <p:spPr>
              <a:xfrm>
                <a:off x="6732240" y="4145395"/>
                <a:ext cx="981231" cy="24622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F38F9CF6-1B46-4845-BEAF-3E45E30CF0E5}"/>
                  </a:ext>
                </a:extLst>
              </p:cNvPr>
              <p:cNvSpPr/>
              <p:nvPr/>
            </p:nvSpPr>
            <p:spPr>
              <a:xfrm>
                <a:off x="6873305" y="4356057"/>
                <a:ext cx="840166"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00" i="1" dirty="0" smtClean="0">
                          <a:solidFill>
                            <a:srgbClr val="00B050"/>
                          </a:solidFill>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sz="1000" b="0" i="1" dirty="0" smtClean="0">
                          <a:solidFill>
                            <a:srgbClr val="00B050"/>
                          </a:solidFill>
                          <a:latin typeface="Cambria Math" panose="02040503050406030204" pitchFamily="18" charset="0"/>
                          <a:ea typeface="微软雅黑" panose="020B0503020204020204" pitchFamily="34" charset="-122"/>
                          <a:cs typeface="Times New Roman" panose="02020603050405020304" pitchFamily="18" charset="0"/>
                        </a:rPr>
                        <m:t>=0.0001</m:t>
                      </m:r>
                    </m:oMath>
                  </m:oMathPara>
                </a14:m>
                <a:endParaRPr lang="zh-CN" altLang="en-US" sz="1000" dirty="0">
                  <a:solidFill>
                    <a:srgbClr val="00B050"/>
                  </a:solidFill>
                </a:endParaRPr>
              </a:p>
            </p:txBody>
          </p:sp>
        </mc:Choice>
        <mc:Fallback xmlns="">
          <p:sp>
            <p:nvSpPr>
              <p:cNvPr id="17" name="矩形 16">
                <a:extLst>
                  <a:ext uri="{FF2B5EF4-FFF2-40B4-BE49-F238E27FC236}">
                    <a16:creationId xmlns:a16="http://schemas.microsoft.com/office/drawing/2014/main" id="{F38F9CF6-1B46-4845-BEAF-3E45E30CF0E5}"/>
                  </a:ext>
                </a:extLst>
              </p:cNvPr>
              <p:cNvSpPr>
                <a:spLocks noRot="1" noChangeAspect="1" noMove="1" noResize="1" noEditPoints="1" noAdjustHandles="1" noChangeArrowheads="1" noChangeShapeType="1" noTextEdit="1"/>
              </p:cNvSpPr>
              <p:nvPr/>
            </p:nvSpPr>
            <p:spPr>
              <a:xfrm>
                <a:off x="6873305" y="4356057"/>
                <a:ext cx="840166" cy="24622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9444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58</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rPr>
                <a:t>Contribution</a:t>
              </a:r>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30989E9-F221-4C54-8154-6F9346C5C2DE}"/>
                  </a:ext>
                </a:extLst>
              </p:cNvPr>
              <p:cNvSpPr txBox="1"/>
              <p:nvPr/>
            </p:nvSpPr>
            <p:spPr>
              <a:xfrm>
                <a:off x="564617" y="1574790"/>
                <a:ext cx="8193186" cy="440120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rPr>
                  <a:t>Prove the first tight robustness guarantee for randomized smoothing. </a:t>
                </a:r>
              </a:p>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rPr>
                  <a:t>Analysis reveals that smoothing with Gaussian noise naturally induces certifiable robustness under the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2</m:t>
                        </m:r>
                      </m:sub>
                    </m:sSub>
                  </m:oMath>
                </a14:m>
                <a:r>
                  <a:rPr lang="en-US" altLang="zh-CN" sz="2000" dirty="0">
                    <a:latin typeface="Times New Roman" panose="02020603050405020304" pitchFamily="18" charset="0"/>
                  </a:rPr>
                  <a:t> norm.</a:t>
                </a:r>
              </a:p>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rPr>
                  <a:t>Suspect that other noise distributions might induce robustness to other perturbation sets such as general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b="0" i="1" smtClean="0">
                            <a:latin typeface="Cambria Math" panose="02040503050406030204" pitchFamily="18" charset="0"/>
                          </a:rPr>
                          <m:t>𝑝</m:t>
                        </m:r>
                      </m:sub>
                    </m:sSub>
                  </m:oMath>
                </a14:m>
                <a:r>
                  <a:rPr lang="en-US" altLang="zh-CN" sz="2000" dirty="0">
                    <a:latin typeface="Times New Roman" panose="02020603050405020304" pitchFamily="18" charset="0"/>
                  </a:rPr>
                  <a:t> norm balls.</a:t>
                </a:r>
              </a:p>
              <a:p>
                <a:pPr marL="342900" indent="-342900">
                  <a:spcAft>
                    <a:spcPts val="600"/>
                  </a:spcAft>
                  <a:buFont typeface="Wingdings" panose="05000000000000000000" pitchFamily="2" charset="2"/>
                  <a:buChar char="l"/>
                </a:pPr>
                <a:r>
                  <a:rPr lang="en-US" altLang="zh-CN" sz="2000" dirty="0">
                    <a:latin typeface="Times New Roman" panose="02020603050405020304" pitchFamily="18" charset="0"/>
                  </a:rPr>
                  <a:t>Enables the use of large networks on large scale datasets and does not constrain the architecture of the classifier.</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Datasets: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ImageNet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CIFAR10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Networks: </a:t>
                </a:r>
              </a:p>
              <a:p>
                <a:pPr marL="342900" indent="-342900">
                  <a:spcAft>
                    <a:spcPts val="600"/>
                  </a:spcAft>
                  <a:buFont typeface="Arial" panose="020B0604020202020204" pitchFamily="34" charset="0"/>
                  <a:buChar char="•"/>
                </a:pPr>
                <a:r>
                  <a:rPr lang="en-US" altLang="zh-CN" sz="2000" dirty="0" err="1">
                    <a:latin typeface="Times New Roman" panose="02020603050405020304" pitchFamily="18" charset="0"/>
                    <a:ea typeface="宋体" panose="02010600030101010101" pitchFamily="2" charset="-122"/>
                  </a:rPr>
                  <a:t>ResNet</a:t>
                </a:r>
                <a:endParaRPr lang="en-US" altLang="zh-CN" sz="2000" dirty="0">
                  <a:latin typeface="Times New Roman" panose="02020603050405020304" pitchFamily="18" charset="0"/>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630989E9-F221-4C54-8154-6F9346C5C2DE}"/>
                  </a:ext>
                </a:extLst>
              </p:cNvPr>
              <p:cNvSpPr txBox="1">
                <a:spLocks noRot="1" noChangeAspect="1" noMove="1" noResize="1" noEditPoints="1" noAdjustHandles="1" noChangeArrowheads="1" noChangeShapeType="1" noTextEdit="1"/>
              </p:cNvSpPr>
              <p:nvPr/>
            </p:nvSpPr>
            <p:spPr>
              <a:xfrm>
                <a:off x="564617" y="1574790"/>
                <a:ext cx="8193186" cy="4401205"/>
              </a:xfrm>
              <a:prstGeom prst="rect">
                <a:avLst/>
              </a:prstGeom>
              <a:blipFill>
                <a:blip r:embed="rId3"/>
                <a:stretch>
                  <a:fillRect l="-670" t="-693" b="-2078"/>
                </a:stretch>
              </a:blipFill>
            </p:spPr>
            <p:txBody>
              <a:bodyPr/>
              <a:lstStyle/>
              <a:p>
                <a:r>
                  <a:rPr lang="zh-CN" altLang="en-US">
                    <a:noFill/>
                  </a:rPr>
                  <a:t> </a:t>
                </a:r>
              </a:p>
            </p:txBody>
          </p:sp>
        </mc:Fallback>
      </mc:AlternateContent>
      <p:sp>
        <p:nvSpPr>
          <p:cNvPr id="10" name="对角圆角矩形 34">
            <a:extLst>
              <a:ext uri="{FF2B5EF4-FFF2-40B4-BE49-F238E27FC236}">
                <a16:creationId xmlns:a16="http://schemas.microsoft.com/office/drawing/2014/main" id="{69971818-2401-4C7A-B303-2A86145A0AFF}"/>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2" name="文本框 11">
            <a:extLst>
              <a:ext uri="{FF2B5EF4-FFF2-40B4-BE49-F238E27FC236}">
                <a16:creationId xmlns:a16="http://schemas.microsoft.com/office/drawing/2014/main" id="{40320C57-663E-4BCE-A9E7-1909DEE99FC4}"/>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9" name="矩形 8">
            <a:extLst>
              <a:ext uri="{FF2B5EF4-FFF2-40B4-BE49-F238E27FC236}">
                <a16:creationId xmlns:a16="http://schemas.microsoft.com/office/drawing/2014/main" id="{ED323B62-B086-4859-9BB2-C7CFB2D98C30}"/>
              </a:ext>
            </a:extLst>
          </p:cNvPr>
          <p:cNvSpPr/>
          <p:nvPr/>
        </p:nvSpPr>
        <p:spPr>
          <a:xfrm>
            <a:off x="4664925" y="6121038"/>
            <a:ext cx="2027030" cy="369332"/>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CIFAR10</a:t>
            </a:r>
            <a:endParaRPr lang="zh-CN" altLang="en-US" dirty="0"/>
          </a:p>
        </p:txBody>
      </p:sp>
      <p:sp>
        <p:nvSpPr>
          <p:cNvPr id="13" name="矩形 12">
            <a:extLst>
              <a:ext uri="{FF2B5EF4-FFF2-40B4-BE49-F238E27FC236}">
                <a16:creationId xmlns:a16="http://schemas.microsoft.com/office/drawing/2014/main" id="{FF9DA45D-4119-47BF-BED2-F1FF1D4BE885}"/>
              </a:ext>
            </a:extLst>
          </p:cNvPr>
          <p:cNvSpPr/>
          <p:nvPr/>
        </p:nvSpPr>
        <p:spPr>
          <a:xfrm>
            <a:off x="7141241" y="6121038"/>
            <a:ext cx="1095172"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ImageNet</a:t>
            </a:r>
            <a:endParaRPr lang="zh-CN" altLang="en-US" dirty="0"/>
          </a:p>
        </p:txBody>
      </p:sp>
      <p:grpSp>
        <p:nvGrpSpPr>
          <p:cNvPr id="14" name="组合 13">
            <a:extLst>
              <a:ext uri="{FF2B5EF4-FFF2-40B4-BE49-F238E27FC236}">
                <a16:creationId xmlns:a16="http://schemas.microsoft.com/office/drawing/2014/main" id="{7A272767-937D-417F-9F7E-A07CBBD1B7CC}"/>
              </a:ext>
            </a:extLst>
          </p:cNvPr>
          <p:cNvGrpSpPr/>
          <p:nvPr/>
        </p:nvGrpSpPr>
        <p:grpSpPr>
          <a:xfrm>
            <a:off x="6772626" y="4160249"/>
            <a:ext cx="1832403" cy="1933047"/>
            <a:chOff x="5049674" y="2975172"/>
            <a:chExt cx="2876933" cy="3034947"/>
          </a:xfrm>
        </p:grpSpPr>
        <p:pic>
          <p:nvPicPr>
            <p:cNvPr id="15" name="图片 14">
              <a:extLst>
                <a:ext uri="{FF2B5EF4-FFF2-40B4-BE49-F238E27FC236}">
                  <a16:creationId xmlns:a16="http://schemas.microsoft.com/office/drawing/2014/main" id="{DD863BFA-3207-4268-A3EE-1A5DD8EF2365}"/>
                </a:ext>
              </a:extLst>
            </p:cNvPr>
            <p:cNvPicPr>
              <a:picLocks noChangeAspect="1"/>
            </p:cNvPicPr>
            <p:nvPr/>
          </p:nvPicPr>
          <p:blipFill rotWithShape="1">
            <a:blip r:embed="rId4"/>
            <a:srcRect b="2765"/>
            <a:stretch/>
          </p:blipFill>
          <p:spPr>
            <a:xfrm>
              <a:off x="5049674" y="2975172"/>
              <a:ext cx="2876933" cy="2853601"/>
            </a:xfrm>
            <a:prstGeom prst="rect">
              <a:avLst/>
            </a:prstGeom>
          </p:spPr>
        </p:pic>
        <p:grpSp>
          <p:nvGrpSpPr>
            <p:cNvPr id="16" name="组合 15">
              <a:extLst>
                <a:ext uri="{FF2B5EF4-FFF2-40B4-BE49-F238E27FC236}">
                  <a16:creationId xmlns:a16="http://schemas.microsoft.com/office/drawing/2014/main" id="{86D7B55E-D81B-4CDA-8365-88BEDE425DA9}"/>
                </a:ext>
              </a:extLst>
            </p:cNvPr>
            <p:cNvGrpSpPr/>
            <p:nvPr/>
          </p:nvGrpSpPr>
          <p:grpSpPr>
            <a:xfrm>
              <a:off x="5122501" y="5877272"/>
              <a:ext cx="2761868" cy="132847"/>
              <a:chOff x="3060515" y="5908966"/>
              <a:chExt cx="3732606" cy="179540"/>
            </a:xfrm>
          </p:grpSpPr>
          <p:pic>
            <p:nvPicPr>
              <p:cNvPr id="17" name="图片 16">
                <a:extLst>
                  <a:ext uri="{FF2B5EF4-FFF2-40B4-BE49-F238E27FC236}">
                    <a16:creationId xmlns:a16="http://schemas.microsoft.com/office/drawing/2014/main" id="{55252733-93B9-465E-A7AA-C01B9948DCED}"/>
                  </a:ext>
                </a:extLst>
              </p:cNvPr>
              <p:cNvPicPr>
                <a:picLocks noChangeAspect="1"/>
              </p:cNvPicPr>
              <p:nvPr/>
            </p:nvPicPr>
            <p:blipFill rotWithShape="1">
              <a:blip r:embed="rId5"/>
              <a:srcRect l="959" t="94684" r="90149"/>
              <a:stretch/>
            </p:blipFill>
            <p:spPr>
              <a:xfrm>
                <a:off x="3060515" y="5908966"/>
                <a:ext cx="813086" cy="179540"/>
              </a:xfrm>
              <a:prstGeom prst="rect">
                <a:avLst/>
              </a:prstGeom>
            </p:spPr>
          </p:pic>
          <p:pic>
            <p:nvPicPr>
              <p:cNvPr id="18" name="图片 17">
                <a:extLst>
                  <a:ext uri="{FF2B5EF4-FFF2-40B4-BE49-F238E27FC236}">
                    <a16:creationId xmlns:a16="http://schemas.microsoft.com/office/drawing/2014/main" id="{49C74505-ECEC-4DE5-8EB5-F20BAF4FFD0B}"/>
                  </a:ext>
                </a:extLst>
              </p:cNvPr>
              <p:cNvPicPr>
                <a:picLocks noChangeAspect="1"/>
              </p:cNvPicPr>
              <p:nvPr/>
            </p:nvPicPr>
            <p:blipFill rotWithShape="1">
              <a:blip r:embed="rId5"/>
              <a:srcRect l="31022" t="94684" r="60316"/>
              <a:stretch/>
            </p:blipFill>
            <p:spPr>
              <a:xfrm>
                <a:off x="4022410" y="5908966"/>
                <a:ext cx="792088" cy="179540"/>
              </a:xfrm>
              <a:prstGeom prst="rect">
                <a:avLst/>
              </a:prstGeom>
            </p:spPr>
          </p:pic>
          <p:pic>
            <p:nvPicPr>
              <p:cNvPr id="19" name="图片 18">
                <a:extLst>
                  <a:ext uri="{FF2B5EF4-FFF2-40B4-BE49-F238E27FC236}">
                    <a16:creationId xmlns:a16="http://schemas.microsoft.com/office/drawing/2014/main" id="{82F2376D-53CF-42D9-A7BC-FAF129919186}"/>
                  </a:ext>
                </a:extLst>
              </p:cNvPr>
              <p:cNvPicPr>
                <a:picLocks noChangeAspect="1"/>
              </p:cNvPicPr>
              <p:nvPr/>
            </p:nvPicPr>
            <p:blipFill rotWithShape="1">
              <a:blip r:embed="rId5"/>
              <a:srcRect l="60854" t="94684" r="29696"/>
              <a:stretch/>
            </p:blipFill>
            <p:spPr>
              <a:xfrm>
                <a:off x="4955851" y="5908966"/>
                <a:ext cx="864096" cy="179540"/>
              </a:xfrm>
              <a:prstGeom prst="rect">
                <a:avLst/>
              </a:prstGeom>
            </p:spPr>
          </p:pic>
          <p:pic>
            <p:nvPicPr>
              <p:cNvPr id="20" name="图片 19">
                <a:extLst>
                  <a:ext uri="{FF2B5EF4-FFF2-40B4-BE49-F238E27FC236}">
                    <a16:creationId xmlns:a16="http://schemas.microsoft.com/office/drawing/2014/main" id="{D3F5C0EF-3677-4CE9-8401-782358D2AAB1}"/>
                  </a:ext>
                </a:extLst>
              </p:cNvPr>
              <p:cNvPicPr>
                <a:picLocks noChangeAspect="1"/>
              </p:cNvPicPr>
              <p:nvPr/>
            </p:nvPicPr>
            <p:blipFill rotWithShape="1">
              <a:blip r:embed="rId5"/>
              <a:srcRect l="90725" t="94684"/>
              <a:stretch/>
            </p:blipFill>
            <p:spPr>
              <a:xfrm>
                <a:off x="5945019" y="5908966"/>
                <a:ext cx="848102" cy="179540"/>
              </a:xfrm>
              <a:prstGeom prst="rect">
                <a:avLst/>
              </a:prstGeom>
            </p:spPr>
          </p:pic>
        </p:grpSp>
      </p:grpSp>
      <p:grpSp>
        <p:nvGrpSpPr>
          <p:cNvPr id="21" name="组合 20">
            <a:extLst>
              <a:ext uri="{FF2B5EF4-FFF2-40B4-BE49-F238E27FC236}">
                <a16:creationId xmlns:a16="http://schemas.microsoft.com/office/drawing/2014/main" id="{99CC7CBC-5C81-4A78-836E-B01C169BCD51}"/>
              </a:ext>
            </a:extLst>
          </p:cNvPr>
          <p:cNvGrpSpPr/>
          <p:nvPr/>
        </p:nvGrpSpPr>
        <p:grpSpPr>
          <a:xfrm>
            <a:off x="4745530" y="4160249"/>
            <a:ext cx="1833134" cy="1933047"/>
            <a:chOff x="798074" y="2975172"/>
            <a:chExt cx="2878080" cy="3034947"/>
          </a:xfrm>
        </p:grpSpPr>
        <p:grpSp>
          <p:nvGrpSpPr>
            <p:cNvPr id="22" name="组合 21">
              <a:extLst>
                <a:ext uri="{FF2B5EF4-FFF2-40B4-BE49-F238E27FC236}">
                  <a16:creationId xmlns:a16="http://schemas.microsoft.com/office/drawing/2014/main" id="{472FFB10-F99E-4A76-93C5-2620392E34C2}"/>
                </a:ext>
              </a:extLst>
            </p:cNvPr>
            <p:cNvGrpSpPr/>
            <p:nvPr/>
          </p:nvGrpSpPr>
          <p:grpSpPr>
            <a:xfrm>
              <a:off x="798074" y="2975172"/>
              <a:ext cx="2878080" cy="2897665"/>
              <a:chOff x="2851215" y="2711460"/>
              <a:chExt cx="3121870" cy="3143110"/>
            </a:xfrm>
          </p:grpSpPr>
          <p:pic>
            <p:nvPicPr>
              <p:cNvPr id="28" name="图片 27">
                <a:extLst>
                  <a:ext uri="{FF2B5EF4-FFF2-40B4-BE49-F238E27FC236}">
                    <a16:creationId xmlns:a16="http://schemas.microsoft.com/office/drawing/2014/main" id="{E9973835-A6C6-4EE4-B710-65F493464378}"/>
                  </a:ext>
                </a:extLst>
              </p:cNvPr>
              <p:cNvPicPr>
                <a:picLocks noChangeAspect="1"/>
              </p:cNvPicPr>
              <p:nvPr/>
            </p:nvPicPr>
            <p:blipFill rotWithShape="1">
              <a:blip r:embed="rId5"/>
              <a:srcRect l="91108" b="8343"/>
              <a:stretch/>
            </p:blipFill>
            <p:spPr>
              <a:xfrm>
                <a:off x="5159998" y="2711460"/>
                <a:ext cx="813087" cy="3095314"/>
              </a:xfrm>
              <a:prstGeom prst="rect">
                <a:avLst/>
              </a:prstGeom>
            </p:spPr>
          </p:pic>
          <p:pic>
            <p:nvPicPr>
              <p:cNvPr id="29" name="图片 28">
                <a:extLst>
                  <a:ext uri="{FF2B5EF4-FFF2-40B4-BE49-F238E27FC236}">
                    <a16:creationId xmlns:a16="http://schemas.microsoft.com/office/drawing/2014/main" id="{7C8A280A-43A3-4FA6-AF81-40DACF21950D}"/>
                  </a:ext>
                </a:extLst>
              </p:cNvPr>
              <p:cNvPicPr>
                <a:picLocks noChangeAspect="1"/>
              </p:cNvPicPr>
              <p:nvPr/>
            </p:nvPicPr>
            <p:blipFill rotWithShape="1">
              <a:blip r:embed="rId5"/>
              <a:srcRect l="61302" r="30254" b="6927"/>
              <a:stretch/>
            </p:blipFill>
            <p:spPr>
              <a:xfrm>
                <a:off x="4408229" y="2711460"/>
                <a:ext cx="772124" cy="3143110"/>
              </a:xfrm>
              <a:prstGeom prst="rect">
                <a:avLst/>
              </a:prstGeom>
            </p:spPr>
          </p:pic>
          <p:pic>
            <p:nvPicPr>
              <p:cNvPr id="30" name="图片 29">
                <a:extLst>
                  <a:ext uri="{FF2B5EF4-FFF2-40B4-BE49-F238E27FC236}">
                    <a16:creationId xmlns:a16="http://schemas.microsoft.com/office/drawing/2014/main" id="{73B56EF6-F0F0-4281-8730-94E77B55EF1B}"/>
                  </a:ext>
                </a:extLst>
              </p:cNvPr>
              <p:cNvPicPr>
                <a:picLocks noChangeAspect="1"/>
              </p:cNvPicPr>
              <p:nvPr/>
            </p:nvPicPr>
            <p:blipFill rotWithShape="1">
              <a:blip r:embed="rId5"/>
              <a:srcRect l="959" r="90149" b="8343"/>
              <a:stretch/>
            </p:blipFill>
            <p:spPr>
              <a:xfrm>
                <a:off x="2851215" y="2711460"/>
                <a:ext cx="813086" cy="3095314"/>
              </a:xfrm>
              <a:prstGeom prst="rect">
                <a:avLst/>
              </a:prstGeom>
            </p:spPr>
          </p:pic>
          <p:pic>
            <p:nvPicPr>
              <p:cNvPr id="31" name="图片 30">
                <a:extLst>
                  <a:ext uri="{FF2B5EF4-FFF2-40B4-BE49-F238E27FC236}">
                    <a16:creationId xmlns:a16="http://schemas.microsoft.com/office/drawing/2014/main" id="{DBD8C4A5-D596-4873-9AB4-2AAB796F6F94}"/>
                  </a:ext>
                </a:extLst>
              </p:cNvPr>
              <p:cNvPicPr>
                <a:picLocks noChangeAspect="1"/>
              </p:cNvPicPr>
              <p:nvPr/>
            </p:nvPicPr>
            <p:blipFill rotWithShape="1">
              <a:blip r:embed="rId5"/>
              <a:srcRect l="31022" r="60316" b="6927"/>
              <a:stretch/>
            </p:blipFill>
            <p:spPr>
              <a:xfrm>
                <a:off x="3616141" y="2711461"/>
                <a:ext cx="792088" cy="3143109"/>
              </a:xfrm>
              <a:prstGeom prst="rect">
                <a:avLst/>
              </a:prstGeom>
            </p:spPr>
          </p:pic>
        </p:grpSp>
        <p:grpSp>
          <p:nvGrpSpPr>
            <p:cNvPr id="23" name="组合 22">
              <a:extLst>
                <a:ext uri="{FF2B5EF4-FFF2-40B4-BE49-F238E27FC236}">
                  <a16:creationId xmlns:a16="http://schemas.microsoft.com/office/drawing/2014/main" id="{B2F31D92-5D5A-4787-9577-E6B309746A8A}"/>
                </a:ext>
              </a:extLst>
            </p:cNvPr>
            <p:cNvGrpSpPr/>
            <p:nvPr/>
          </p:nvGrpSpPr>
          <p:grpSpPr>
            <a:xfrm>
              <a:off x="860357" y="5877272"/>
              <a:ext cx="2717418" cy="132847"/>
              <a:chOff x="3120589" y="5908966"/>
              <a:chExt cx="3672532" cy="179540"/>
            </a:xfrm>
          </p:grpSpPr>
          <p:pic>
            <p:nvPicPr>
              <p:cNvPr id="24" name="图片 23">
                <a:extLst>
                  <a:ext uri="{FF2B5EF4-FFF2-40B4-BE49-F238E27FC236}">
                    <a16:creationId xmlns:a16="http://schemas.microsoft.com/office/drawing/2014/main" id="{2D886C9D-53FA-461A-9010-1BF727A34F30}"/>
                  </a:ext>
                </a:extLst>
              </p:cNvPr>
              <p:cNvPicPr>
                <a:picLocks noChangeAspect="1"/>
              </p:cNvPicPr>
              <p:nvPr/>
            </p:nvPicPr>
            <p:blipFill rotWithShape="1">
              <a:blip r:embed="rId5"/>
              <a:srcRect l="959" t="94684" r="90149"/>
              <a:stretch/>
            </p:blipFill>
            <p:spPr>
              <a:xfrm>
                <a:off x="3120589" y="5908966"/>
                <a:ext cx="813086" cy="179540"/>
              </a:xfrm>
              <a:prstGeom prst="rect">
                <a:avLst/>
              </a:prstGeom>
            </p:spPr>
          </p:pic>
          <p:pic>
            <p:nvPicPr>
              <p:cNvPr id="25" name="图片 24">
                <a:extLst>
                  <a:ext uri="{FF2B5EF4-FFF2-40B4-BE49-F238E27FC236}">
                    <a16:creationId xmlns:a16="http://schemas.microsoft.com/office/drawing/2014/main" id="{ED2EEDF4-5362-4A5C-B5D9-D3B7EA3848A2}"/>
                  </a:ext>
                </a:extLst>
              </p:cNvPr>
              <p:cNvPicPr>
                <a:picLocks noChangeAspect="1"/>
              </p:cNvPicPr>
              <p:nvPr/>
            </p:nvPicPr>
            <p:blipFill rotWithShape="1">
              <a:blip r:embed="rId5"/>
              <a:srcRect l="31022" t="94684" r="60316"/>
              <a:stretch/>
            </p:blipFill>
            <p:spPr>
              <a:xfrm>
                <a:off x="4075215" y="5908966"/>
                <a:ext cx="792088" cy="179540"/>
              </a:xfrm>
              <a:prstGeom prst="rect">
                <a:avLst/>
              </a:prstGeom>
            </p:spPr>
          </p:pic>
          <p:pic>
            <p:nvPicPr>
              <p:cNvPr id="26" name="图片 25">
                <a:extLst>
                  <a:ext uri="{FF2B5EF4-FFF2-40B4-BE49-F238E27FC236}">
                    <a16:creationId xmlns:a16="http://schemas.microsoft.com/office/drawing/2014/main" id="{68F3C336-3AF9-4BFD-8B29-5EAB84E7A7F1}"/>
                  </a:ext>
                </a:extLst>
              </p:cNvPr>
              <p:cNvPicPr>
                <a:picLocks noChangeAspect="1"/>
              </p:cNvPicPr>
              <p:nvPr/>
            </p:nvPicPr>
            <p:blipFill rotWithShape="1">
              <a:blip r:embed="rId5"/>
              <a:srcRect l="60854" t="94684" r="29696"/>
              <a:stretch/>
            </p:blipFill>
            <p:spPr>
              <a:xfrm>
                <a:off x="5015924" y="5908966"/>
                <a:ext cx="864096" cy="179540"/>
              </a:xfrm>
              <a:prstGeom prst="rect">
                <a:avLst/>
              </a:prstGeom>
            </p:spPr>
          </p:pic>
          <p:pic>
            <p:nvPicPr>
              <p:cNvPr id="27" name="图片 26">
                <a:extLst>
                  <a:ext uri="{FF2B5EF4-FFF2-40B4-BE49-F238E27FC236}">
                    <a16:creationId xmlns:a16="http://schemas.microsoft.com/office/drawing/2014/main" id="{49C52149-E851-489F-913D-7796B8B8A05B}"/>
                  </a:ext>
                </a:extLst>
              </p:cNvPr>
              <p:cNvPicPr>
                <a:picLocks noChangeAspect="1"/>
              </p:cNvPicPr>
              <p:nvPr/>
            </p:nvPicPr>
            <p:blipFill rotWithShape="1">
              <a:blip r:embed="rId5"/>
              <a:srcRect l="90725" t="94684"/>
              <a:stretch/>
            </p:blipFill>
            <p:spPr>
              <a:xfrm>
                <a:off x="5945019" y="5908966"/>
                <a:ext cx="848102" cy="179540"/>
              </a:xfrm>
              <a:prstGeom prst="rect">
                <a:avLst/>
              </a:prstGeom>
            </p:spPr>
          </p:pic>
        </p:grpSp>
      </p:grpSp>
    </p:spTree>
    <p:extLst>
      <p:ext uri="{BB962C8B-B14F-4D97-AF65-F5344CB8AC3E}">
        <p14:creationId xmlns:p14="http://schemas.microsoft.com/office/powerpoint/2010/main" val="2091452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59</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Authors</a:t>
              </a:r>
            </a:p>
          </p:txBody>
        </p:sp>
      </p:grpSp>
      <p:sp>
        <p:nvSpPr>
          <p:cNvPr id="13" name="文本框 12">
            <a:extLst>
              <a:ext uri="{FF2B5EF4-FFF2-40B4-BE49-F238E27FC236}">
                <a16:creationId xmlns:a16="http://schemas.microsoft.com/office/drawing/2014/main" id="{75E5FFF8-212E-4151-9E60-4EFEE3315F4E}"/>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Cohen, Jeremy, Elan Rosenfeld, and Zico Kolter. Certified adversarial robustness via randomized smoothing. ICML 2019.</a:t>
            </a:r>
          </a:p>
        </p:txBody>
      </p:sp>
      <p:sp>
        <p:nvSpPr>
          <p:cNvPr id="8" name="对角圆角矩形 34">
            <a:extLst>
              <a:ext uri="{FF2B5EF4-FFF2-40B4-BE49-F238E27FC236}">
                <a16:creationId xmlns:a16="http://schemas.microsoft.com/office/drawing/2014/main" id="{667E5B37-3F0D-4F69-8EB8-BF2A960B7645}"/>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Randomized Smoothing </a:t>
            </a:r>
          </a:p>
        </p:txBody>
      </p:sp>
      <p:sp>
        <p:nvSpPr>
          <p:cNvPr id="11" name="矩形 10">
            <a:extLst>
              <a:ext uri="{FF2B5EF4-FFF2-40B4-BE49-F238E27FC236}">
                <a16:creationId xmlns:a16="http://schemas.microsoft.com/office/drawing/2014/main" id="{0F425B8C-8582-4893-B96F-D8D20E9BCCF7}"/>
              </a:ext>
            </a:extLst>
          </p:cNvPr>
          <p:cNvSpPr/>
          <p:nvPr/>
        </p:nvSpPr>
        <p:spPr>
          <a:xfrm>
            <a:off x="738529" y="5169966"/>
            <a:ext cx="1873251" cy="646331"/>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Jeremy Cohen</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PhD at CMU</a:t>
            </a:r>
            <a:endParaRPr lang="zh-CN" altLang="en-US" dirty="0"/>
          </a:p>
        </p:txBody>
      </p:sp>
      <p:pic>
        <p:nvPicPr>
          <p:cNvPr id="1028" name="Picture 4" descr="https://csd.cmu.edu/sites/default/files/styles/directory_photos/public/zkolter.jpg?itok=9eO-2J1d">
            <a:extLst>
              <a:ext uri="{FF2B5EF4-FFF2-40B4-BE49-F238E27FC236}">
                <a16:creationId xmlns:a16="http://schemas.microsoft.com/office/drawing/2014/main" id="{F91E32D3-CFF4-499A-9F59-D3FE917C8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220" y="2024060"/>
            <a:ext cx="187325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zicokolter.com/img/jeremycohen.jpg">
            <a:extLst>
              <a:ext uri="{FF2B5EF4-FFF2-40B4-BE49-F238E27FC236}">
                <a16:creationId xmlns:a16="http://schemas.microsoft.com/office/drawing/2014/main" id="{2C80DA4E-3305-4513-9E4A-8515E124BE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76" r="17957"/>
          <a:stretch/>
        </p:blipFill>
        <p:spPr bwMode="auto">
          <a:xfrm>
            <a:off x="738530" y="2024062"/>
            <a:ext cx="1873251" cy="280987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C5DACD6E-D128-4CB6-94F7-FFC9FE207C85}"/>
              </a:ext>
            </a:extLst>
          </p:cNvPr>
          <p:cNvSpPr/>
          <p:nvPr/>
        </p:nvSpPr>
        <p:spPr>
          <a:xfrm>
            <a:off x="6532220" y="5169966"/>
            <a:ext cx="1873251" cy="923330"/>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J. Zico Kolter</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Associate Professor at CMU</a:t>
            </a:r>
            <a:endParaRPr lang="zh-CN" altLang="en-US" dirty="0"/>
          </a:p>
        </p:txBody>
      </p:sp>
      <p:pic>
        <p:nvPicPr>
          <p:cNvPr id="10" name="图片 9">
            <a:extLst>
              <a:ext uri="{FF2B5EF4-FFF2-40B4-BE49-F238E27FC236}">
                <a16:creationId xmlns:a16="http://schemas.microsoft.com/office/drawing/2014/main" id="{DF7FE262-79DD-4BB5-98F7-3D75DB126F6B}"/>
              </a:ext>
            </a:extLst>
          </p:cNvPr>
          <p:cNvPicPr>
            <a:picLocks noChangeAspect="1"/>
          </p:cNvPicPr>
          <p:nvPr/>
        </p:nvPicPr>
        <p:blipFill rotWithShape="1">
          <a:blip r:embed="rId5">
            <a:extLst>
              <a:ext uri="{28A0092B-C50C-407E-A947-70E740481C1C}">
                <a14:useLocalDpi xmlns:a14="http://schemas.microsoft.com/office/drawing/2010/main" val="0"/>
              </a:ext>
            </a:extLst>
          </a:blip>
          <a:srcRect l="19327" t="48131" r="49143" b="16331"/>
          <a:stretch/>
        </p:blipFill>
        <p:spPr>
          <a:xfrm>
            <a:off x="3635375" y="2024061"/>
            <a:ext cx="1873251" cy="2809876"/>
          </a:xfrm>
          <a:prstGeom prst="rect">
            <a:avLst/>
          </a:prstGeom>
        </p:spPr>
      </p:pic>
      <p:sp>
        <p:nvSpPr>
          <p:cNvPr id="17" name="矩形 16">
            <a:extLst>
              <a:ext uri="{FF2B5EF4-FFF2-40B4-BE49-F238E27FC236}">
                <a16:creationId xmlns:a16="http://schemas.microsoft.com/office/drawing/2014/main" id="{0E547B39-DA7D-4F3A-82CC-52083A8224F4}"/>
              </a:ext>
            </a:extLst>
          </p:cNvPr>
          <p:cNvSpPr/>
          <p:nvPr/>
        </p:nvSpPr>
        <p:spPr>
          <a:xfrm>
            <a:off x="3637495" y="5169966"/>
            <a:ext cx="1873251" cy="646331"/>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Elan Rosenfeld</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PhD at CMU</a:t>
            </a:r>
            <a:endParaRPr lang="zh-CN" altLang="en-US" dirty="0"/>
          </a:p>
        </p:txBody>
      </p:sp>
      <p:pic>
        <p:nvPicPr>
          <p:cNvPr id="16" name="图片 15">
            <a:extLst>
              <a:ext uri="{FF2B5EF4-FFF2-40B4-BE49-F238E27FC236}">
                <a16:creationId xmlns:a16="http://schemas.microsoft.com/office/drawing/2014/main" id="{319821B6-DDBE-4A19-AB55-4AC7863CF198}"/>
              </a:ext>
            </a:extLst>
          </p:cNvPr>
          <p:cNvPicPr>
            <a:picLocks noChangeAspect="1"/>
          </p:cNvPicPr>
          <p:nvPr/>
        </p:nvPicPr>
        <p:blipFill rotWithShape="1">
          <a:blip r:embed="rId6">
            <a:extLst>
              <a:ext uri="{28A0092B-C50C-407E-A947-70E740481C1C}">
                <a14:useLocalDpi xmlns:a14="http://schemas.microsoft.com/office/drawing/2010/main" val="0"/>
              </a:ext>
            </a:extLst>
          </a:blip>
          <a:srcRect l="15837" r="17599"/>
          <a:stretch/>
        </p:blipFill>
        <p:spPr>
          <a:xfrm>
            <a:off x="6532220" y="2016837"/>
            <a:ext cx="1873250" cy="2814284"/>
          </a:xfrm>
          <a:prstGeom prst="rect">
            <a:avLst/>
          </a:prstGeom>
        </p:spPr>
      </p:pic>
    </p:spTree>
    <p:extLst>
      <p:ext uri="{BB962C8B-B14F-4D97-AF65-F5344CB8AC3E}">
        <p14:creationId xmlns:p14="http://schemas.microsoft.com/office/powerpoint/2010/main" val="3907702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6</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Preliminary</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2" name="文本框 11">
            <a:extLst>
              <a:ext uri="{FF2B5EF4-FFF2-40B4-BE49-F238E27FC236}">
                <a16:creationId xmlns:a16="http://schemas.microsoft.com/office/drawing/2014/main" id="{D077ED54-7B64-471F-AEEB-B8EA9F36FDB8}"/>
              </a:ext>
            </a:extLst>
          </p:cNvPr>
          <p:cNvSpPr txBox="1"/>
          <p:nvPr/>
        </p:nvSpPr>
        <p:spPr>
          <a:xfrm>
            <a:off x="358718" y="6534433"/>
            <a:ext cx="8173722"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C. </a:t>
            </a:r>
            <a:r>
              <a:rPr lang="en-US" altLang="zh-CN" sz="1200" dirty="0" err="1">
                <a:solidFill>
                  <a:schemeClr val="bg1">
                    <a:lumMod val="65000"/>
                  </a:schemeClr>
                </a:solidFill>
                <a:latin typeface="Times New Roman" panose="02020603050405020304" pitchFamily="18" charset="0"/>
                <a:ea typeface="微软雅黑" panose="020B0503020204020204" pitchFamily="34" charset="-122"/>
              </a:rPr>
              <a:t>Dwork</a:t>
            </a:r>
            <a:r>
              <a:rPr lang="en-US" altLang="zh-CN" sz="1200" dirty="0">
                <a:solidFill>
                  <a:schemeClr val="bg1">
                    <a:lumMod val="65000"/>
                  </a:schemeClr>
                </a:solidFill>
                <a:latin typeface="Times New Roman" panose="02020603050405020304" pitchFamily="18" charset="0"/>
                <a:ea typeface="微软雅黑" panose="020B0503020204020204" pitchFamily="34" charset="-122"/>
              </a:rPr>
              <a:t>.</a:t>
            </a:r>
            <a:r>
              <a:rPr lang="zh-CN" altLang="en-US" sz="1200" dirty="0">
                <a:solidFill>
                  <a:schemeClr val="bg1">
                    <a:lumMod val="65000"/>
                  </a:schemeClr>
                </a:solidFill>
                <a:latin typeface="Times New Roman" panose="02020603050405020304" pitchFamily="18" charset="0"/>
                <a:ea typeface="微软雅黑" panose="020B0503020204020204" pitchFamily="34" charset="-122"/>
              </a:rPr>
              <a:t> </a:t>
            </a:r>
            <a:r>
              <a:rPr lang="en-US" altLang="zh-CN" sz="1200" dirty="0">
                <a:solidFill>
                  <a:schemeClr val="bg1">
                    <a:lumMod val="65000"/>
                  </a:schemeClr>
                </a:solidFill>
                <a:latin typeface="Times New Roman" panose="02020603050405020304" pitchFamily="18" charset="0"/>
                <a:ea typeface="微软雅黑" panose="020B0503020204020204" pitchFamily="34" charset="-122"/>
              </a:rPr>
              <a:t>The algorithmic foundations of differential privacy. Foundations and Trends in Theoretical Computer Science, 2014.</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BB6A287-894D-455E-BD7B-2590DBD7610B}"/>
                  </a:ext>
                </a:extLst>
              </p:cNvPr>
              <p:cNvSpPr txBox="1"/>
              <p:nvPr/>
            </p:nvSpPr>
            <p:spPr>
              <a:xfrm>
                <a:off x="564617" y="1574790"/>
                <a:ext cx="7967823" cy="463755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14:m>
                  <m:oMath xmlns:m="http://schemas.openxmlformats.org/officeDocument/2006/math">
                    <m:r>
                      <a:rPr lang="en-US" altLang="zh-CN" sz="2000" b="0" i="1" smtClean="0">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rPr>
                      <m:t>𝜖</m:t>
                    </m:r>
                    <m:r>
                      <a:rPr lang="en-US" altLang="zh-CN" sz="2000" b="0" i="1" smtClean="0">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rPr>
                      <m:t>𝛿</m:t>
                    </m:r>
                    <m:r>
                      <a:rPr lang="en-US" altLang="zh-CN" sz="2000" b="0" i="1" smtClean="0">
                        <a:solidFill>
                          <a:srgbClr val="0070C0"/>
                        </a:solidFill>
                        <a:latin typeface="Cambria Math" panose="02040503050406030204" pitchFamily="18" charset="0"/>
                      </a:rPr>
                      <m:t>)</m:t>
                    </m:r>
                  </m:oMath>
                </a14:m>
                <a:r>
                  <a:rPr lang="en-US" altLang="zh-CN" sz="2000" dirty="0">
                    <a:solidFill>
                      <a:srgbClr val="0070C0"/>
                    </a:solidFill>
                    <a:latin typeface="Times New Roman" panose="02020603050405020304" pitchFamily="18" charset="0"/>
                    <a:ea typeface="宋体" panose="02010600030101010101" pitchFamily="2" charset="-122"/>
                  </a:rPr>
                  <a:t>-DP (Differential Privacy)</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Formalizing</a:t>
                </a:r>
              </a:p>
              <a:p>
                <a:pPr marL="342000" indent="-342000">
                  <a:spcAft>
                    <a:spcPts val="600"/>
                  </a:spcAft>
                </a:pPr>
                <a:r>
                  <a:rPr lang="en-US" altLang="zh-CN" sz="2000" dirty="0">
                    <a:latin typeface="Times New Roman" panose="02020603050405020304" pitchFamily="18" charset="0"/>
                  </a:rPr>
                  <a:t>	Randomized algorithm </a:t>
                </a:r>
                <a14:m>
                  <m:oMath xmlns:m="http://schemas.openxmlformats.org/officeDocument/2006/math">
                    <m:r>
                      <a:rPr lang="en-US" altLang="zh-CN" sz="2000" i="1" dirty="0">
                        <a:latin typeface="Cambria Math" panose="02040503050406030204" pitchFamily="18" charset="0"/>
                      </a:rPr>
                      <m:t>𝐴</m:t>
                    </m:r>
                  </m:oMath>
                </a14:m>
                <a:r>
                  <a:rPr lang="en-US" altLang="zh-CN" sz="2000" dirty="0">
                    <a:latin typeface="Times New Roman" panose="02020603050405020304" pitchFamily="18" charset="0"/>
                  </a:rPr>
                  <a:t> is </a:t>
                </a:r>
                <a14:m>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𝜖</m:t>
                    </m:r>
                    <m:r>
                      <a:rPr lang="en-US" altLang="zh-CN" sz="2000" i="1">
                        <a:latin typeface="Cambria Math" panose="02040503050406030204" pitchFamily="18" charset="0"/>
                      </a:rPr>
                      <m:t>,</m:t>
                    </m:r>
                    <m:r>
                      <a:rPr lang="en-US" altLang="zh-CN" sz="2000" i="1">
                        <a:latin typeface="Cambria Math" panose="02040503050406030204" pitchFamily="18" charset="0"/>
                      </a:rPr>
                      <m:t>𝛿</m:t>
                    </m:r>
                    <m:r>
                      <a:rPr lang="en-US" altLang="zh-CN" sz="2000" i="1">
                        <a:latin typeface="Cambria Math" panose="02040503050406030204" pitchFamily="18" charset="0"/>
                      </a:rPr>
                      <m:t>)</m:t>
                    </m:r>
                  </m:oMath>
                </a14:m>
                <a:r>
                  <a:rPr lang="en-US" altLang="zh-CN" sz="2000" dirty="0">
                    <a:latin typeface="Times New Roman" panose="02020603050405020304" pitchFamily="18" charset="0"/>
                  </a:rPr>
                  <a:t>-differentially private if for </a:t>
                </a:r>
                <a:r>
                  <a:rPr lang="en-US" altLang="zh-CN" sz="2000" dirty="0">
                    <a:solidFill>
                      <a:srgbClr val="C00000"/>
                    </a:solidFill>
                    <a:latin typeface="Times New Roman" panose="02020603050405020304" pitchFamily="18" charset="0"/>
                  </a:rPr>
                  <a:t>any </a:t>
                </a:r>
                <a14:m>
                  <m:oMath xmlns:m="http://schemas.openxmlformats.org/officeDocument/2006/math">
                    <m:r>
                      <a:rPr lang="en-US" altLang="zh-CN" sz="2000" i="1" dirty="0">
                        <a:solidFill>
                          <a:srgbClr val="C00000"/>
                        </a:solidFill>
                        <a:latin typeface="Cambria Math" panose="02040503050406030204" pitchFamily="18" charset="0"/>
                      </a:rPr>
                      <m:t>𝑂</m:t>
                    </m:r>
                    <m:r>
                      <a:rPr lang="en-US" altLang="zh-CN" sz="2000" i="1" dirty="0">
                        <a:solidFill>
                          <a:srgbClr val="C00000"/>
                        </a:solidFill>
                        <a:latin typeface="Cambria Math" panose="02040503050406030204" pitchFamily="18" charset="0"/>
                      </a:rPr>
                      <m:t> ⊆ </m:t>
                    </m:r>
                    <m:r>
                      <a:rPr lang="en-US" altLang="zh-CN" sz="2000" i="1" dirty="0">
                        <a:latin typeface="Cambria Math" panose="02040503050406030204" pitchFamily="18" charset="0"/>
                      </a:rPr>
                      <m:t>𝑅𝑎𝑛𝑔𝑒</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𝐴</m:t>
                        </m:r>
                      </m:e>
                    </m:d>
                    <m:r>
                      <a:rPr lang="en-US" altLang="zh-CN" sz="2000" i="1" dirty="0">
                        <a:latin typeface="Cambria Math" panose="02040503050406030204" pitchFamily="18" charset="0"/>
                      </a:rPr>
                      <m:t> </m:t>
                    </m:r>
                  </m:oMath>
                </a14:m>
                <a:r>
                  <a:rPr lang="en-US" altLang="zh-CN" sz="2000" dirty="0">
                    <a:latin typeface="Times New Roman" panose="02020603050405020304" pitchFamily="18" charset="0"/>
                  </a:rPr>
                  <a:t>and for </a:t>
                </a:r>
                <a:r>
                  <a:rPr lang="en-US" altLang="zh-CN" sz="2000" dirty="0">
                    <a:solidFill>
                      <a:srgbClr val="C00000"/>
                    </a:solidFill>
                    <a:latin typeface="Times New Roman" panose="02020603050405020304" pitchFamily="18" charset="0"/>
                  </a:rPr>
                  <a:t>any neighboring dataset </a:t>
                </a:r>
                <a14:m>
                  <m:oMath xmlns:m="http://schemas.openxmlformats.org/officeDocument/2006/math">
                    <m:r>
                      <a:rPr lang="en-US" altLang="zh-CN" sz="2000" i="1" dirty="0">
                        <a:solidFill>
                          <a:srgbClr val="C00000"/>
                        </a:solidFill>
                        <a:latin typeface="Cambria Math" panose="02040503050406030204" pitchFamily="18" charset="0"/>
                      </a:rPr>
                      <m:t>𝐷</m:t>
                    </m:r>
                    <m:r>
                      <a:rPr lang="en-US" altLang="zh-CN" sz="2000" i="1" dirty="0">
                        <a:solidFill>
                          <a:srgbClr val="C00000"/>
                        </a:solidFill>
                        <a:latin typeface="Cambria Math" panose="02040503050406030204" pitchFamily="18" charset="0"/>
                      </a:rPr>
                      <m:t>, </m:t>
                    </m:r>
                    <m:sSup>
                      <m:sSupPr>
                        <m:ctrlPr>
                          <a:rPr lang="en-US" altLang="zh-CN" sz="2000" i="1" dirty="0">
                            <a:solidFill>
                              <a:srgbClr val="C00000"/>
                            </a:solidFill>
                            <a:latin typeface="Cambria Math" panose="02040503050406030204" pitchFamily="18" charset="0"/>
                          </a:rPr>
                        </m:ctrlPr>
                      </m:sSupPr>
                      <m:e>
                        <m:r>
                          <a:rPr lang="en-US" altLang="zh-CN" sz="2000" i="1" dirty="0">
                            <a:solidFill>
                              <a:srgbClr val="C00000"/>
                            </a:solidFill>
                            <a:latin typeface="Cambria Math" panose="02040503050406030204" pitchFamily="18" charset="0"/>
                          </a:rPr>
                          <m:t>𝐷</m:t>
                        </m:r>
                      </m:e>
                      <m:sup>
                        <m:r>
                          <a:rPr lang="en-US" altLang="zh-CN" sz="2000" i="1" dirty="0">
                            <a:solidFill>
                              <a:srgbClr val="C00000"/>
                            </a:solidFill>
                            <a:latin typeface="Cambria Math" panose="02040503050406030204" pitchFamily="18" charset="0"/>
                          </a:rPr>
                          <m:t>′</m:t>
                        </m:r>
                      </m:sup>
                    </m:sSup>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d>
                          <m:dPr>
                            <m:begChr m:val="|"/>
                            <m:endChr m:val="|"/>
                            <m:ctrlPr>
                              <a:rPr lang="en-US" altLang="zh-CN" sz="2000" i="1" dirty="0">
                                <a:latin typeface="Cambria Math" panose="02040503050406030204" pitchFamily="18" charset="0"/>
                              </a:rPr>
                            </m:ctrlPr>
                          </m:dPr>
                          <m:e>
                            <m:d>
                              <m:dPr>
                                <m:begChr m:val="|"/>
                                <m:endChr m:val="|"/>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𝐷</m:t>
                                </m:r>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𝐷</m:t>
                                    </m:r>
                                  </m:e>
                                  <m:sup>
                                    <m:r>
                                      <a:rPr lang="en-US" altLang="zh-CN" sz="2000" i="1" dirty="0">
                                        <a:latin typeface="Cambria Math" panose="02040503050406030204" pitchFamily="18" charset="0"/>
                                      </a:rPr>
                                      <m:t>′</m:t>
                                    </m:r>
                                  </m:sup>
                                </m:sSup>
                              </m:e>
                            </m:d>
                          </m:e>
                        </m:d>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 1</m:t>
                    </m:r>
                  </m:oMath>
                </a14:m>
                <a:r>
                  <a:rPr lang="en-US" altLang="zh-CN" sz="2000" dirty="0">
                    <a:latin typeface="Times New Roman" panose="02020603050405020304" pitchFamily="18" charset="0"/>
                  </a:rPr>
                  <a:t>): </a:t>
                </a: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a:spcAft>
                    <a:spcPts val="600"/>
                  </a:spcAft>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when an event is more likely under </a:t>
                </a:r>
                <a14:m>
                  <m:oMath xmlns:m="http://schemas.openxmlformats.org/officeDocument/2006/math">
                    <m:r>
                      <a:rPr lang="en-US" altLang="zh-CN" sz="2000" i="1" dirty="0">
                        <a:latin typeface="Cambria Math" panose="02040503050406030204" pitchFamily="18" charset="0"/>
                      </a:rPr>
                      <m:t>𝐷</m:t>
                    </m:r>
                  </m:oMath>
                </a14:m>
                <a:r>
                  <a:rPr lang="en-US" altLang="zh-CN" sz="2000" dirty="0">
                    <a:latin typeface="Times New Roman" panose="02020603050405020304" pitchFamily="18" charset="0"/>
                    <a:ea typeface="宋体" panose="02010600030101010101" pitchFamily="2" charset="-122"/>
                  </a:rPr>
                  <a:t> than under </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𝐷</m:t>
                        </m:r>
                      </m:e>
                      <m:sup>
                        <m:r>
                          <a:rPr lang="en-US" altLang="zh-CN" sz="2000" i="1" dirty="0">
                            <a:latin typeface="Cambria Math" panose="02040503050406030204" pitchFamily="18" charset="0"/>
                          </a:rPr>
                          <m:t>′</m:t>
                        </m:r>
                      </m:sup>
                    </m:sSup>
                  </m:oMath>
                </a14:m>
                <a:r>
                  <a:rPr lang="en-US" altLang="zh-CN" sz="2000" dirty="0">
                    <a:latin typeface="Times New Roman" panose="02020603050405020304" pitchFamily="18" charset="0"/>
                    <a:ea typeface="宋体" panose="02010600030101010101" pitchFamily="2" charset="-122"/>
                  </a:rPr>
                  <a:t>, </a:t>
                </a:r>
                <a14:m>
                  <m:oMath xmlns:m="http://schemas.openxmlformats.org/officeDocument/2006/math">
                    <m:r>
                      <a:rPr lang="en-US" altLang="zh-CN" sz="2000" i="1">
                        <a:latin typeface="Cambria Math" panose="02040503050406030204" pitchFamily="18" charset="0"/>
                      </a:rPr>
                      <m:t>𝛿</m:t>
                    </m:r>
                  </m:oMath>
                </a14:m>
                <a:r>
                  <a:rPr lang="en-US" altLang="zh-CN" sz="2000" dirty="0">
                    <a:latin typeface="Times New Roman" panose="02020603050405020304" pitchFamily="18" charset="0"/>
                    <a:ea typeface="宋体" panose="02010600030101010101" pitchFamily="2" charset="-122"/>
                  </a:rPr>
                  <a:t> is positive(+).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rPr>
                  <a:t>when an event is more likely under </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𝐷</m:t>
                        </m:r>
                      </m:e>
                      <m:sup>
                        <m:r>
                          <a:rPr lang="en-US" altLang="zh-CN" sz="2000" i="1" dirty="0">
                            <a:latin typeface="Cambria Math" panose="02040503050406030204" pitchFamily="18" charset="0"/>
                          </a:rPr>
                          <m:t>′</m:t>
                        </m:r>
                      </m:sup>
                    </m:sSup>
                  </m:oMath>
                </a14:m>
                <a:r>
                  <a:rPr lang="en-US" altLang="zh-CN" sz="2000" dirty="0">
                    <a:latin typeface="Times New Roman" panose="02020603050405020304" pitchFamily="18" charset="0"/>
                    <a:ea typeface="宋体" panose="02010600030101010101" pitchFamily="2" charset="-122"/>
                  </a:rPr>
                  <a:t> than under </a:t>
                </a:r>
                <a14:m>
                  <m:oMath xmlns:m="http://schemas.openxmlformats.org/officeDocument/2006/math">
                    <m:r>
                      <a:rPr lang="en-US" altLang="zh-CN" sz="2000" i="1" dirty="0">
                        <a:latin typeface="Cambria Math" panose="02040503050406030204" pitchFamily="18" charset="0"/>
                      </a:rPr>
                      <m:t>𝐷</m:t>
                    </m:r>
                  </m:oMath>
                </a14:m>
                <a:r>
                  <a:rPr lang="en-US" altLang="zh-CN" sz="2000" dirty="0">
                    <a:latin typeface="Times New Roman" panose="02020603050405020304" pitchFamily="18" charset="0"/>
                    <a:ea typeface="宋体" panose="02010600030101010101" pitchFamily="2" charset="-122"/>
                  </a:rPr>
                  <a:t>, </a:t>
                </a:r>
                <a14:m>
                  <m:oMath xmlns:m="http://schemas.openxmlformats.org/officeDocument/2006/math">
                    <m:r>
                      <a:rPr lang="en-US" altLang="zh-CN" sz="2000" i="1">
                        <a:latin typeface="Cambria Math" panose="02040503050406030204" pitchFamily="18" charset="0"/>
                      </a:rPr>
                      <m:t>𝛿</m:t>
                    </m:r>
                  </m:oMath>
                </a14:m>
                <a:r>
                  <a:rPr lang="en-US" altLang="zh-CN" sz="2000" dirty="0">
                    <a:latin typeface="Times New Roman" panose="02020603050405020304" pitchFamily="18" charset="0"/>
                    <a:ea typeface="宋体" panose="02010600030101010101" pitchFamily="2" charset="-122"/>
                  </a:rPr>
                  <a:t> is negative(-).</a:t>
                </a:r>
              </a:p>
              <a:p>
                <a:pPr marL="342900" indent="-342900">
                  <a:spcAft>
                    <a:spcPts val="600"/>
                  </a:spcAft>
                  <a:buFont typeface="Arial" panose="020B0604020202020204" pitchFamily="34" charset="0"/>
                  <a:buChar char="•"/>
                </a:pPr>
                <a14:m>
                  <m:oMath xmlns:m="http://schemas.openxmlformats.org/officeDocument/2006/math">
                    <m:sSub>
                      <m:sSubPr>
                        <m:ctrlPr>
                          <a:rPr lang="en-US" altLang="zh-CN" sz="2000" i="1" dirty="0" smtClean="0">
                            <a:latin typeface="Cambria Math" panose="02040503050406030204" pitchFamily="18" charset="0"/>
                          </a:rPr>
                        </m:ctrlPr>
                      </m:sSubPr>
                      <m:e>
                        <m:d>
                          <m:dPr>
                            <m:begChr m:val="|"/>
                            <m:endChr m:val="|"/>
                            <m:ctrlPr>
                              <a:rPr lang="en-US" altLang="zh-CN" sz="2000" i="1" dirty="0">
                                <a:latin typeface="Cambria Math" panose="02040503050406030204" pitchFamily="18" charset="0"/>
                              </a:rPr>
                            </m:ctrlPr>
                          </m:dPr>
                          <m:e>
                            <m:d>
                              <m:dPr>
                                <m:begChr m:val="|"/>
                                <m:endChr m:val="|"/>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𝐷</m:t>
                                </m:r>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𝐷</m:t>
                                    </m:r>
                                  </m:e>
                                  <m:sup>
                                    <m:r>
                                      <a:rPr lang="en-US" altLang="zh-CN" sz="2000" i="1" dirty="0">
                                        <a:latin typeface="Cambria Math" panose="02040503050406030204" pitchFamily="18" charset="0"/>
                                      </a:rPr>
                                      <m:t>′</m:t>
                                    </m:r>
                                  </m:sup>
                                </m:sSup>
                              </m:e>
                            </m:d>
                          </m:e>
                        </m:d>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 1</m:t>
                    </m:r>
                  </m:oMath>
                </a14:m>
                <a:r>
                  <a:rPr lang="en-US" altLang="zh-CN" sz="2000" dirty="0">
                    <a:latin typeface="Times New Roman" panose="02020603050405020304" pitchFamily="18" charset="0"/>
                    <a:ea typeface="宋体" panose="02010600030101010101" pitchFamily="2" charset="-122"/>
                  </a:rPr>
                  <a:t> can be generalized to </a:t>
                </a:r>
                <a14:m>
                  <m:oMath xmlns:m="http://schemas.openxmlformats.org/officeDocument/2006/math">
                    <m:sSub>
                      <m:sSubPr>
                        <m:ctrlPr>
                          <a:rPr lang="en-US" altLang="zh-CN" sz="2000" i="1" dirty="0">
                            <a:latin typeface="Cambria Math" panose="02040503050406030204" pitchFamily="18" charset="0"/>
                          </a:rPr>
                        </m:ctrlPr>
                      </m:sSubPr>
                      <m:e>
                        <m:d>
                          <m:dPr>
                            <m:begChr m:val="|"/>
                            <m:endChr m:val="|"/>
                            <m:ctrlPr>
                              <a:rPr lang="en-US" altLang="zh-CN" sz="2000" i="1" dirty="0">
                                <a:latin typeface="Cambria Math" panose="02040503050406030204" pitchFamily="18" charset="0"/>
                              </a:rPr>
                            </m:ctrlPr>
                          </m:dPr>
                          <m:e>
                            <m:d>
                              <m:dPr>
                                <m:begChr m:val="|"/>
                                <m:endChr m:val="|"/>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𝐷</m:t>
                                </m:r>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𝐷</m:t>
                                    </m:r>
                                  </m:e>
                                  <m:sup>
                                    <m:r>
                                      <a:rPr lang="en-US" altLang="zh-CN" sz="2000" i="1" dirty="0">
                                        <a:latin typeface="Cambria Math" panose="02040503050406030204" pitchFamily="18" charset="0"/>
                                      </a:rPr>
                                      <m:t>′</m:t>
                                    </m:r>
                                  </m:sup>
                                </m:sSup>
                              </m:e>
                            </m:d>
                          </m:e>
                        </m:d>
                      </m:e>
                      <m:sub>
                        <m:r>
                          <a:rPr lang="en-US" altLang="zh-CN" sz="2000" b="0" i="1" dirty="0" smtClean="0">
                            <a:latin typeface="Cambria Math" panose="02040503050406030204" pitchFamily="18" charset="0"/>
                          </a:rPr>
                          <m:t>𝑝</m:t>
                        </m:r>
                      </m:sub>
                    </m:sSub>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𝐿</m:t>
                    </m:r>
                  </m:oMath>
                </a14:m>
                <a:r>
                  <a:rPr lang="en-US" altLang="zh-CN" sz="2000" dirty="0">
                    <a:latin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rPr>
                  <a:t>by applying group privacy.</a:t>
                </a:r>
              </a:p>
            </p:txBody>
          </p:sp>
        </mc:Choice>
        <mc:Fallback xmlns="">
          <p:sp>
            <p:nvSpPr>
              <p:cNvPr id="11" name="文本框 10">
                <a:extLst>
                  <a:ext uri="{FF2B5EF4-FFF2-40B4-BE49-F238E27FC236}">
                    <a16:creationId xmlns:a16="http://schemas.microsoft.com/office/drawing/2014/main" id="{2BB6A287-894D-455E-BD7B-2590DBD7610B}"/>
                  </a:ext>
                </a:extLst>
              </p:cNvPr>
              <p:cNvSpPr txBox="1">
                <a:spLocks noRot="1" noChangeAspect="1" noMove="1" noResize="1" noEditPoints="1" noAdjustHandles="1" noChangeArrowheads="1" noChangeShapeType="1" noTextEdit="1"/>
              </p:cNvSpPr>
              <p:nvPr/>
            </p:nvSpPr>
            <p:spPr>
              <a:xfrm>
                <a:off x="564617" y="1574790"/>
                <a:ext cx="7967823" cy="4637552"/>
              </a:xfrm>
              <a:prstGeom prst="rect">
                <a:avLst/>
              </a:prstGeom>
              <a:blipFill>
                <a:blip r:embed="rId3"/>
                <a:stretch>
                  <a:fillRect l="-689" t="-657" b="-21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10CB95A2-6D5C-4DB1-9FE9-371B96604500}"/>
                  </a:ext>
                </a:extLst>
              </p:cNvPr>
              <p:cNvSpPr/>
              <p:nvPr/>
            </p:nvSpPr>
            <p:spPr>
              <a:xfrm>
                <a:off x="2812865" y="3148938"/>
                <a:ext cx="3799566" cy="446276"/>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smtClean="0">
                              <a:latin typeface="Cambria Math" panose="02040503050406030204" pitchFamily="18" charset="0"/>
                            </a:rPr>
                            <m:t>Pr</m:t>
                          </m:r>
                        </m:fName>
                        <m:e>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𝐷</m:t>
                                  </m:r>
                                </m:e>
                              </m:d>
                              <m:r>
                                <a:rPr lang="en-US" altLang="zh-CN" i="1">
                                  <a:latin typeface="Cambria Math" panose="02040503050406030204" pitchFamily="18" charset="0"/>
                                </a:rPr>
                                <m:t>∈</m:t>
                              </m:r>
                              <m:r>
                                <a:rPr lang="en-US" altLang="zh-CN" i="1">
                                  <a:latin typeface="Cambria Math" panose="02040503050406030204" pitchFamily="18" charset="0"/>
                                </a:rPr>
                                <m:t>𝑂</m:t>
                              </m:r>
                            </m:e>
                          </m:d>
                        </m:e>
                      </m:func>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Pr</m:t>
                          </m:r>
                        </m:fName>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𝑂</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𝛿</m:t>
                      </m:r>
                    </m:oMath>
                  </m:oMathPara>
                </a14:m>
                <a:endParaRPr lang="en-US" altLang="zh-CN" dirty="0">
                  <a:latin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10CB95A2-6D5C-4DB1-9FE9-371B96604500}"/>
                  </a:ext>
                </a:extLst>
              </p:cNvPr>
              <p:cNvSpPr>
                <a:spLocks noRot="1" noChangeAspect="1" noMove="1" noResize="1" noEditPoints="1" noAdjustHandles="1" noChangeArrowheads="1" noChangeShapeType="1" noTextEdit="1"/>
              </p:cNvSpPr>
              <p:nvPr/>
            </p:nvSpPr>
            <p:spPr>
              <a:xfrm>
                <a:off x="2812865" y="3148938"/>
                <a:ext cx="3799566" cy="4462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7136BBE7-009F-4E68-A430-BB5283907E05}"/>
                  </a:ext>
                </a:extLst>
              </p:cNvPr>
              <p:cNvSpPr/>
              <p:nvPr/>
            </p:nvSpPr>
            <p:spPr>
              <a:xfrm>
                <a:off x="3521360" y="3679917"/>
                <a:ext cx="2510752" cy="757195"/>
              </a:xfrm>
              <a:prstGeom prst="rect">
                <a:avLst/>
              </a:prstGeom>
              <a:noFill/>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func>
                            <m:funcPr>
                              <m:ctrlPr>
                                <a:rPr lang="en-US" altLang="zh-CN" i="1" smtClean="0">
                                  <a:latin typeface="Cambria Math" panose="02040503050406030204" pitchFamily="18" charset="0"/>
                                </a:rPr>
                              </m:ctrlPr>
                            </m:funcPr>
                            <m:fName>
                              <m:r>
                                <m:rPr>
                                  <m:sty m:val="p"/>
                                </m:rPr>
                                <a:rPr lang="en-US" altLang="zh-CN" i="0">
                                  <a:latin typeface="Cambria Math" panose="02040503050406030204" pitchFamily="18" charset="0"/>
                                </a:rPr>
                                <m:t>Pr</m:t>
                              </m:r>
                            </m:fName>
                            <m:e>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𝐷</m:t>
                                      </m:r>
                                    </m:e>
                                  </m:d>
                                  <m:r>
                                    <a:rPr lang="en-US" altLang="zh-CN" i="1">
                                      <a:latin typeface="Cambria Math" panose="02040503050406030204" pitchFamily="18" charset="0"/>
                                    </a:rPr>
                                    <m:t>∈</m:t>
                                  </m:r>
                                  <m:r>
                                    <a:rPr lang="en-US" altLang="zh-CN" b="0" i="1" smtClean="0">
                                      <a:latin typeface="Cambria Math" panose="02040503050406030204" pitchFamily="18" charset="0"/>
                                    </a:rPr>
                                    <m:t>𝑂</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𝛿</m:t>
                          </m:r>
                        </m:num>
                        <m:den>
                          <m:r>
                            <m:rPr>
                              <m:sty m:val="p"/>
                            </m:rPr>
                            <a:rPr lang="en-US" altLang="zh-CN" i="0">
                              <a:latin typeface="Cambria Math" panose="02040503050406030204" pitchFamily="18" charset="0"/>
                            </a:rPr>
                            <m:t>Pr</m:t>
                          </m:r>
                          <m:r>
                            <a:rPr lang="en-US" altLang="zh-CN"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den>
                      </m:f>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oMath>
                  </m:oMathPara>
                </a14:m>
                <a:endParaRPr lang="en-US" altLang="zh-CN" dirty="0">
                  <a:latin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7136BBE7-009F-4E68-A430-BB5283907E05}"/>
                  </a:ext>
                </a:extLst>
              </p:cNvPr>
              <p:cNvSpPr>
                <a:spLocks noRot="1" noChangeAspect="1" noMove="1" noResize="1" noEditPoints="1" noAdjustHandles="1" noChangeArrowheads="1" noChangeShapeType="1" noTextEdit="1"/>
              </p:cNvSpPr>
              <p:nvPr/>
            </p:nvSpPr>
            <p:spPr>
              <a:xfrm>
                <a:off x="3521360" y="3679917"/>
                <a:ext cx="2510752" cy="75719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2190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E0B275-11C4-4244-AA6E-7A15F4EF5C47}"/>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60</a:t>
            </a:fld>
            <a:endParaRPr lang="en-US" altLang="zh-CN" b="0" dirty="0"/>
          </a:p>
        </p:txBody>
      </p:sp>
      <p:sp>
        <p:nvSpPr>
          <p:cNvPr id="3" name="Rectangle 3">
            <a:extLst>
              <a:ext uri="{FF2B5EF4-FFF2-40B4-BE49-F238E27FC236}">
                <a16:creationId xmlns:a16="http://schemas.microsoft.com/office/drawing/2014/main" id="{0E94B40B-79E1-4181-91E8-0F05AF71A72A}"/>
              </a:ext>
            </a:extLst>
          </p:cNvPr>
          <p:cNvSpPr>
            <a:spLocks noChangeArrowheads="1"/>
          </p:cNvSpPr>
          <p:nvPr/>
        </p:nvSpPr>
        <p:spPr bwMode="auto">
          <a:xfrm>
            <a:off x="935037" y="2151807"/>
            <a:ext cx="72739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lvl="0" indent="-342900" algn="r" defTabSz="914400">
              <a:lnSpc>
                <a:spcPct val="90000"/>
              </a:lnSpc>
              <a:spcBef>
                <a:spcPct val="20000"/>
              </a:spcBef>
              <a:buClr>
                <a:srgbClr val="66FFFF"/>
              </a:buClr>
              <a:defRPr/>
            </a:pPr>
            <a:r>
              <a:rPr lang="en-US" altLang="zh-CN" sz="3600" b="1" dirty="0">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Evaluation of Differential Privacy</a:t>
            </a:r>
          </a:p>
        </p:txBody>
      </p:sp>
    </p:spTree>
    <p:extLst>
      <p:ext uri="{BB962C8B-B14F-4D97-AF65-F5344CB8AC3E}">
        <p14:creationId xmlns:p14="http://schemas.microsoft.com/office/powerpoint/2010/main" val="307153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61</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4688206"/>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Metrics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Conventional (Standard) accuracy:					 </a:t>
                </a:r>
                <a14:m>
                  <m:oMath xmlns:m="http://schemas.openxmlformats.org/officeDocument/2006/math">
                    <m:f>
                      <m:f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fPr>
                      <m:num>
                        <m:nary>
                          <m:naryPr>
                            <m:chr m:val="∑"/>
                            <m:limLoc m:val="subSup"/>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5"/>
                              </m:r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𝑛</m:t>
                            </m:r>
                          </m:sup>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𝑖𝑠𝐶𝑜𝑟𝑟𝑒𝑐𝑡</m:t>
                            </m:r>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𝑖</m:t>
                                    </m:r>
                                  </m:sub>
                                </m:sSub>
                              </m:e>
                            </m:d>
                          </m:e>
                        </m:nary>
                      </m:num>
                      <m:den>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𝑛</m:t>
                        </m:r>
                      </m:den>
                    </m:f>
                  </m:oMath>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Testing samples number: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𝑛</m:t>
                    </m:r>
                  </m:oMath>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If the prediction on </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returns the correct label,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𝑖𝑠𝐶𝑜𝑟𝑟𝑒𝑐𝑡</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returns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1</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Bef>
                    <a:spcPts val="1200"/>
                  </a:spcBef>
                  <a:spcAft>
                    <a:spcPts val="600"/>
                  </a:spcAft>
                  <a:buFont typeface="Wingdings" panose="05000000000000000000" pitchFamily="2" charset="2"/>
                  <a:buChar char="Ø"/>
                </a:pP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Certified accuracy</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f>
                      <m:f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fPr>
                      <m:num>
                        <m:nary>
                          <m:naryPr>
                            <m:chr m:val="∑"/>
                            <m:limLoc m:val="subSup"/>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5"/>
                              </m:rP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𝑛</m:t>
                            </m:r>
                          </m:sup>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𝑖𝑠𝐶𝑜𝑟𝑟𝑒𝑐𝑡</m:t>
                            </m:r>
                            <m:d>
                              <m:d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𝑖</m:t>
                                    </m:r>
                                  </m:sub>
                                </m:sSub>
                              </m:e>
                            </m:d>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 &amp; </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𝑟𝑜𝑏𝑢𝑠𝑡𝑆𝑖𝑧𝑒</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𝑠𝑐𝑜𝑟𝑒𝑠</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𝜖</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𝐿</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𝑇</m:t>
                            </m:r>
                          </m:e>
                        </m:nary>
                      </m:num>
                      <m:den>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𝑛</m:t>
                        </m:r>
                      </m:den>
                    </m:f>
                  </m:oMath>
                </a14:m>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Arial" panose="020B0604020202020204" pitchFamily="34" charset="0"/>
                  <a:buChar char="•"/>
                </a:pPr>
                <a14:m>
                  <m:oMath xmlns:m="http://schemas.openxmlformats.org/officeDocument/2006/math">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𝑟𝑜𝑏𝑢𝑠𝑡𝑆𝑖𝑧𝑒</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𝑠𝑐𝑜𝑟𝑒𝑠</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𝜖</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𝐿</m:t>
                    </m:r>
                    <m:r>
                      <a:rPr lang="en-US" altLang="zh-CN" sz="2000" i="1">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returns the </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certified robustness size.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Threshold size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𝑇</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 parameter at inference that can differ from L, that is used to configure the standard deviation of the DP noise.</a:t>
                </a:r>
              </a:p>
              <a:p>
                <a:pPr marL="342900" indent="-342900">
                  <a:spcBef>
                    <a:spcPts val="1200"/>
                  </a:spcBef>
                  <a:spcAft>
                    <a:spcPts val="600"/>
                  </a:spcAft>
                  <a:buFont typeface="Wingdings" panose="05000000000000000000" pitchFamily="2" charset="2"/>
                  <a:buChar char="Ø"/>
                </a:pP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Precision on certified examples</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f>
                      <m:fPr>
                        <m:ctrlP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fPr>
                      <m:num>
                        <m:nary>
                          <m:naryPr>
                            <m:chr m:val="∑"/>
                            <m:limLoc m:val="subSup"/>
                            <m:ctrlP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5"/>
                              </m:rP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𝑛</m:t>
                            </m:r>
                          </m:sup>
                          <m:e>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𝑖𝑠𝐶𝑜𝑟𝑟𝑒𝑐𝑡</m:t>
                            </m:r>
                            <m:d>
                              <m:dPr>
                                <m:ctrlP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𝑥</m:t>
                                    </m:r>
                                  </m:e>
                                  <m:sub>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𝑖</m:t>
                                    </m:r>
                                  </m:sub>
                                </m:sSub>
                              </m:e>
                            </m:d>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&amp; </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𝑟𝑜𝑏𝑢𝑠𝑡𝑆𝑖𝑧𝑒</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𝑝</m:t>
                                </m:r>
                              </m:e>
                              <m:sub>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𝜖</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𝐿</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𝑇</m:t>
                            </m:r>
                          </m:e>
                        </m:nary>
                      </m:num>
                      <m:den>
                        <m:nary>
                          <m:naryPr>
                            <m:chr m:val="∑"/>
                            <m:ctrlPr>
                              <a:rPr lang="en-US" altLang="zh-CN" sz="200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naryPr>
                          <m:sub>
                            <m:r>
                              <m:rPr>
                                <m:brk m:alnAt="23"/>
                              </m:r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𝑛</m:t>
                            </m:r>
                          </m:sup>
                          <m:e>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𝑟𝑜𝑏𝑢𝑠𝑡𝑆𝑖𝑧𝑒</m:t>
                            </m:r>
                            <m:d>
                              <m:dPr>
                                <m:ctrlP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𝑝</m:t>
                                    </m:r>
                                  </m:e>
                                  <m:sub>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𝜖</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𝐿</m:t>
                                </m:r>
                              </m:e>
                            </m:d>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𝑇</m:t>
                            </m:r>
                          </m:e>
                        </m:nary>
                      </m:den>
                    </m:f>
                  </m:oMath>
                </a14:m>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4688206"/>
              </a:xfrm>
              <a:prstGeom prst="rect">
                <a:avLst/>
              </a:prstGeom>
              <a:blipFill>
                <a:blip r:embed="rId3"/>
                <a:stretch>
                  <a:fillRect l="-689" t="-650"/>
                </a:stretch>
              </a:blipFill>
            </p:spPr>
            <p:txBody>
              <a:bodyPr/>
              <a:lstStyle/>
              <a:p>
                <a:r>
                  <a:rPr lang="zh-CN" altLang="en-US">
                    <a:noFill/>
                  </a:rPr>
                  <a:t> </a:t>
                </a:r>
              </a:p>
            </p:txBody>
          </p:sp>
        </mc:Fallback>
      </mc:AlternateContent>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24" name="文本框 23">
            <a:extLst>
              <a:ext uri="{FF2B5EF4-FFF2-40B4-BE49-F238E27FC236}">
                <a16:creationId xmlns:a16="http://schemas.microsoft.com/office/drawing/2014/main" id="{76EE3857-941E-4868-9C69-34D366C9F6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Tree>
    <p:extLst>
      <p:ext uri="{BB962C8B-B14F-4D97-AF65-F5344CB8AC3E}">
        <p14:creationId xmlns:p14="http://schemas.microsoft.com/office/powerpoint/2010/main" val="4290929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62</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b="0" i="0" u="none" strike="noStrike" cap="none" normalizeH="0" dirty="0" err="1">
                  <a:ln>
                    <a:noFill/>
                  </a:ln>
                  <a:solidFill>
                    <a:schemeClr val="bg1"/>
                  </a:solidFill>
                  <a:effectLst/>
                  <a:latin typeface="Times New Roman" panose="02020603050405020304" pitchFamily="18" charset="0"/>
                  <a:ea typeface="微软雅黑" panose="020B0503020204020204" pitchFamily="34" charset="-122"/>
                </a:rPr>
                <a:t>PixelDP</a:t>
              </a:r>
              <a:r>
                <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rPr>
                <a:t> classifier </a:t>
              </a:r>
            </a:p>
          </p:txBody>
        </p:sp>
      </p:grpSp>
      <p:sp>
        <p:nvSpPr>
          <p:cNvPr id="9" name="对角圆角矩形 34">
            <a:extLst>
              <a:ext uri="{FF2B5EF4-FFF2-40B4-BE49-F238E27FC236}">
                <a16:creationId xmlns:a16="http://schemas.microsoft.com/office/drawing/2014/main" id="{2AC6AC01-0E0F-4687-B650-A93DD7405B59}"/>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13" name="文本框 12">
            <a:extLst>
              <a:ext uri="{FF2B5EF4-FFF2-40B4-BE49-F238E27FC236}">
                <a16:creationId xmlns:a16="http://schemas.microsoft.com/office/drawing/2014/main" id="{01E3E298-7DB2-4EB9-BF2B-4ABA931AFE9A}"/>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18" name="组合 17">
            <a:extLst>
              <a:ext uri="{FF2B5EF4-FFF2-40B4-BE49-F238E27FC236}">
                <a16:creationId xmlns:a16="http://schemas.microsoft.com/office/drawing/2014/main" id="{20B81587-25FE-4A5D-AFF6-1C435927B42A}"/>
              </a:ext>
            </a:extLst>
          </p:cNvPr>
          <p:cNvGrpSpPr/>
          <p:nvPr/>
        </p:nvGrpSpPr>
        <p:grpSpPr>
          <a:xfrm>
            <a:off x="755576" y="3316013"/>
            <a:ext cx="7632847" cy="3130294"/>
            <a:chOff x="755576" y="3316013"/>
            <a:chExt cx="7632847" cy="3130294"/>
          </a:xfrm>
        </p:grpSpPr>
        <p:pic>
          <p:nvPicPr>
            <p:cNvPr id="19" name="图片 18">
              <a:extLst>
                <a:ext uri="{FF2B5EF4-FFF2-40B4-BE49-F238E27FC236}">
                  <a16:creationId xmlns:a16="http://schemas.microsoft.com/office/drawing/2014/main" id="{BBB381FA-93DA-460A-A418-1F7053FAAC78}"/>
                </a:ext>
              </a:extLst>
            </p:cNvPr>
            <p:cNvPicPr>
              <a:picLocks noChangeAspect="1"/>
            </p:cNvPicPr>
            <p:nvPr/>
          </p:nvPicPr>
          <p:blipFill rotWithShape="1">
            <a:blip r:embed="rId3"/>
            <a:srcRect l="-255" r="-663" b="2379"/>
            <a:stretch/>
          </p:blipFill>
          <p:spPr>
            <a:xfrm>
              <a:off x="755576" y="3641749"/>
              <a:ext cx="7632847" cy="2804558"/>
            </a:xfrm>
            <a:prstGeom prst="rect">
              <a:avLst/>
            </a:prstGeom>
          </p:spPr>
        </p:pic>
        <p:sp>
          <p:nvSpPr>
            <p:cNvPr id="20" name="矩形 19">
              <a:extLst>
                <a:ext uri="{FF2B5EF4-FFF2-40B4-BE49-F238E27FC236}">
                  <a16:creationId xmlns:a16="http://schemas.microsoft.com/office/drawing/2014/main" id="{920E1B00-CBA0-47E7-8D7E-D31AE1E56835}"/>
                </a:ext>
              </a:extLst>
            </p:cNvPr>
            <p:cNvSpPr/>
            <p:nvPr/>
          </p:nvSpPr>
          <p:spPr>
            <a:xfrm>
              <a:off x="4099696" y="3911387"/>
              <a:ext cx="800472" cy="218643"/>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1" name="矩形 20">
              <a:extLst>
                <a:ext uri="{FF2B5EF4-FFF2-40B4-BE49-F238E27FC236}">
                  <a16:creationId xmlns:a16="http://schemas.microsoft.com/office/drawing/2014/main" id="{525264E0-73BB-4847-B677-D8B5DE3C66AB}"/>
                </a:ext>
              </a:extLst>
            </p:cNvPr>
            <p:cNvSpPr/>
            <p:nvPr/>
          </p:nvSpPr>
          <p:spPr>
            <a:xfrm>
              <a:off x="1907704" y="6129054"/>
              <a:ext cx="800472"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2" name="矩形 21">
              <a:extLst>
                <a:ext uri="{FF2B5EF4-FFF2-40B4-BE49-F238E27FC236}">
                  <a16:creationId xmlns:a16="http://schemas.microsoft.com/office/drawing/2014/main" id="{5ABE1CDE-9875-4477-AA0A-7161278A0A76}"/>
                </a:ext>
              </a:extLst>
            </p:cNvPr>
            <p:cNvSpPr/>
            <p:nvPr/>
          </p:nvSpPr>
          <p:spPr>
            <a:xfrm>
              <a:off x="3796927" y="6113224"/>
              <a:ext cx="1448546" cy="198766"/>
            </a:xfrm>
            <a:prstGeom prst="rect">
              <a:avLst/>
            </a:prstGeom>
            <a:solidFill>
              <a:srgbClr val="F4F7F7"/>
            </a:solidFill>
            <a:ln>
              <a:noFill/>
            </a:ln>
          </p:spPr>
          <p:txBody>
            <a:bodyPr wrap="squar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23" name="矩形 22">
              <a:extLst>
                <a:ext uri="{FF2B5EF4-FFF2-40B4-BE49-F238E27FC236}">
                  <a16:creationId xmlns:a16="http://schemas.microsoft.com/office/drawing/2014/main" id="{5A127415-16EF-4DBC-9BDC-217CDCF8F152}"/>
                </a:ext>
              </a:extLst>
            </p:cNvPr>
            <p:cNvSpPr/>
            <p:nvPr/>
          </p:nvSpPr>
          <p:spPr>
            <a:xfrm>
              <a:off x="5825414" y="3316013"/>
              <a:ext cx="2491002" cy="716468"/>
            </a:xfrm>
            <a:prstGeom prst="rect">
              <a:avLst/>
            </a:prstGeom>
            <a:solidFill>
              <a:srgbClr val="FCFDFE"/>
            </a:solidFill>
            <a:ln>
              <a:noFill/>
            </a:ln>
          </p:spPr>
          <p:txBody>
            <a:bodyPr wrap="square" rtlCol="0" anchor="ctr">
              <a:spAutoFit/>
            </a:bodyPr>
            <a:lstStyle/>
            <a:p>
              <a:pPr algn="l"/>
              <a:endParaRPr lang="en-US" altLang="zh-CN" sz="2000" dirty="0">
                <a:latin typeface="Times New Roman" panose="02020603050405020304" pitchFamily="18" charset="0"/>
                <a:ea typeface="宋体" panose="02010600030101010101" pitchFamily="2" charset="-122"/>
              </a:endParaRPr>
            </a:p>
            <a:p>
              <a:pPr algn="l"/>
              <a:endParaRPr lang="zh-CN" altLang="en-US" sz="2000" dirty="0">
                <a:latin typeface="Times New Roman" panose="02020603050405020304" pitchFamily="18"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24" name="对话气泡: 圆角矩形 23">
                <a:extLst>
                  <a:ext uri="{FF2B5EF4-FFF2-40B4-BE49-F238E27FC236}">
                    <a16:creationId xmlns:a16="http://schemas.microsoft.com/office/drawing/2014/main" id="{ECB7FEBF-B1D5-4A92-A93C-DED45B5F39C0}"/>
                  </a:ext>
                </a:extLst>
              </p:cNvPr>
              <p:cNvSpPr/>
              <p:nvPr/>
            </p:nvSpPr>
            <p:spPr>
              <a:xfrm>
                <a:off x="7370972" y="5726355"/>
                <a:ext cx="1161468" cy="612296"/>
              </a:xfrm>
              <a:prstGeom prst="wedgeRoundRectCallout">
                <a:avLst>
                  <a:gd name="adj1" fmla="val -95096"/>
                  <a:gd name="adj2" fmla="val 27650"/>
                  <a:gd name="adj3" fmla="val 16667"/>
                </a:avLst>
              </a:prstGeom>
              <a:solidFill>
                <a:srgbClr val="FFC000"/>
              </a:solidFill>
              <a:ln>
                <a:noFill/>
              </a:ln>
            </p:spPr>
            <p:txBody>
              <a:bodyPr wrap="square" rtlCol="0" anchor="ctr">
                <a:spAutoFit/>
              </a:bodyPr>
              <a:lstStyle/>
              <a:p>
                <a:r>
                  <a:rPr lang="en-US" altLang="zh-CN" sz="1200" dirty="0">
                    <a:latin typeface="Times New Roman" panose="02020603050405020304" pitchFamily="18" charset="0"/>
                  </a:rPr>
                  <a:t>Estimation of </a:t>
                </a:r>
                <a14:m>
                  <m:oMath xmlns:m="http://schemas.openxmlformats.org/officeDocument/2006/math">
                    <m:r>
                      <a:rPr lang="zh-CN" altLang="en-US" sz="1200" i="1">
                        <a:latin typeface="Cambria Math" panose="02040503050406030204" pitchFamily="18" charset="0"/>
                      </a:rPr>
                      <m:t>𝔼</m:t>
                    </m:r>
                    <m:d>
                      <m:dPr>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𝐴</m:t>
                            </m:r>
                          </m:e>
                          <m:sub>
                            <m:r>
                              <a:rPr lang="en-US" altLang="zh-CN" sz="1200" i="1">
                                <a:latin typeface="Cambria Math" panose="02040503050406030204" pitchFamily="18" charset="0"/>
                              </a:rPr>
                              <m:t>𝑄</m:t>
                            </m:r>
                          </m:sub>
                        </m:sSub>
                        <m:d>
                          <m:dPr>
                            <m:ctrlPr>
                              <a:rPr lang="en-US" altLang="zh-CN" sz="1200" i="1">
                                <a:latin typeface="Cambria Math" panose="02040503050406030204" pitchFamily="18" charset="0"/>
                              </a:rPr>
                            </m:ctrlPr>
                          </m:dPr>
                          <m:e>
                            <m:r>
                              <a:rPr lang="en-US" altLang="zh-CN" sz="1200" i="1">
                                <a:latin typeface="Cambria Math" panose="02040503050406030204" pitchFamily="18" charset="0"/>
                              </a:rPr>
                              <m:t>𝑥</m:t>
                            </m:r>
                          </m:e>
                        </m:d>
                      </m:e>
                    </m:d>
                  </m:oMath>
                </a14:m>
                <a:endParaRPr lang="en-US" altLang="zh-CN" sz="1200" dirty="0">
                  <a:latin typeface="Times New Roman" panose="02020603050405020304" pitchFamily="18" charset="0"/>
                </a:endParaRPr>
              </a:p>
            </p:txBody>
          </p:sp>
        </mc:Choice>
        <mc:Fallback xmlns="">
          <p:sp>
            <p:nvSpPr>
              <p:cNvPr id="24" name="对话气泡: 圆角矩形 23">
                <a:extLst>
                  <a:ext uri="{FF2B5EF4-FFF2-40B4-BE49-F238E27FC236}">
                    <a16:creationId xmlns:a16="http://schemas.microsoft.com/office/drawing/2014/main" id="{ECB7FEBF-B1D5-4A92-A93C-DED45B5F39C0}"/>
                  </a:ext>
                </a:extLst>
              </p:cNvPr>
              <p:cNvSpPr>
                <a:spLocks noRot="1" noChangeAspect="1" noMove="1" noResize="1" noEditPoints="1" noAdjustHandles="1" noChangeArrowheads="1" noChangeShapeType="1" noTextEdit="1"/>
              </p:cNvSpPr>
              <p:nvPr/>
            </p:nvSpPr>
            <p:spPr>
              <a:xfrm>
                <a:off x="7370972" y="5726355"/>
                <a:ext cx="1161468" cy="612296"/>
              </a:xfrm>
              <a:prstGeom prst="wedgeRoundRectCallout">
                <a:avLst>
                  <a:gd name="adj1" fmla="val -95096"/>
                  <a:gd name="adj2" fmla="val 27650"/>
                  <a:gd name="adj3" fmla="val 16667"/>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F8FB4EA-9679-49BF-81D2-C3EF9CFA741F}"/>
                  </a:ext>
                </a:extLst>
              </p:cNvPr>
              <p:cNvSpPr txBox="1"/>
              <p:nvPr/>
            </p:nvSpPr>
            <p:spPr>
              <a:xfrm>
                <a:off x="564617" y="1574790"/>
                <a:ext cx="7967823" cy="1998624"/>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rPr>
                  <a:t>Prediction Procedure</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1 </a:t>
                </a:r>
                <a:r>
                  <a:rPr lang="en-US" altLang="zh-CN" sz="2000" dirty="0">
                    <a:solidFill>
                      <a:schemeClr val="tx1"/>
                    </a:solidFill>
                    <a:latin typeface="Times New Roman" panose="02020603050405020304" pitchFamily="18" charset="0"/>
                  </a:rPr>
                  <a:t>Use Monte Carlo methods </a:t>
                </a:r>
                <a:r>
                  <a:rPr lang="en-US" altLang="zh-CN" sz="2000" dirty="0">
                    <a:latin typeface="Times New Roman" panose="02020603050405020304" pitchFamily="18" charset="0"/>
                  </a:rPr>
                  <a:t>to estimate approximate value </a:t>
                </a:r>
                <a14:m>
                  <m:oMath xmlns:m="http://schemas.openxmlformats.org/officeDocument/2006/math">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𝔼</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 </m:t>
                    </m:r>
                  </m:oMath>
                </a14:m>
                <a:r>
                  <a:rPr lang="en-US" altLang="zh-CN" sz="2000" dirty="0">
                    <a:latin typeface="Times New Roman" panose="02020603050405020304" pitchFamily="18" charset="0"/>
                  </a:rPr>
                  <a:t>of </a:t>
                </a:r>
                <a14:m>
                  <m:oMath xmlns:m="http://schemas.openxmlformats.org/officeDocument/2006/math">
                    <m:r>
                      <a:rPr lang="zh-CN" altLang="en-US" i="1">
                        <a:latin typeface="Cambria Math" panose="02040503050406030204" pitchFamily="18" charset="0"/>
                      </a:rPr>
                      <m:t>𝔼</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𝑄</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oMath>
                </a14:m>
                <a:r>
                  <a:rPr lang="en-US" altLang="zh-CN" sz="2000" dirty="0">
                    <a:latin typeface="Times New Roman" panose="02020603050405020304" pitchFamily="18" charset="0"/>
                    <a:ea typeface="微软雅黑" panose="020B0503020204020204" pitchFamily="34" charset="-122"/>
                  </a:rPr>
                  <a:t>.</a:t>
                </a:r>
              </a:p>
              <a:p>
                <a:pPr marL="342900" indent="-342900">
                  <a:spcAft>
                    <a:spcPts val="600"/>
                  </a:spcAft>
                  <a:buFont typeface="Wingdings" panose="05000000000000000000" pitchFamily="2" charset="2"/>
                  <a:buChar char="Ø"/>
                </a:pPr>
                <a:r>
                  <a:rPr lang="en-US" altLang="zh-CN" sz="2000" b="1" dirty="0">
                    <a:latin typeface="Times New Roman" panose="02020603050405020304" pitchFamily="18" charset="0"/>
                    <a:ea typeface="微软雅黑" panose="020B0503020204020204" pitchFamily="34" charset="-122"/>
                  </a:rPr>
                  <a:t>Step 2 </a:t>
                </a:r>
                <a:r>
                  <a:rPr lang="en-US" altLang="zh-CN" sz="2000" dirty="0" err="1">
                    <a:latin typeface="Times New Roman" panose="02020603050405020304" pitchFamily="18" charset="0"/>
                    <a:ea typeface="微软雅黑" panose="020B0503020204020204" pitchFamily="34" charset="-122"/>
                  </a:rPr>
                  <a:t>PixelDP</a:t>
                </a:r>
                <a:r>
                  <a:rPr lang="en-US" altLang="zh-CN" sz="2000" dirty="0">
                    <a:latin typeface="Times New Roman" panose="02020603050405020304" pitchFamily="18" charset="0"/>
                    <a:ea typeface="微软雅黑" panose="020B0503020204020204" pitchFamily="34" charset="-122"/>
                  </a:rPr>
                  <a:t> returns a prediction for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𝑥</m:t>
                    </m:r>
                  </m:oMath>
                </a14:m>
                <a:r>
                  <a:rPr lang="en-US" altLang="zh-CN" sz="2000" dirty="0">
                    <a:latin typeface="Times New Roman" panose="02020603050405020304" pitchFamily="18" charset="0"/>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rPr>
                  <a:t>(</a:t>
                </a:r>
                <a14:m>
                  <m:oMath xmlns:m="http://schemas.openxmlformats.org/officeDocument/2006/math">
                    <m:func>
                      <m:funcPr>
                        <m:ctrlPr>
                          <a:rPr lang="en-US" altLang="zh-CN" b="0" i="1" smtClean="0">
                            <a:solidFill>
                              <a:srgbClr val="C00000"/>
                            </a:solidFill>
                            <a:latin typeface="Cambria Math" panose="02040503050406030204" pitchFamily="18" charset="0"/>
                            <a:ea typeface="微软雅黑" panose="020B0503020204020204" pitchFamily="34" charset="-122"/>
                          </a:rPr>
                        </m:ctrlPr>
                      </m:funcPr>
                      <m:fName>
                        <m:r>
                          <m:rPr>
                            <m:sty m:val="p"/>
                          </m:rPr>
                          <a:rPr lang="en-US" altLang="zh-CN" b="0" i="0" smtClean="0">
                            <a:solidFill>
                              <a:srgbClr val="C00000"/>
                            </a:solidFill>
                            <a:latin typeface="Cambria Math" panose="02040503050406030204" pitchFamily="18" charset="0"/>
                            <a:ea typeface="微软雅黑" panose="020B0503020204020204" pitchFamily="34" charset="-122"/>
                          </a:rPr>
                          <m:t>arg</m:t>
                        </m:r>
                      </m:fName>
                      <m:e>
                        <m:func>
                          <m:funcPr>
                            <m:ctrlPr>
                              <a:rPr lang="en-US" altLang="zh-CN" b="0" i="1" smtClean="0">
                                <a:solidFill>
                                  <a:srgbClr val="C00000"/>
                                </a:solidFill>
                                <a:latin typeface="Cambria Math" panose="02040503050406030204" pitchFamily="18" charset="0"/>
                                <a:ea typeface="微软雅黑" panose="020B0503020204020204" pitchFamily="34" charset="-122"/>
                              </a:rPr>
                            </m:ctrlPr>
                          </m:funcPr>
                          <m:fName>
                            <m:r>
                              <m:rPr>
                                <m:sty m:val="p"/>
                              </m:rPr>
                              <a:rPr lang="en-US" altLang="zh-CN" b="0" i="0" smtClean="0">
                                <a:solidFill>
                                  <a:srgbClr val="C00000"/>
                                </a:solidFill>
                                <a:latin typeface="Cambria Math" panose="02040503050406030204" pitchFamily="18" charset="0"/>
                                <a:ea typeface="微软雅黑" panose="020B0503020204020204" pitchFamily="34" charset="-122"/>
                              </a:rPr>
                              <m:t>max</m:t>
                            </m:r>
                          </m:fName>
                          <m:e>
                            <m:r>
                              <a:rPr lang="en-US" altLang="zh-CN" b="0" i="1" smtClean="0">
                                <a:solidFill>
                                  <a:srgbClr val="C00000"/>
                                </a:solidFill>
                                <a:latin typeface="Cambria Math" panose="02040503050406030204" pitchFamily="18" charset="0"/>
                                <a:ea typeface="微软雅黑" panose="020B0503020204020204" pitchFamily="34" charset="-122"/>
                              </a:rPr>
                              <m:t> </m:t>
                            </m:r>
                            <m:acc>
                              <m:accPr>
                                <m:chr m:val="̂"/>
                                <m:ctrlPr>
                                  <a:rPr lang="en-US" altLang="zh-CN" i="1">
                                    <a:solidFill>
                                      <a:srgbClr val="C00000"/>
                                    </a:solidFill>
                                    <a:latin typeface="Cambria Math" panose="02040503050406030204" pitchFamily="18" charset="0"/>
                                  </a:rPr>
                                </m:ctrlPr>
                              </m:accPr>
                              <m:e>
                                <m:r>
                                  <a:rPr lang="zh-CN" altLang="en-US" i="1">
                                    <a:solidFill>
                                      <a:srgbClr val="C00000"/>
                                    </a:solidFill>
                                    <a:latin typeface="Cambria Math" panose="02040503050406030204" pitchFamily="18" charset="0"/>
                                  </a:rPr>
                                  <m:t>𝔼</m:t>
                                </m:r>
                              </m:e>
                            </m:acc>
                            <m:d>
                              <m:dPr>
                                <m:ctrlPr>
                                  <a:rPr lang="en-US" altLang="zh-CN" i="1">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𝑄</m:t>
                                    </m:r>
                                  </m:sub>
                                </m:sSub>
                                <m:d>
                                  <m:dPr>
                                    <m:ctrlPr>
                                      <a:rPr lang="en-US"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𝑥</m:t>
                                    </m:r>
                                  </m:e>
                                </m:d>
                              </m:e>
                            </m:d>
                          </m:e>
                        </m:func>
                      </m:e>
                    </m:func>
                  </m:oMath>
                </a14:m>
                <a:r>
                  <a:rPr lang="en-US" altLang="zh-CN" dirty="0">
                    <a:latin typeface="Times New Roman" panose="02020603050405020304" pitchFamily="18" charset="0"/>
                    <a:ea typeface="微软雅黑" panose="020B0503020204020204" pitchFamily="34" charset="-122"/>
                  </a:rPr>
                  <a:t>) </a:t>
                </a:r>
                <a:r>
                  <a:rPr lang="en-US" altLang="zh-CN" sz="2000" dirty="0">
                    <a:latin typeface="Times New Roman" panose="02020603050405020304" pitchFamily="18" charset="0"/>
                    <a:ea typeface="微软雅黑" panose="020B0503020204020204" pitchFamily="34" charset="-122"/>
                  </a:rPr>
                  <a:t>and a </a:t>
                </a:r>
                <a:r>
                  <a:rPr lang="en-US" altLang="zh-CN" sz="2000" i="1" dirty="0">
                    <a:latin typeface="Times New Roman" panose="02020603050405020304" pitchFamily="18" charset="0"/>
                    <a:ea typeface="微软雅黑" panose="020B0503020204020204" pitchFamily="34" charset="-122"/>
                  </a:rPr>
                  <a:t>robustness size certificate </a:t>
                </a:r>
                <a:r>
                  <a:rPr lang="en-US" altLang="zh-CN" sz="2000" dirty="0">
                    <a:latin typeface="Times New Roman" panose="02020603050405020304" pitchFamily="18" charset="0"/>
                    <a:ea typeface="微软雅黑" panose="020B0503020204020204" pitchFamily="34" charset="-122"/>
                  </a:rPr>
                  <a:t>for that prediction.</a:t>
                </a:r>
              </a:p>
            </p:txBody>
          </p:sp>
        </mc:Choice>
        <mc:Fallback xmlns="">
          <p:sp>
            <p:nvSpPr>
              <p:cNvPr id="17" name="文本框 16">
                <a:extLst>
                  <a:ext uri="{FF2B5EF4-FFF2-40B4-BE49-F238E27FC236}">
                    <a16:creationId xmlns:a16="http://schemas.microsoft.com/office/drawing/2014/main" id="{4F8FB4EA-9679-49BF-81D2-C3EF9CFA741F}"/>
                  </a:ext>
                </a:extLst>
              </p:cNvPr>
              <p:cNvSpPr txBox="1">
                <a:spLocks noRot="1" noChangeAspect="1" noMove="1" noResize="1" noEditPoints="1" noAdjustHandles="1" noChangeArrowheads="1" noChangeShapeType="1" noTextEdit="1"/>
              </p:cNvSpPr>
              <p:nvPr/>
            </p:nvSpPr>
            <p:spPr>
              <a:xfrm>
                <a:off x="564617" y="1574790"/>
                <a:ext cx="7967823" cy="1998624"/>
              </a:xfrm>
              <a:prstGeom prst="rect">
                <a:avLst/>
              </a:prstGeom>
              <a:blipFill>
                <a:blip r:embed="rId5"/>
                <a:stretch>
                  <a:fillRect l="-689" t="-1524" b="-45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对话气泡: 圆角矩形 25">
                <a:extLst>
                  <a:ext uri="{FF2B5EF4-FFF2-40B4-BE49-F238E27FC236}">
                    <a16:creationId xmlns:a16="http://schemas.microsoft.com/office/drawing/2014/main" id="{AB05D4BD-AF5C-40F0-A7DE-57E8CDE7585F}"/>
                  </a:ext>
                </a:extLst>
              </p:cNvPr>
              <p:cNvSpPr/>
              <p:nvPr/>
            </p:nvSpPr>
            <p:spPr>
              <a:xfrm>
                <a:off x="5372331" y="3641748"/>
                <a:ext cx="3384376" cy="2848621"/>
              </a:xfrm>
              <a:prstGeom prst="wedgeRoundRectCallout">
                <a:avLst>
                  <a:gd name="adj1" fmla="val 22043"/>
                  <a:gd name="adj2" fmla="val -59693"/>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Maximum certificate size </a:t>
                </a:r>
                <a14:m>
                  <m:oMath xmlns:m="http://schemas.openxmlformats.org/officeDocument/2006/math">
                    <m:sSub>
                      <m:sSubPr>
                        <m:ctrlPr>
                          <a:rPr lang="en-US" altLang="zh-CN" sz="140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smtClean="0">
                            <a:solidFill>
                              <a:schemeClr val="tx1"/>
                            </a:solidFill>
                            <a:latin typeface="Cambria Math" panose="02040503050406030204" pitchFamily="18" charset="0"/>
                            <a:cs typeface="Times New Roman" panose="02020603050405020304" pitchFamily="18" charset="0"/>
                          </a:rPr>
                          <m:t>𝐿</m:t>
                        </m:r>
                      </m:e>
                      <m:sub>
                        <m:r>
                          <a:rPr lang="en-US" altLang="zh-CN" sz="1400" b="0" i="1" dirty="0" smtClean="0">
                            <a:solidFill>
                              <a:schemeClr val="tx1"/>
                            </a:solidFill>
                            <a:latin typeface="Cambria Math" panose="02040503050406030204" pitchFamily="18" charset="0"/>
                            <a:cs typeface="Times New Roman" panose="02020603050405020304" pitchFamily="18" charset="0"/>
                          </a:rPr>
                          <m:t>𝑚𝑎𝑥</m:t>
                        </m:r>
                      </m:sub>
                    </m:sSub>
                    <m:r>
                      <a:rPr lang="en-US" altLang="zh-CN" sz="1400" i="1" dirty="0" smtClean="0">
                        <a:solidFill>
                          <a:schemeClr val="tx1"/>
                        </a:solidFill>
                        <a:latin typeface="Cambria Math" panose="02040503050406030204" pitchFamily="18" charset="0"/>
                        <a:cs typeface="Times New Roman" panose="02020603050405020304" pitchFamily="18" charset="0"/>
                      </a:rPr>
                      <m:t>⁡</m:t>
                    </m:r>
                  </m:oMath>
                </a14:m>
                <a:r>
                  <a:rPr lang="en-US" altLang="zh-CN" sz="1400" dirty="0">
                    <a:solidFill>
                      <a:schemeClr val="tx1"/>
                    </a:solidFill>
                    <a:latin typeface="Times New Roman" panose="02020603050405020304" pitchFamily="18" charset="0"/>
                    <a:cs typeface="Times New Roman" panose="02020603050405020304" pitchFamily="18" charset="0"/>
                  </a:rPr>
                  <a:t>: no attack within </a:t>
                </a:r>
                <a14:m>
                  <m:oMath xmlns:m="http://schemas.openxmlformats.org/officeDocument/2006/math">
                    <m:sSub>
                      <m:sSubPr>
                        <m:ctrlPr>
                          <a:rPr lang="en-US" altLang="zh-CN" sz="1400" i="1" dirty="0">
                            <a:solidFill>
                              <a:schemeClr val="tx1"/>
                            </a:solidFill>
                            <a:latin typeface="Cambria Math" panose="02040503050406030204" pitchFamily="18" charset="0"/>
                            <a:cs typeface="Times New Roman" panose="02020603050405020304" pitchFamily="18" charset="0"/>
                          </a:rPr>
                        </m:ctrlPr>
                      </m:sSubPr>
                      <m:e>
                        <m:r>
                          <a:rPr lang="en-US" altLang="zh-CN" sz="1400" i="1" dirty="0">
                            <a:solidFill>
                              <a:schemeClr val="tx1"/>
                            </a:solidFill>
                            <a:latin typeface="Cambria Math" panose="02040503050406030204" pitchFamily="18" charset="0"/>
                            <a:cs typeface="Times New Roman" panose="02020603050405020304" pitchFamily="18" charset="0"/>
                          </a:rPr>
                          <m:t>𝐿</m:t>
                        </m:r>
                      </m:e>
                      <m:sub>
                        <m:r>
                          <a:rPr lang="en-US" altLang="zh-CN" sz="1400" i="1" dirty="0">
                            <a:solidFill>
                              <a:schemeClr val="tx1"/>
                            </a:solidFill>
                            <a:latin typeface="Cambria Math" panose="02040503050406030204" pitchFamily="18" charset="0"/>
                            <a:cs typeface="Times New Roman" panose="02020603050405020304" pitchFamily="18" charset="0"/>
                          </a:rPr>
                          <m:t>𝑚𝑎𝑥</m:t>
                        </m:r>
                      </m:sub>
                    </m:sSub>
                    <m:r>
                      <a:rPr lang="en-US" altLang="zh-CN" sz="1400" i="1" dirty="0">
                        <a:solidFill>
                          <a:schemeClr val="tx1"/>
                        </a:solidFill>
                        <a:latin typeface="Cambria Math" panose="02040503050406030204" pitchFamily="18" charset="0"/>
                        <a:cs typeface="Times New Roman" panose="02020603050405020304" pitchFamily="18" charset="0"/>
                      </a:rPr>
                      <m:t>⁡ </m:t>
                    </m:r>
                  </m:oMath>
                </a14:m>
                <a:r>
                  <a:rPr lang="en-US" altLang="zh-CN" sz="1400" dirty="0">
                    <a:solidFill>
                      <a:schemeClr val="tx1"/>
                    </a:solidFill>
                    <a:latin typeface="Times New Roman" panose="02020603050405020304" pitchFamily="18" charset="0"/>
                    <a:cs typeface="Times New Roman" panose="02020603050405020304" pitchFamily="18" charset="0"/>
                  </a:rPr>
                  <a:t>will be able to change the highest probability. </a:t>
                </a:r>
              </a:p>
              <a:p>
                <a:pPr marL="285750" indent="-285750" algn="just">
                  <a:lnSpc>
                    <a:spcPts val="2200"/>
                  </a:lnSpc>
                  <a:buFont typeface="Wingdings" panose="05000000000000000000" pitchFamily="2" charset="2"/>
                  <a:buChar char="ü"/>
                </a:pPr>
                <a:r>
                  <a:rPr lang="en-US" altLang="zh-CN" sz="1400" dirty="0">
                    <a:solidFill>
                      <a:schemeClr val="tx1"/>
                    </a:solidFill>
                    <a:latin typeface="Times New Roman" panose="02020603050405020304" pitchFamily="18" charset="0"/>
                    <a:cs typeface="Times New Roman" panose="02020603050405020304" pitchFamily="18" charset="0"/>
                  </a:rPr>
                  <a:t>Compute </a:t>
                </a:r>
                <a14:m>
                  <m:oMath xmlns:m="http://schemas.openxmlformats.org/officeDocument/2006/math">
                    <m:sSub>
                      <m:sSubPr>
                        <m:ctrlPr>
                          <a:rPr lang="en-US" altLang="zh-CN" sz="1400" i="1" dirty="0">
                            <a:solidFill>
                              <a:schemeClr val="tx1"/>
                            </a:solidFill>
                            <a:latin typeface="Cambria Math" panose="02040503050406030204" pitchFamily="18" charset="0"/>
                            <a:cs typeface="Times New Roman" panose="02020603050405020304" pitchFamily="18" charset="0"/>
                          </a:rPr>
                        </m:ctrlPr>
                      </m:sSubPr>
                      <m:e>
                        <m:r>
                          <a:rPr lang="en-US" altLang="zh-CN" sz="1400" i="1" dirty="0">
                            <a:solidFill>
                              <a:schemeClr val="tx1"/>
                            </a:solidFill>
                            <a:latin typeface="Cambria Math" panose="02040503050406030204" pitchFamily="18" charset="0"/>
                            <a:cs typeface="Times New Roman" panose="02020603050405020304" pitchFamily="18" charset="0"/>
                          </a:rPr>
                          <m:t>𝐿</m:t>
                        </m:r>
                      </m:e>
                      <m:sub>
                        <m:r>
                          <a:rPr lang="en-US" altLang="zh-CN" sz="1400" i="1" dirty="0">
                            <a:solidFill>
                              <a:schemeClr val="tx1"/>
                            </a:solidFill>
                            <a:latin typeface="Cambria Math" panose="02040503050406030204" pitchFamily="18" charset="0"/>
                            <a:cs typeface="Times New Roman" panose="02020603050405020304" pitchFamily="18" charset="0"/>
                          </a:rPr>
                          <m:t>𝑚𝑎𝑥</m:t>
                        </m:r>
                      </m:sub>
                    </m:sSub>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200"/>
                  </a:lnSpc>
                  <a:buFont typeface="Arial" panose="020B0604020202020204" pitchFamily="34" charset="0"/>
                  <a:buChar char="•"/>
                </a:pPr>
                <a:r>
                  <a:rPr lang="en-US" altLang="zh-CN" sz="1400" dirty="0">
                    <a:solidFill>
                      <a:schemeClr val="tx1"/>
                    </a:solidFill>
                    <a:latin typeface="Times New Roman" panose="02020603050405020304" pitchFamily="18" charset="0"/>
                    <a:cs typeface="Times New Roman" panose="02020603050405020304" pitchFamily="18" charset="0"/>
                  </a:rPr>
                  <a:t>Given </a:t>
                </a:r>
                <a14:m>
                  <m:oMath xmlns:m="http://schemas.openxmlformats.org/officeDocument/2006/math">
                    <m:r>
                      <a:rPr lang="el-GR" altLang="zh-CN" sz="1400" i="1" dirty="0" smtClean="0">
                        <a:solidFill>
                          <a:schemeClr val="tx1"/>
                        </a:solidFill>
                        <a:latin typeface="Cambria Math" panose="02040503050406030204" pitchFamily="18" charset="0"/>
                        <a:cs typeface="Times New Roman" panose="02020603050405020304" pitchFamily="18" charset="0"/>
                      </a:rPr>
                      <m:t>𝜎</m:t>
                    </m:r>
                  </m:oMath>
                </a14:m>
                <a:r>
                  <a:rPr lang="en-US" altLang="zh-CN" sz="1400" dirty="0">
                    <a:solidFill>
                      <a:schemeClr val="tx1"/>
                    </a:solidFill>
                    <a:latin typeface="Times New Roman" panose="02020603050405020304" pitchFamily="18" charset="0"/>
                    <a:cs typeface="Times New Roman" panose="02020603050405020304" pitchFamily="18" charset="0"/>
                  </a:rPr>
                  <a:t> that grows in </a:t>
                </a:r>
                <a14:m>
                  <m:oMath xmlns:m="http://schemas.openxmlformats.org/officeDocument/2006/math">
                    <m:f>
                      <m:fPr>
                        <m:ctrlPr>
                          <a:rPr lang="en-US" altLang="zh-CN" sz="1400" b="0" i="1" dirty="0" smtClean="0">
                            <a:solidFill>
                              <a:schemeClr val="tx1"/>
                            </a:solidFill>
                            <a:latin typeface="Cambria Math" panose="02040503050406030204" pitchFamily="18" charset="0"/>
                            <a:cs typeface="Times New Roman" panose="02020603050405020304" pitchFamily="18" charset="0"/>
                          </a:rPr>
                        </m:ctrlPr>
                      </m:fPr>
                      <m:num>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m:rPr>
                                <m:sty m:val="p"/>
                              </m:rPr>
                              <a:rPr lang="en-US" altLang="zh-CN" sz="1400" i="0" dirty="0" smtClean="0">
                                <a:solidFill>
                                  <a:schemeClr val="tx1"/>
                                </a:solidFill>
                                <a:latin typeface="Cambria Math" panose="02040503050406030204" pitchFamily="18" charset="0"/>
                                <a:cs typeface="Times New Roman" panose="02020603050405020304" pitchFamily="18" charset="0"/>
                              </a:rPr>
                              <m:t>Δ</m:t>
                            </m:r>
                          </m:e>
                          <m:sub>
                            <m:r>
                              <m:rPr>
                                <m:sty m:val="p"/>
                              </m:rPr>
                              <a:rPr lang="en-US" altLang="zh-CN" sz="1400" b="0" i="0" dirty="0" smtClean="0">
                                <a:solidFill>
                                  <a:schemeClr val="tx1"/>
                                </a:solidFill>
                                <a:latin typeface="Cambria Math" panose="02040503050406030204" pitchFamily="18" charset="0"/>
                                <a:cs typeface="Times New Roman" panose="02020603050405020304" pitchFamily="18" charset="0"/>
                              </a:rPr>
                              <m:t>p</m:t>
                            </m:r>
                            <m:r>
                              <a:rPr lang="en-US" altLang="zh-CN" sz="1400" b="0" i="0" dirty="0" smtClean="0">
                                <a:solidFill>
                                  <a:schemeClr val="tx1"/>
                                </a:solidFill>
                                <a:latin typeface="Cambria Math" panose="02040503050406030204" pitchFamily="18" charset="0"/>
                                <a:cs typeface="Times New Roman" panose="02020603050405020304" pitchFamily="18" charset="0"/>
                              </a:rPr>
                              <m:t>,</m:t>
                            </m:r>
                            <m:r>
                              <m:rPr>
                                <m:sty m:val="p"/>
                              </m:rPr>
                              <a:rPr lang="en-US" altLang="zh-CN" sz="1400" b="0" i="0" dirty="0" smtClean="0">
                                <a:solidFill>
                                  <a:schemeClr val="tx1"/>
                                </a:solidFill>
                                <a:latin typeface="Cambria Math" panose="02040503050406030204" pitchFamily="18" charset="0"/>
                                <a:cs typeface="Times New Roman" panose="02020603050405020304" pitchFamily="18" charset="0"/>
                              </a:rPr>
                              <m:t>q</m:t>
                            </m:r>
                          </m:sub>
                        </m:sSub>
                        <m:r>
                          <m:rPr>
                            <m:sty m:val="p"/>
                          </m:rPr>
                          <a:rPr lang="en-US" altLang="zh-CN" sz="1400" b="0" i="0" dirty="0" smtClean="0">
                            <a:solidFill>
                              <a:schemeClr val="tx1"/>
                            </a:solidFill>
                            <a:latin typeface="Cambria Math" panose="02040503050406030204" pitchFamily="18" charset="0"/>
                            <a:cs typeface="Times New Roman" panose="02020603050405020304" pitchFamily="18" charset="0"/>
                          </a:rPr>
                          <m:t>L</m:t>
                        </m:r>
                      </m:num>
                      <m:den>
                        <m:r>
                          <a:rPr lang="en-US" altLang="zh-CN" sz="1400" b="0" i="1" dirty="0" smtClean="0">
                            <a:solidFill>
                              <a:schemeClr val="tx1"/>
                            </a:solidFill>
                            <a:latin typeface="Cambria Math" panose="02040503050406030204" pitchFamily="18" charset="0"/>
                            <a:cs typeface="Times New Roman" panose="02020603050405020304" pitchFamily="18" charset="0"/>
                          </a:rPr>
                          <m:t>𝜖</m:t>
                        </m:r>
                      </m:den>
                    </m:f>
                  </m:oMath>
                </a14:m>
                <a:r>
                  <a:rPr lang="en-US" altLang="zh-CN" sz="1400" dirty="0">
                    <a:solidFill>
                      <a:schemeClr val="tx1"/>
                    </a:solidFill>
                    <a:latin typeface="Times New Roman" panose="02020603050405020304" pitchFamily="18" charset="0"/>
                    <a:cs typeface="Times New Roman" panose="02020603050405020304" pitchFamily="18" charset="0"/>
                  </a:rPr>
                  <a:t>, </a:t>
                </a:r>
              </a:p>
              <a:p>
                <a:pPr marL="285750" indent="-285750" algn="just">
                  <a:lnSpc>
                    <a:spcPts val="2200"/>
                  </a:lnSpc>
                  <a:buFont typeface="Arial" panose="020B0604020202020204" pitchFamily="34" charset="0"/>
                  <a:buChar char="•"/>
                </a:pPr>
                <a14:m>
                  <m:oMath xmlns:m="http://schemas.openxmlformats.org/officeDocument/2006/math">
                    <m:sSub>
                      <m:sSub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bPr>
                      <m:e>
                        <m:r>
                          <a:rPr lang="en-US" altLang="zh-CN" sz="1400" i="1" dirty="0" smtClean="0">
                            <a:solidFill>
                              <a:schemeClr val="tx1"/>
                            </a:solidFill>
                            <a:latin typeface="Cambria Math" panose="02040503050406030204" pitchFamily="18" charset="0"/>
                            <a:cs typeface="Times New Roman" panose="02020603050405020304" pitchFamily="18" charset="0"/>
                          </a:rPr>
                          <m:t>𝐿</m:t>
                        </m:r>
                      </m:e>
                      <m:sub>
                        <m:r>
                          <a:rPr lang="en-US" altLang="zh-CN" sz="1400" b="0" i="1" dirty="0" smtClean="0">
                            <a:solidFill>
                              <a:schemeClr val="tx1"/>
                            </a:solidFill>
                            <a:latin typeface="Cambria Math" panose="02040503050406030204" pitchFamily="18" charset="0"/>
                            <a:cs typeface="Times New Roman" panose="02020603050405020304" pitchFamily="18" charset="0"/>
                          </a:rPr>
                          <m:t>𝑚𝑎𝑥</m:t>
                        </m:r>
                      </m:sub>
                    </m:sSub>
                    <m:r>
                      <a:rPr lang="en-US" altLang="zh-CN" sz="1400" i="1" dirty="0">
                        <a:solidFill>
                          <a:schemeClr val="tx1"/>
                        </a:solidFill>
                        <a:latin typeface="Cambria Math" panose="02040503050406030204" pitchFamily="18" charset="0"/>
                        <a:cs typeface="Times New Roman" panose="02020603050405020304" pitchFamily="18" charset="0"/>
                      </a:rPr>
                      <m:t> =</m:t>
                    </m:r>
                    <m:func>
                      <m:funcPr>
                        <m:ctrlPr>
                          <a:rPr lang="en-US" altLang="zh-CN" sz="1400" b="0" i="1" dirty="0" smtClean="0">
                            <a:solidFill>
                              <a:schemeClr val="tx1"/>
                            </a:solidFill>
                            <a:latin typeface="Cambria Math" panose="02040503050406030204" pitchFamily="18" charset="0"/>
                            <a:cs typeface="Times New Roman" panose="02020603050405020304" pitchFamily="18" charset="0"/>
                          </a:rPr>
                        </m:ctrlPr>
                      </m:funcPr>
                      <m:fName>
                        <m:limLow>
                          <m:limLowPr>
                            <m:ctrlPr>
                              <a:rPr lang="en-US" altLang="zh-CN" sz="1400" b="0" i="1" dirty="0" smtClean="0">
                                <a:solidFill>
                                  <a:schemeClr val="tx1"/>
                                </a:solidFill>
                                <a:latin typeface="Cambria Math" panose="02040503050406030204" pitchFamily="18" charset="0"/>
                                <a:cs typeface="Times New Roman" panose="02020603050405020304" pitchFamily="18" charset="0"/>
                              </a:rPr>
                            </m:ctrlPr>
                          </m:limLowPr>
                          <m:e>
                            <m:r>
                              <m:rPr>
                                <m:sty m:val="p"/>
                              </m:rPr>
                              <a:rPr lang="en-US" altLang="zh-CN" sz="1400" i="0" dirty="0" smtClean="0">
                                <a:solidFill>
                                  <a:schemeClr val="tx1"/>
                                </a:solidFill>
                                <a:latin typeface="Cambria Math" panose="02040503050406030204" pitchFamily="18" charset="0"/>
                                <a:cs typeface="Times New Roman" panose="02020603050405020304" pitchFamily="18" charset="0"/>
                              </a:rPr>
                              <m:t>max</m:t>
                            </m:r>
                          </m:e>
                          <m:lim>
                            <m:r>
                              <a:rPr lang="en-US" altLang="zh-CN" sz="1400" i="1" dirty="0">
                                <a:solidFill>
                                  <a:schemeClr val="tx1"/>
                                </a:solidFill>
                                <a:latin typeface="Cambria Math" panose="02040503050406030204" pitchFamily="18" charset="0"/>
                                <a:cs typeface="Times New Roman" panose="02020603050405020304" pitchFamily="18" charset="0"/>
                              </a:rPr>
                              <m:t>𝐿</m:t>
                            </m:r>
                            <m:r>
                              <a:rPr lang="en-US" altLang="zh-CN" sz="1400" i="1" dirty="0">
                                <a:solidFill>
                                  <a:schemeClr val="tx1"/>
                                </a:solidFill>
                                <a:latin typeface="Cambria Math" panose="02040503050406030204" pitchFamily="18" charset="0"/>
                                <a:cs typeface="Times New Roman" panose="02020603050405020304" pitchFamily="18" charset="0"/>
                              </a:rPr>
                              <m:t>∈</m:t>
                            </m:r>
                            <m:sSup>
                              <m:sSupPr>
                                <m:ctrlPr>
                                  <a:rPr lang="en-US" altLang="zh-CN" sz="1400" b="0" i="1" dirty="0" smtClean="0">
                                    <a:solidFill>
                                      <a:schemeClr val="tx1"/>
                                    </a:solidFill>
                                    <a:latin typeface="Cambria Math" panose="02040503050406030204" pitchFamily="18" charset="0"/>
                                    <a:cs typeface="Times New Roman" panose="02020603050405020304" pitchFamily="18" charset="0"/>
                                  </a:rPr>
                                </m:ctrlPr>
                              </m:sSupPr>
                              <m:e>
                                <m:r>
                                  <a:rPr lang="en-US" altLang="zh-CN" sz="1400" i="1" dirty="0">
                                    <a:solidFill>
                                      <a:schemeClr val="tx1"/>
                                    </a:solidFill>
                                    <a:latin typeface="Cambria Math" panose="02040503050406030204" pitchFamily="18" charset="0"/>
                                    <a:cs typeface="Times New Roman" panose="02020603050405020304" pitchFamily="18" charset="0"/>
                                  </a:rPr>
                                  <m:t>𝑅</m:t>
                                </m:r>
                              </m:e>
                              <m:sup>
                                <m:r>
                                  <a:rPr lang="en-US" altLang="zh-CN" sz="1400" b="0" i="1" dirty="0" smtClean="0">
                                    <a:solidFill>
                                      <a:schemeClr val="tx1"/>
                                    </a:solidFill>
                                    <a:latin typeface="Cambria Math" panose="02040503050406030204" pitchFamily="18" charset="0"/>
                                    <a:cs typeface="Times New Roman" panose="02020603050405020304" pitchFamily="18" charset="0"/>
                                  </a:rPr>
                                  <m:t>+</m:t>
                                </m:r>
                              </m:sup>
                            </m:sSup>
                          </m:lim>
                        </m:limLow>
                      </m:fName>
                      <m:e>
                        <m:r>
                          <a:rPr lang="en-US" altLang="zh-CN" sz="1400" i="1" dirty="0">
                            <a:solidFill>
                              <a:schemeClr val="tx1"/>
                            </a:solidFill>
                            <a:latin typeface="Cambria Math" panose="02040503050406030204" pitchFamily="18" charset="0"/>
                            <a:cs typeface="Times New Roman" panose="02020603050405020304" pitchFamily="18" charset="0"/>
                          </a:rPr>
                          <m:t>𝐿</m:t>
                        </m:r>
                      </m:e>
                    </m:func>
                    <m:r>
                      <a:rPr lang="en-US" altLang="zh-CN" sz="1400" i="1" dirty="0">
                        <a:solidFill>
                          <a:schemeClr val="tx1"/>
                        </a:solidFill>
                        <a:latin typeface="Cambria Math" panose="02040503050406030204" pitchFamily="18" charset="0"/>
                        <a:cs typeface="Times New Roman" panose="02020603050405020304" pitchFamily="18" charset="0"/>
                      </a:rPr>
                      <m:t> </m:t>
                    </m:r>
                  </m:oMath>
                </a14:m>
                <a:r>
                  <a:rPr lang="en-US" altLang="zh-CN" sz="1400" dirty="0">
                    <a:solidFill>
                      <a:schemeClr val="tx1"/>
                    </a:solidFill>
                    <a:latin typeface="Times New Roman" panose="02020603050405020304" pitchFamily="18" charset="0"/>
                    <a:cs typeface="Times New Roman" panose="02020603050405020304" pitchFamily="18" charset="0"/>
                  </a:rPr>
                  <a:t>such that</a:t>
                </a:r>
              </a:p>
              <a:p>
                <a:pPr algn="just"/>
                <a:r>
                  <a:rPr lang="en-US" altLang="zh-CN" sz="1100" dirty="0">
                    <a:solidFill>
                      <a:schemeClr val="tx1"/>
                    </a:solidFill>
                  </a:rPr>
                  <a:t> </a:t>
                </a:r>
                <a14:m>
                  <m:oMath xmlns:m="http://schemas.openxmlformats.org/officeDocument/2006/math">
                    <m:sSup>
                      <m:sSupPr>
                        <m:ctrlPr>
                          <a:rPr lang="en-US" altLang="zh-CN" sz="1100" i="1">
                            <a:solidFill>
                              <a:schemeClr val="tx1"/>
                            </a:solidFill>
                            <a:latin typeface="Cambria Math" panose="02040503050406030204" pitchFamily="18" charset="0"/>
                          </a:rPr>
                        </m:ctrlPr>
                      </m:sSupPr>
                      <m:e>
                        <m:acc>
                          <m:accPr>
                            <m:chr m:val="̂"/>
                            <m:ctrlPr>
                              <a:rPr lang="en-US" altLang="zh-CN" sz="1100" i="1">
                                <a:solidFill>
                                  <a:schemeClr val="tx1"/>
                                </a:solidFill>
                                <a:latin typeface="Cambria Math" panose="02040503050406030204" pitchFamily="18" charset="0"/>
                              </a:rPr>
                            </m:ctrlPr>
                          </m:accPr>
                          <m:e>
                            <m:r>
                              <a:rPr lang="zh-CN" altLang="en-US" sz="1100" i="1">
                                <a:solidFill>
                                  <a:schemeClr val="tx1"/>
                                </a:solidFill>
                                <a:latin typeface="Cambria Math" panose="02040503050406030204" pitchFamily="18" charset="0"/>
                              </a:rPr>
                              <m:t>𝔼</m:t>
                            </m:r>
                          </m:e>
                        </m:acc>
                      </m:e>
                      <m:sup>
                        <m:r>
                          <a:rPr lang="en-US" altLang="zh-CN" sz="1100" i="1">
                            <a:solidFill>
                              <a:schemeClr val="tx1"/>
                            </a:solidFill>
                            <a:latin typeface="Cambria Math" panose="02040503050406030204" pitchFamily="18" charset="0"/>
                          </a:rPr>
                          <m:t>𝑙𝑏</m:t>
                        </m:r>
                      </m:sup>
                    </m:sSup>
                    <m:d>
                      <m:dPr>
                        <m:ctrlPr>
                          <a:rPr lang="en-US" altLang="zh-CN" sz="1100" i="1">
                            <a:solidFill>
                              <a:schemeClr val="tx1"/>
                            </a:solidFill>
                            <a:latin typeface="Cambria Math" panose="02040503050406030204" pitchFamily="18" charset="0"/>
                          </a:rPr>
                        </m:ctrlPr>
                      </m:dPr>
                      <m:e>
                        <m:sSub>
                          <m:sSubPr>
                            <m:ctrlPr>
                              <a:rPr lang="en-US" altLang="zh-CN" sz="1100" i="1">
                                <a:solidFill>
                                  <a:schemeClr val="tx1"/>
                                </a:solidFill>
                                <a:latin typeface="Cambria Math" panose="02040503050406030204" pitchFamily="18" charset="0"/>
                              </a:rPr>
                            </m:ctrlPr>
                          </m:sSubPr>
                          <m:e>
                            <m:r>
                              <a:rPr lang="en-US" altLang="zh-CN" sz="1100" i="1">
                                <a:solidFill>
                                  <a:schemeClr val="tx1"/>
                                </a:solidFill>
                                <a:latin typeface="Cambria Math" panose="02040503050406030204" pitchFamily="18" charset="0"/>
                              </a:rPr>
                              <m:t>𝐴</m:t>
                            </m:r>
                          </m:e>
                          <m:sub>
                            <m:r>
                              <a:rPr lang="en-US" altLang="zh-CN" sz="1100" i="1">
                                <a:solidFill>
                                  <a:schemeClr val="tx1"/>
                                </a:solidFill>
                                <a:latin typeface="Cambria Math" panose="02040503050406030204" pitchFamily="18" charset="0"/>
                              </a:rPr>
                              <m:t>𝑘</m:t>
                            </m:r>
                          </m:sub>
                        </m:sSub>
                        <m:d>
                          <m:dPr>
                            <m:ctrlPr>
                              <a:rPr lang="en-US" altLang="zh-CN" sz="1100" i="1">
                                <a:solidFill>
                                  <a:schemeClr val="tx1"/>
                                </a:solidFill>
                                <a:latin typeface="Cambria Math" panose="02040503050406030204" pitchFamily="18" charset="0"/>
                              </a:rPr>
                            </m:ctrlPr>
                          </m:dPr>
                          <m:e>
                            <m:r>
                              <a:rPr lang="en-US" altLang="zh-CN" sz="1100" i="1">
                                <a:solidFill>
                                  <a:schemeClr val="tx1"/>
                                </a:solidFill>
                                <a:latin typeface="Cambria Math" panose="02040503050406030204" pitchFamily="18" charset="0"/>
                              </a:rPr>
                              <m:t>𝑥</m:t>
                            </m:r>
                          </m:e>
                        </m:d>
                      </m:e>
                    </m:d>
                    <m:r>
                      <a:rPr lang="en-US" altLang="zh-CN" sz="1100" i="1">
                        <a:solidFill>
                          <a:schemeClr val="tx1"/>
                        </a:solidFill>
                        <a:latin typeface="Cambria Math" panose="02040503050406030204" pitchFamily="18" charset="0"/>
                      </a:rPr>
                      <m:t>&gt;</m:t>
                    </m:r>
                    <m:sSup>
                      <m:sSupPr>
                        <m:ctrlPr>
                          <a:rPr lang="en-US" altLang="zh-CN" sz="1100" i="1">
                            <a:solidFill>
                              <a:schemeClr val="tx1"/>
                            </a:solidFill>
                            <a:latin typeface="Cambria Math" panose="02040503050406030204" pitchFamily="18" charset="0"/>
                          </a:rPr>
                        </m:ctrlPr>
                      </m:sSupPr>
                      <m:e>
                        <m:r>
                          <a:rPr lang="en-US" altLang="zh-CN" sz="1100" i="1">
                            <a:solidFill>
                              <a:schemeClr val="tx1"/>
                            </a:solidFill>
                            <a:latin typeface="Cambria Math" panose="02040503050406030204" pitchFamily="18" charset="0"/>
                          </a:rPr>
                          <m:t>𝑒</m:t>
                        </m:r>
                      </m:e>
                      <m:sup>
                        <m:r>
                          <a:rPr lang="en-US" altLang="zh-CN" sz="1100" i="1">
                            <a:solidFill>
                              <a:schemeClr val="tx1"/>
                            </a:solidFill>
                            <a:latin typeface="Cambria Math" panose="02040503050406030204" pitchFamily="18" charset="0"/>
                          </a:rPr>
                          <m:t>2</m:t>
                        </m:r>
                        <m:r>
                          <a:rPr lang="en-US" altLang="zh-CN" sz="1100" i="1">
                            <a:solidFill>
                              <a:schemeClr val="tx1"/>
                            </a:solidFill>
                            <a:latin typeface="Cambria Math" panose="02040503050406030204" pitchFamily="18" charset="0"/>
                          </a:rPr>
                          <m:t>𝜖</m:t>
                        </m:r>
                      </m:sup>
                    </m:sSup>
                    <m:func>
                      <m:funcPr>
                        <m:ctrlPr>
                          <a:rPr lang="en-US" altLang="zh-CN" sz="1100" i="1">
                            <a:solidFill>
                              <a:schemeClr val="tx1"/>
                            </a:solidFill>
                            <a:latin typeface="Cambria Math" panose="02040503050406030204" pitchFamily="18" charset="0"/>
                          </a:rPr>
                        </m:ctrlPr>
                      </m:funcPr>
                      <m:fName>
                        <m:limLow>
                          <m:limLowPr>
                            <m:ctrlPr>
                              <a:rPr lang="en-US" altLang="zh-CN" sz="1100" i="1">
                                <a:solidFill>
                                  <a:schemeClr val="tx1"/>
                                </a:solidFill>
                                <a:latin typeface="Cambria Math" panose="02040503050406030204" pitchFamily="18" charset="0"/>
                              </a:rPr>
                            </m:ctrlPr>
                          </m:limLowPr>
                          <m:e>
                            <m:r>
                              <m:rPr>
                                <m:sty m:val="p"/>
                              </m:rPr>
                              <a:rPr lang="en-US" altLang="zh-CN" sz="1100">
                                <a:solidFill>
                                  <a:schemeClr val="tx1"/>
                                </a:solidFill>
                                <a:latin typeface="Cambria Math" panose="02040503050406030204" pitchFamily="18" charset="0"/>
                              </a:rPr>
                              <m:t>max</m:t>
                            </m:r>
                          </m:e>
                          <m:lim>
                            <m:r>
                              <a:rPr lang="en-US" altLang="zh-CN" sz="1100" i="1">
                                <a:solidFill>
                                  <a:schemeClr val="tx1"/>
                                </a:solidFill>
                                <a:latin typeface="Cambria Math" panose="02040503050406030204" pitchFamily="18" charset="0"/>
                              </a:rPr>
                              <m:t>𝑖</m:t>
                            </m:r>
                            <m:r>
                              <a:rPr lang="en-US" altLang="zh-CN" sz="1100" i="1">
                                <a:solidFill>
                                  <a:schemeClr val="tx1"/>
                                </a:solidFill>
                                <a:latin typeface="Cambria Math" panose="02040503050406030204" pitchFamily="18" charset="0"/>
                              </a:rPr>
                              <m:t>:</m:t>
                            </m:r>
                            <m:r>
                              <a:rPr lang="en-US" altLang="zh-CN" sz="1100" i="1">
                                <a:solidFill>
                                  <a:schemeClr val="tx1"/>
                                </a:solidFill>
                                <a:latin typeface="Cambria Math" panose="02040503050406030204" pitchFamily="18" charset="0"/>
                              </a:rPr>
                              <m:t>𝑖</m:t>
                            </m:r>
                            <m:r>
                              <a:rPr lang="en-US" altLang="zh-CN" sz="1100" i="1">
                                <a:solidFill>
                                  <a:schemeClr val="tx1"/>
                                </a:solidFill>
                                <a:latin typeface="Cambria Math" panose="02040503050406030204" pitchFamily="18" charset="0"/>
                                <a:ea typeface="Cambria Math" panose="02040503050406030204" pitchFamily="18" charset="0"/>
                              </a:rPr>
                              <m:t>≠</m:t>
                            </m:r>
                            <m:r>
                              <a:rPr lang="en-US" altLang="zh-CN" sz="1100" i="1">
                                <a:solidFill>
                                  <a:schemeClr val="tx1"/>
                                </a:solidFill>
                                <a:latin typeface="Cambria Math" panose="02040503050406030204" pitchFamily="18" charset="0"/>
                                <a:ea typeface="Cambria Math" panose="02040503050406030204" pitchFamily="18" charset="0"/>
                              </a:rPr>
                              <m:t>𝑘</m:t>
                            </m:r>
                          </m:lim>
                        </m:limLow>
                      </m:fName>
                      <m:e>
                        <m:sSup>
                          <m:sSupPr>
                            <m:ctrlPr>
                              <a:rPr lang="en-US" altLang="zh-CN" sz="1100" i="1">
                                <a:solidFill>
                                  <a:schemeClr val="tx1"/>
                                </a:solidFill>
                                <a:latin typeface="Cambria Math" panose="02040503050406030204" pitchFamily="18" charset="0"/>
                              </a:rPr>
                            </m:ctrlPr>
                          </m:sSupPr>
                          <m:e>
                            <m:acc>
                              <m:accPr>
                                <m:chr m:val="̂"/>
                                <m:ctrlPr>
                                  <a:rPr lang="en-US" altLang="zh-CN" sz="1100" i="1">
                                    <a:solidFill>
                                      <a:schemeClr val="tx1"/>
                                    </a:solidFill>
                                    <a:latin typeface="Cambria Math" panose="02040503050406030204" pitchFamily="18" charset="0"/>
                                  </a:rPr>
                                </m:ctrlPr>
                              </m:accPr>
                              <m:e>
                                <m:r>
                                  <a:rPr lang="zh-CN" altLang="en-US" sz="1100" i="1">
                                    <a:solidFill>
                                      <a:schemeClr val="tx1"/>
                                    </a:solidFill>
                                    <a:latin typeface="Cambria Math" panose="02040503050406030204" pitchFamily="18" charset="0"/>
                                  </a:rPr>
                                  <m:t>𝔼</m:t>
                                </m:r>
                              </m:e>
                            </m:acc>
                          </m:e>
                          <m:sup>
                            <m:r>
                              <a:rPr lang="en-US" altLang="zh-CN" sz="1100" i="1">
                                <a:solidFill>
                                  <a:schemeClr val="tx1"/>
                                </a:solidFill>
                                <a:latin typeface="Cambria Math" panose="02040503050406030204" pitchFamily="18" charset="0"/>
                              </a:rPr>
                              <m:t>𝑢𝑏</m:t>
                            </m:r>
                          </m:sup>
                        </m:sSup>
                        <m:d>
                          <m:dPr>
                            <m:ctrlPr>
                              <a:rPr lang="en-US" altLang="zh-CN" sz="1100" i="1">
                                <a:solidFill>
                                  <a:schemeClr val="tx1"/>
                                </a:solidFill>
                                <a:latin typeface="Cambria Math" panose="02040503050406030204" pitchFamily="18" charset="0"/>
                              </a:rPr>
                            </m:ctrlPr>
                          </m:dPr>
                          <m:e>
                            <m:sSub>
                              <m:sSubPr>
                                <m:ctrlPr>
                                  <a:rPr lang="en-US" altLang="zh-CN" sz="1100" i="1">
                                    <a:solidFill>
                                      <a:schemeClr val="tx1"/>
                                    </a:solidFill>
                                    <a:latin typeface="Cambria Math" panose="02040503050406030204" pitchFamily="18" charset="0"/>
                                  </a:rPr>
                                </m:ctrlPr>
                              </m:sSubPr>
                              <m:e>
                                <m:r>
                                  <a:rPr lang="en-US" altLang="zh-CN" sz="1100" i="1">
                                    <a:solidFill>
                                      <a:schemeClr val="tx1"/>
                                    </a:solidFill>
                                    <a:latin typeface="Cambria Math" panose="02040503050406030204" pitchFamily="18" charset="0"/>
                                  </a:rPr>
                                  <m:t>𝐴</m:t>
                                </m:r>
                              </m:e>
                              <m:sub>
                                <m:r>
                                  <a:rPr lang="en-US" altLang="zh-CN" sz="1100" i="1">
                                    <a:solidFill>
                                      <a:schemeClr val="tx1"/>
                                    </a:solidFill>
                                    <a:latin typeface="Cambria Math" panose="02040503050406030204" pitchFamily="18" charset="0"/>
                                  </a:rPr>
                                  <m:t>𝑖</m:t>
                                </m:r>
                              </m:sub>
                            </m:sSub>
                            <m:d>
                              <m:dPr>
                                <m:ctrlPr>
                                  <a:rPr lang="en-US" altLang="zh-CN" sz="1100" i="1">
                                    <a:solidFill>
                                      <a:schemeClr val="tx1"/>
                                    </a:solidFill>
                                    <a:latin typeface="Cambria Math" panose="02040503050406030204" pitchFamily="18" charset="0"/>
                                  </a:rPr>
                                </m:ctrlPr>
                              </m:dPr>
                              <m:e>
                                <m:r>
                                  <a:rPr lang="en-US" altLang="zh-CN" sz="1100" i="1">
                                    <a:solidFill>
                                      <a:schemeClr val="tx1"/>
                                    </a:solidFill>
                                    <a:latin typeface="Cambria Math" panose="02040503050406030204" pitchFamily="18" charset="0"/>
                                  </a:rPr>
                                  <m:t>𝑥</m:t>
                                </m:r>
                              </m:e>
                            </m:d>
                          </m:e>
                        </m:d>
                      </m:e>
                    </m:func>
                    <m:r>
                      <a:rPr lang="en-US" altLang="zh-CN" sz="1100" i="1">
                        <a:solidFill>
                          <a:schemeClr val="tx1"/>
                        </a:solidFill>
                        <a:latin typeface="Cambria Math" panose="02040503050406030204" pitchFamily="18" charset="0"/>
                      </a:rPr>
                      <m:t>+</m:t>
                    </m:r>
                    <m:d>
                      <m:dPr>
                        <m:ctrlPr>
                          <a:rPr lang="en-US" altLang="zh-CN" sz="1100" i="1">
                            <a:solidFill>
                              <a:schemeClr val="tx1"/>
                            </a:solidFill>
                            <a:latin typeface="Cambria Math" panose="02040503050406030204" pitchFamily="18" charset="0"/>
                          </a:rPr>
                        </m:ctrlPr>
                      </m:dPr>
                      <m:e>
                        <m:r>
                          <a:rPr lang="en-US" altLang="zh-CN" sz="1100" i="1">
                            <a:solidFill>
                              <a:schemeClr val="tx1"/>
                            </a:solidFill>
                            <a:latin typeface="Cambria Math" panose="02040503050406030204" pitchFamily="18" charset="0"/>
                          </a:rPr>
                          <m:t>1+</m:t>
                        </m:r>
                        <m:sSup>
                          <m:sSupPr>
                            <m:ctrlPr>
                              <a:rPr lang="en-US" altLang="zh-CN" sz="1100" i="1">
                                <a:solidFill>
                                  <a:schemeClr val="tx1"/>
                                </a:solidFill>
                                <a:latin typeface="Cambria Math" panose="02040503050406030204" pitchFamily="18" charset="0"/>
                              </a:rPr>
                            </m:ctrlPr>
                          </m:sSupPr>
                          <m:e>
                            <m:r>
                              <a:rPr lang="en-US" altLang="zh-CN" sz="1100" i="1">
                                <a:solidFill>
                                  <a:schemeClr val="tx1"/>
                                </a:solidFill>
                                <a:latin typeface="Cambria Math" panose="02040503050406030204" pitchFamily="18" charset="0"/>
                              </a:rPr>
                              <m:t>𝑒</m:t>
                            </m:r>
                          </m:e>
                          <m:sup>
                            <m:r>
                              <a:rPr lang="en-US" altLang="zh-CN" sz="1100" i="1">
                                <a:solidFill>
                                  <a:schemeClr val="tx1"/>
                                </a:solidFill>
                                <a:latin typeface="Cambria Math" panose="02040503050406030204" pitchFamily="18" charset="0"/>
                              </a:rPr>
                              <m:t>𝜖</m:t>
                            </m:r>
                          </m:sup>
                        </m:sSup>
                      </m:e>
                    </m:d>
                    <m:r>
                      <a:rPr lang="en-US" altLang="zh-CN" sz="1100" i="1">
                        <a:solidFill>
                          <a:schemeClr val="tx1"/>
                        </a:solidFill>
                        <a:latin typeface="Cambria Math" panose="02040503050406030204" pitchFamily="18" charset="0"/>
                      </a:rPr>
                      <m:t>𝛿</m:t>
                    </m:r>
                    <m:r>
                      <a:rPr lang="en-US" altLang="zh-CN" sz="1100" i="1">
                        <a:solidFill>
                          <a:schemeClr val="tx1"/>
                        </a:solidFill>
                        <a:latin typeface="Cambria Math" panose="02040503050406030204" pitchFamily="18" charset="0"/>
                      </a:rPr>
                      <m:t>)</m:t>
                    </m:r>
                  </m:oMath>
                </a14:m>
                <a:endParaRPr lang="en-US" altLang="zh-CN" sz="1100" dirty="0">
                  <a:solidFill>
                    <a:schemeClr val="tx1"/>
                  </a:solidFill>
                  <a:latin typeface="Times New Roman" panose="02020603050405020304" pitchFamily="18" charset="0"/>
                </a:endParaRPr>
              </a:p>
              <a:p>
                <a:pPr marL="285750" indent="-285750" algn="just">
                  <a:buFont typeface="Arial" panose="020B0604020202020204" pitchFamily="34" charset="0"/>
                  <a:buChar char="•"/>
                </a:pPr>
                <a:r>
                  <a:rPr lang="en-US" altLang="zh-CN" sz="1400" dirty="0">
                    <a:solidFill>
                      <a:schemeClr val="tx1"/>
                    </a:solidFill>
                    <a:latin typeface="Times New Roman" panose="02020603050405020304" pitchFamily="18" charset="0"/>
                    <a:cs typeface="Times New Roman" panose="02020603050405020304" pitchFamily="18" charset="0"/>
                  </a:rPr>
                  <a:t>For Gaussian, </a:t>
                </a:r>
              </a:p>
              <a:p>
                <a:pPr algn="just"/>
                <a14:m>
                  <m:oMath xmlns:m="http://schemas.openxmlformats.org/officeDocument/2006/math">
                    <m:r>
                      <a:rPr lang="en-US" altLang="zh-CN" sz="1400" b="0" i="1" smtClean="0">
                        <a:solidFill>
                          <a:schemeClr val="tx1"/>
                        </a:solidFill>
                        <a:latin typeface="Cambria Math" panose="02040503050406030204" pitchFamily="18" charset="0"/>
                        <a:cs typeface="Times New Roman" panose="02020603050405020304" pitchFamily="18" charset="0"/>
                      </a:rPr>
                      <m:t>𝜎</m:t>
                    </m:r>
                    <m:r>
                      <a:rPr lang="en-US" altLang="zh-CN" sz="1400" b="0" i="1" smtClean="0">
                        <a:solidFill>
                          <a:schemeClr val="tx1"/>
                        </a:solidFill>
                        <a:latin typeface="Cambria Math" panose="02040503050406030204" pitchFamily="18" charset="0"/>
                        <a:cs typeface="Times New Roman" panose="02020603050405020304" pitchFamily="18" charset="0"/>
                      </a:rPr>
                      <m:t>=</m:t>
                    </m:r>
                    <m:rad>
                      <m:radPr>
                        <m:degHide m:val="on"/>
                        <m:ctrlPr>
                          <a:rPr lang="en-US" altLang="zh-CN" sz="1400" i="1">
                            <a:solidFill>
                              <a:schemeClr val="tx1"/>
                            </a:solidFill>
                            <a:latin typeface="Cambria Math" panose="02040503050406030204" pitchFamily="18" charset="0"/>
                            <a:ea typeface="微软雅黑" panose="020B0503020204020204" pitchFamily="34" charset="-122"/>
                          </a:rPr>
                        </m:ctrlPr>
                      </m:radPr>
                      <m:deg/>
                      <m:e>
                        <m:r>
                          <a:rPr lang="en-US" altLang="zh-CN" sz="1400" i="1">
                            <a:solidFill>
                              <a:schemeClr val="tx1"/>
                            </a:solidFill>
                            <a:latin typeface="Cambria Math" panose="02040503050406030204" pitchFamily="18" charset="0"/>
                            <a:ea typeface="微软雅黑" panose="020B0503020204020204" pitchFamily="34" charset="-122"/>
                          </a:rPr>
                          <m:t>2</m:t>
                        </m:r>
                        <m:func>
                          <m:funcPr>
                            <m:ctrlPr>
                              <a:rPr lang="en-US" altLang="zh-CN" sz="1400" i="1">
                                <a:solidFill>
                                  <a:schemeClr val="tx1"/>
                                </a:solidFill>
                                <a:latin typeface="Cambria Math" panose="02040503050406030204" pitchFamily="18" charset="0"/>
                                <a:ea typeface="微软雅黑" panose="020B0503020204020204" pitchFamily="34" charset="-122"/>
                              </a:rPr>
                            </m:ctrlPr>
                          </m:funcPr>
                          <m:fName>
                            <m:r>
                              <m:rPr>
                                <m:sty m:val="p"/>
                              </m:rPr>
                              <a:rPr lang="en-US" altLang="zh-CN" sz="1400">
                                <a:solidFill>
                                  <a:schemeClr val="tx1"/>
                                </a:solidFill>
                                <a:latin typeface="Cambria Math" panose="02040503050406030204" pitchFamily="18" charset="0"/>
                                <a:ea typeface="微软雅黑" panose="020B0503020204020204" pitchFamily="34" charset="-122"/>
                              </a:rPr>
                              <m:t>ln</m:t>
                            </m:r>
                          </m:fName>
                          <m:e>
                            <m:d>
                              <m:dPr>
                                <m:ctrlPr>
                                  <a:rPr lang="en-US" altLang="zh-CN" sz="1400" i="1">
                                    <a:solidFill>
                                      <a:schemeClr val="tx1"/>
                                    </a:solidFill>
                                    <a:latin typeface="Cambria Math" panose="02040503050406030204" pitchFamily="18" charset="0"/>
                                    <a:ea typeface="微软雅黑" panose="020B0503020204020204" pitchFamily="34" charset="-122"/>
                                  </a:rPr>
                                </m:ctrlPr>
                              </m:dPr>
                              <m:e>
                                <m:f>
                                  <m:fPr>
                                    <m:ctrlPr>
                                      <a:rPr lang="en-US" altLang="zh-CN" sz="1400" i="1">
                                        <a:solidFill>
                                          <a:schemeClr val="tx1"/>
                                        </a:solidFill>
                                        <a:latin typeface="Cambria Math" panose="02040503050406030204" pitchFamily="18" charset="0"/>
                                        <a:ea typeface="微软雅黑" panose="020B0503020204020204" pitchFamily="34" charset="-122"/>
                                      </a:rPr>
                                    </m:ctrlPr>
                                  </m:fPr>
                                  <m:num>
                                    <m:r>
                                      <a:rPr lang="en-US" altLang="zh-CN" sz="1400" i="1">
                                        <a:solidFill>
                                          <a:schemeClr val="tx1"/>
                                        </a:solidFill>
                                        <a:latin typeface="Cambria Math" panose="02040503050406030204" pitchFamily="18" charset="0"/>
                                        <a:ea typeface="微软雅黑" panose="020B0503020204020204" pitchFamily="34" charset="-122"/>
                                      </a:rPr>
                                      <m:t>1.25</m:t>
                                    </m:r>
                                  </m:num>
                                  <m:den>
                                    <m:r>
                                      <a:rPr lang="en-US" altLang="zh-CN" sz="1400" i="1">
                                        <a:solidFill>
                                          <a:schemeClr val="tx1"/>
                                        </a:solidFill>
                                        <a:latin typeface="Cambria Math" panose="02040503050406030204" pitchFamily="18" charset="0"/>
                                        <a:ea typeface="微软雅黑" panose="020B0503020204020204" pitchFamily="34" charset="-122"/>
                                      </a:rPr>
                                      <m:t>𝛿</m:t>
                                    </m:r>
                                  </m:den>
                                </m:f>
                              </m:e>
                            </m:d>
                          </m:e>
                        </m:func>
                      </m:e>
                    </m:rad>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微软雅黑" panose="020B0503020204020204" pitchFamily="34" charset="-122"/>
                          </a:rPr>
                        </m:ctrlPr>
                      </m:sSubPr>
                      <m:e>
                        <m:r>
                          <m:rPr>
                            <m:nor/>
                          </m:rPr>
                          <a:rPr lang="en-US" altLang="zh-CN" sz="1400" dirty="0">
                            <a:solidFill>
                              <a:schemeClr val="tx1"/>
                            </a:solidFill>
                            <a:latin typeface="Times New Roman" panose="02020603050405020304" pitchFamily="18" charset="0"/>
                          </a:rPr>
                          <m:t>Δ</m:t>
                        </m:r>
                      </m:e>
                      <m:sub>
                        <m:r>
                          <a:rPr lang="en-US" altLang="zh-CN" sz="1400" i="1">
                            <a:solidFill>
                              <a:schemeClr val="tx1"/>
                            </a:solidFill>
                            <a:latin typeface="Cambria Math" panose="02040503050406030204" pitchFamily="18" charset="0"/>
                            <a:ea typeface="微软雅黑" panose="020B0503020204020204" pitchFamily="34" charset="-122"/>
                          </a:rPr>
                          <m:t>𝑝</m:t>
                        </m:r>
                        <m:r>
                          <a:rPr lang="en-US" altLang="zh-CN" sz="1400" i="1">
                            <a:solidFill>
                              <a:schemeClr val="tx1"/>
                            </a:solidFill>
                            <a:latin typeface="Cambria Math" panose="02040503050406030204" pitchFamily="18" charset="0"/>
                            <a:ea typeface="微软雅黑" panose="020B0503020204020204" pitchFamily="34" charset="-122"/>
                          </a:rPr>
                          <m:t>,2</m:t>
                        </m:r>
                      </m:sub>
                    </m:sSub>
                    <m:r>
                      <a:rPr lang="en-US" altLang="zh-CN" sz="1400" i="1">
                        <a:solidFill>
                          <a:schemeClr val="tx1"/>
                        </a:solidFill>
                        <a:latin typeface="Cambria Math" panose="02040503050406030204" pitchFamily="18" charset="0"/>
                        <a:ea typeface="Cambria Math" panose="02040503050406030204" pitchFamily="18" charset="0"/>
                      </a:rPr>
                      <m:t>∙</m:t>
                    </m:r>
                    <m:f>
                      <m:fPr>
                        <m:ctrlPr>
                          <a:rPr lang="en-US" altLang="zh-CN" sz="1400" i="1">
                            <a:solidFill>
                              <a:schemeClr val="tx1"/>
                            </a:solidFill>
                            <a:latin typeface="Cambria Math" panose="02040503050406030204" pitchFamily="18" charset="0"/>
                            <a:ea typeface="微软雅黑" panose="020B0503020204020204" pitchFamily="34" charset="-122"/>
                          </a:rPr>
                        </m:ctrlPr>
                      </m:fPr>
                      <m:num>
                        <m:r>
                          <a:rPr lang="en-US" altLang="zh-CN" sz="1400" i="1">
                            <a:solidFill>
                              <a:schemeClr val="tx1"/>
                            </a:solidFill>
                            <a:latin typeface="Cambria Math" panose="02040503050406030204" pitchFamily="18" charset="0"/>
                            <a:ea typeface="微软雅黑" panose="020B0503020204020204" pitchFamily="34" charset="-122"/>
                          </a:rPr>
                          <m:t>𝐿</m:t>
                        </m:r>
                      </m:num>
                      <m:den>
                        <m:r>
                          <a:rPr lang="en-US" altLang="zh-CN" sz="1400" i="1">
                            <a:solidFill>
                              <a:schemeClr val="tx1"/>
                            </a:solidFill>
                            <a:latin typeface="Cambria Math" panose="02040503050406030204" pitchFamily="18" charset="0"/>
                            <a:ea typeface="微软雅黑" panose="020B0503020204020204" pitchFamily="34" charset="-122"/>
                          </a:rPr>
                          <m:t>𝜖</m:t>
                        </m:r>
                      </m:den>
                    </m:f>
                  </m:oMath>
                </a14:m>
                <a:r>
                  <a:rPr lang="en-US" altLang="zh-CN" sz="14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r>
                      <a:rPr lang="en-US" altLang="zh-CN" sz="1400" b="0" i="1" smtClean="0">
                        <a:solidFill>
                          <a:schemeClr val="tx1"/>
                        </a:solidFill>
                        <a:latin typeface="Cambria Math" panose="02040503050406030204" pitchFamily="18" charset="0"/>
                        <a:cs typeface="Times New Roman" panose="02020603050405020304" pitchFamily="18" charset="0"/>
                      </a:rPr>
                      <m:t>𝜖</m:t>
                    </m:r>
                    <m:r>
                      <a:rPr lang="en-US" altLang="zh-CN" sz="1400" b="0" i="1" smtClean="0">
                        <a:solidFill>
                          <a:schemeClr val="tx1"/>
                        </a:solidFill>
                        <a:latin typeface="Cambria Math" panose="02040503050406030204" pitchFamily="18" charset="0"/>
                        <a:cs typeface="Times New Roman" panose="02020603050405020304" pitchFamily="18" charset="0"/>
                      </a:rPr>
                      <m:t>≤1</m:t>
                    </m:r>
                  </m:oMath>
                </a14:m>
                <a:endParaRPr lang="en-US" altLang="zh-CN" sz="14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400" dirty="0">
                    <a:solidFill>
                      <a:schemeClr val="tx1"/>
                    </a:solidFill>
                    <a:latin typeface="Times New Roman" panose="02020603050405020304" pitchFamily="18" charset="0"/>
                    <a:cs typeface="Times New Roman" panose="02020603050405020304" pitchFamily="18" charset="0"/>
                  </a:rPr>
                  <a:t>For Laplace</a:t>
                </a:r>
                <a:r>
                  <a:rPr lang="zh-CN" altLang="en-US" sz="1400" dirty="0">
                    <a:solidFill>
                      <a:schemeClr val="tx1"/>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sz="1400" b="0" i="1" smtClean="0">
                        <a:solidFill>
                          <a:schemeClr val="tx1"/>
                        </a:solidFill>
                        <a:latin typeface="Cambria Math" panose="02040503050406030204" pitchFamily="18" charset="0"/>
                        <a:cs typeface="Times New Roman" panose="02020603050405020304" pitchFamily="18" charset="0"/>
                      </a:rPr>
                      <m:t>𝜎</m:t>
                    </m:r>
                    <m:r>
                      <a:rPr lang="en-US" altLang="zh-CN" sz="1400" b="0" i="1" smtClean="0">
                        <a:solidFill>
                          <a:schemeClr val="tx1"/>
                        </a:solidFill>
                        <a:latin typeface="Cambria Math" panose="02040503050406030204" pitchFamily="18" charset="0"/>
                        <a:cs typeface="Times New Roman" panose="02020603050405020304" pitchFamily="18" charset="0"/>
                      </a:rPr>
                      <m:t>=</m:t>
                    </m:r>
                    <m:sSub>
                      <m:sSubPr>
                        <m:ctrlPr>
                          <a:rPr lang="en-US" altLang="zh-CN" sz="1400" i="1">
                            <a:solidFill>
                              <a:schemeClr val="tx1"/>
                            </a:solidFill>
                            <a:latin typeface="Cambria Math" panose="02040503050406030204" pitchFamily="18" charset="0"/>
                            <a:ea typeface="微软雅黑" panose="020B0503020204020204" pitchFamily="34" charset="-122"/>
                          </a:rPr>
                        </m:ctrlPr>
                      </m:sSubPr>
                      <m:e>
                        <m:r>
                          <m:rPr>
                            <m:nor/>
                          </m:rPr>
                          <a:rPr lang="en-US" altLang="zh-CN" sz="1400" dirty="0">
                            <a:solidFill>
                              <a:schemeClr val="tx1"/>
                            </a:solidFill>
                            <a:ea typeface="微软雅黑" panose="020B0503020204020204" pitchFamily="34" charset="-122"/>
                          </a:rPr>
                          <m:t>Δ</m:t>
                        </m:r>
                      </m:e>
                      <m:sub>
                        <m:r>
                          <a:rPr lang="en-US" altLang="zh-CN" sz="1400">
                            <a:solidFill>
                              <a:schemeClr val="tx1"/>
                            </a:solidFill>
                            <a:latin typeface="Cambria Math" panose="02040503050406030204" pitchFamily="18" charset="0"/>
                            <a:ea typeface="微软雅黑" panose="020B0503020204020204" pitchFamily="34" charset="-122"/>
                          </a:rPr>
                          <m:t>𝑝</m:t>
                        </m:r>
                        <m:r>
                          <a:rPr lang="en-US" altLang="zh-CN" sz="1400">
                            <a:solidFill>
                              <a:schemeClr val="tx1"/>
                            </a:solidFill>
                            <a:latin typeface="Cambria Math" panose="02040503050406030204" pitchFamily="18" charset="0"/>
                            <a:ea typeface="微软雅黑" panose="020B0503020204020204" pitchFamily="34" charset="-122"/>
                          </a:rPr>
                          <m:t>,1</m:t>
                        </m:r>
                      </m:sub>
                    </m:sSub>
                    <m:r>
                      <a:rPr lang="en-US" altLang="zh-CN" sz="1400">
                        <a:solidFill>
                          <a:schemeClr val="tx1"/>
                        </a:solidFill>
                        <a:latin typeface="Cambria Math" panose="02040503050406030204" pitchFamily="18" charset="0"/>
                        <a:ea typeface="微软雅黑" panose="020B0503020204020204" pitchFamily="34" charset="-122"/>
                      </a:rPr>
                      <m:t>∙</m:t>
                    </m:r>
                    <m:f>
                      <m:fPr>
                        <m:ctrlPr>
                          <a:rPr lang="en-US" altLang="zh-CN" sz="1400" i="1">
                            <a:solidFill>
                              <a:schemeClr val="tx1"/>
                            </a:solidFill>
                            <a:latin typeface="Cambria Math" panose="02040503050406030204" pitchFamily="18" charset="0"/>
                            <a:ea typeface="微软雅黑" panose="020B0503020204020204" pitchFamily="34" charset="-122"/>
                          </a:rPr>
                        </m:ctrlPr>
                      </m:fPr>
                      <m:num>
                        <m:r>
                          <a:rPr lang="en-US" altLang="zh-CN" sz="1400">
                            <a:solidFill>
                              <a:schemeClr val="tx1"/>
                            </a:solidFill>
                            <a:latin typeface="Cambria Math" panose="02040503050406030204" pitchFamily="18" charset="0"/>
                            <a:ea typeface="微软雅黑" panose="020B0503020204020204" pitchFamily="34" charset="-122"/>
                          </a:rPr>
                          <m:t>𝐿</m:t>
                        </m:r>
                      </m:num>
                      <m:den>
                        <m:r>
                          <a:rPr lang="en-US" altLang="zh-CN" sz="1400">
                            <a:solidFill>
                              <a:schemeClr val="tx1"/>
                            </a:solidFill>
                            <a:latin typeface="Cambria Math" panose="02040503050406030204" pitchFamily="18" charset="0"/>
                            <a:ea typeface="微软雅黑" panose="020B0503020204020204" pitchFamily="34" charset="-122"/>
                          </a:rPr>
                          <m:t>𝜖</m:t>
                        </m:r>
                      </m:den>
                    </m:f>
                  </m:oMath>
                </a14:m>
                <a:r>
                  <a:rPr lang="en-US" altLang="zh-CN" sz="140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26" name="对话气泡: 圆角矩形 25">
                <a:extLst>
                  <a:ext uri="{FF2B5EF4-FFF2-40B4-BE49-F238E27FC236}">
                    <a16:creationId xmlns:a16="http://schemas.microsoft.com/office/drawing/2014/main" id="{AB05D4BD-AF5C-40F0-A7DE-57E8CDE7585F}"/>
                  </a:ext>
                </a:extLst>
              </p:cNvPr>
              <p:cNvSpPr>
                <a:spLocks noRot="1" noChangeAspect="1" noMove="1" noResize="1" noEditPoints="1" noAdjustHandles="1" noChangeArrowheads="1" noChangeShapeType="1" noTextEdit="1"/>
              </p:cNvSpPr>
              <p:nvPr/>
            </p:nvSpPr>
            <p:spPr>
              <a:xfrm>
                <a:off x="5372331" y="3641748"/>
                <a:ext cx="3384376" cy="2848621"/>
              </a:xfrm>
              <a:prstGeom prst="wedgeRoundRectCallout">
                <a:avLst>
                  <a:gd name="adj1" fmla="val 22043"/>
                  <a:gd name="adj2" fmla="val -59693"/>
                  <a:gd name="adj3" fmla="val 16667"/>
                </a:avLst>
              </a:prstGeom>
              <a:blipFill>
                <a:blip r:embed="rId6"/>
                <a:stretch>
                  <a:fillRect b="-214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719340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63</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55427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Conventional accuracy of baseline models.</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Last column shows the accuracy of the baseline undefended models. </a:t>
            </a: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pic>
        <p:nvPicPr>
          <p:cNvPr id="9" name="图片 8">
            <a:extLst>
              <a:ext uri="{FF2B5EF4-FFF2-40B4-BE49-F238E27FC236}">
                <a16:creationId xmlns:a16="http://schemas.microsoft.com/office/drawing/2014/main" id="{5457E072-9DAC-4223-BA6D-E03B2AB71FB5}"/>
              </a:ext>
            </a:extLst>
          </p:cNvPr>
          <p:cNvPicPr>
            <a:picLocks noChangeAspect="1"/>
          </p:cNvPicPr>
          <p:nvPr/>
        </p:nvPicPr>
        <p:blipFill>
          <a:blip r:embed="rId3"/>
          <a:stretch>
            <a:fillRect/>
          </a:stretch>
        </p:blipFill>
        <p:spPr>
          <a:xfrm>
            <a:off x="588089" y="3499629"/>
            <a:ext cx="7967823" cy="1894605"/>
          </a:xfrm>
          <a:prstGeom prst="rect">
            <a:avLst/>
          </a:prstGeom>
        </p:spPr>
      </p:pic>
      <p:sp>
        <p:nvSpPr>
          <p:cNvPr id="23" name="矩形 22">
            <a:extLst>
              <a:ext uri="{FF2B5EF4-FFF2-40B4-BE49-F238E27FC236}">
                <a16:creationId xmlns:a16="http://schemas.microsoft.com/office/drawing/2014/main" id="{739233E1-2214-47ED-B2DB-636CEB48E256}"/>
              </a:ext>
            </a:extLst>
          </p:cNvPr>
          <p:cNvSpPr/>
          <p:nvPr/>
        </p:nvSpPr>
        <p:spPr>
          <a:xfrm>
            <a:off x="4157496" y="5530097"/>
            <a:ext cx="829010"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rPr>
              <a:t>Table I</a:t>
            </a:r>
          </a:p>
        </p:txBody>
      </p:sp>
      <p:sp>
        <p:nvSpPr>
          <p:cNvPr id="24" name="文本框 23">
            <a:extLst>
              <a:ext uri="{FF2B5EF4-FFF2-40B4-BE49-F238E27FC236}">
                <a16:creationId xmlns:a16="http://schemas.microsoft.com/office/drawing/2014/main" id="{76EE3857-941E-4868-9C69-34D366C9F686}"/>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cxnSp>
        <p:nvCxnSpPr>
          <p:cNvPr id="7" name="直接箭头连接符 6">
            <a:extLst>
              <a:ext uri="{FF2B5EF4-FFF2-40B4-BE49-F238E27FC236}">
                <a16:creationId xmlns:a16="http://schemas.microsoft.com/office/drawing/2014/main" id="{4A2FFD66-9834-437F-863E-E0998B388EDA}"/>
              </a:ext>
            </a:extLst>
          </p:cNvPr>
          <p:cNvCxnSpPr/>
          <p:nvPr/>
        </p:nvCxnSpPr>
        <p:spPr>
          <a:xfrm flipV="1">
            <a:off x="467544" y="3512403"/>
            <a:ext cx="0" cy="18818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E896814-4B27-4D0C-A2CC-285CAAC5DD19}"/>
              </a:ext>
            </a:extLst>
          </p:cNvPr>
          <p:cNvSpPr/>
          <p:nvPr/>
        </p:nvSpPr>
        <p:spPr>
          <a:xfrm>
            <a:off x="339254" y="3140968"/>
            <a:ext cx="1223412" cy="369332"/>
          </a:xfrm>
          <a:prstGeom prst="rect">
            <a:avLst/>
          </a:prstGeom>
        </p:spPr>
        <p:txBody>
          <a:bodyPr wrap="none">
            <a:spAutoFit/>
          </a:bodyPr>
          <a:lstStyle/>
          <a:p>
            <a:r>
              <a:rPr lang="en-US"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complexity</a:t>
            </a:r>
            <a:endParaRPr lang="zh-CN" altLang="en-US" dirty="0">
              <a:solidFill>
                <a:srgbClr val="C00000"/>
              </a:solidFill>
            </a:endParaRPr>
          </a:p>
        </p:txBody>
      </p:sp>
    </p:spTree>
    <p:extLst>
      <p:ext uri="{BB962C8B-B14F-4D97-AF65-F5344CB8AC3E}">
        <p14:creationId xmlns:p14="http://schemas.microsoft.com/office/powerpoint/2010/main" val="4027161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64</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65515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Configurations</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We implement defenses for different </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𝑝</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attack and noise distribution.</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Autoencoder: </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encoder has 3 convolutional layers and tied encoder/decoder weights. </a:t>
                </a:r>
              </a:p>
              <a:p>
                <a:pPr marL="342900" indent="-342900">
                  <a:spcAft>
                    <a:spcPts val="600"/>
                  </a:spcAft>
                  <a:buFont typeface="Arial" panose="020B0604020202020204" pitchFamily="34" charset="0"/>
                  <a:buChar char="•"/>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Add the DP noise after the first convolution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layer</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Wingdings" panose="05000000000000000000" pitchFamily="2" charset="2"/>
                  <a:buChar char="l"/>
                </a:pP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655150"/>
              </a:xfrm>
              <a:prstGeom prst="rect">
                <a:avLst/>
              </a:prstGeom>
              <a:blipFill>
                <a:blip r:embed="rId3"/>
                <a:stretch>
                  <a:fillRect l="-689" t="-1147"/>
                </a:stretch>
              </a:blipFill>
            </p:spPr>
            <p:txBody>
              <a:bodyPr/>
              <a:lstStyle/>
              <a:p>
                <a:r>
                  <a:rPr lang="zh-CN" altLang="en-US">
                    <a:noFill/>
                  </a:rPr>
                  <a:t> </a:t>
                </a:r>
              </a:p>
            </p:txBody>
          </p:sp>
        </mc:Fallback>
      </mc:AlternateContent>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23" name="矩形 22">
            <a:extLst>
              <a:ext uri="{FF2B5EF4-FFF2-40B4-BE49-F238E27FC236}">
                <a16:creationId xmlns:a16="http://schemas.microsoft.com/office/drawing/2014/main" id="{739233E1-2214-47ED-B2DB-636CEB48E256}"/>
              </a:ext>
            </a:extLst>
          </p:cNvPr>
          <p:cNvSpPr/>
          <p:nvPr/>
        </p:nvSpPr>
        <p:spPr>
          <a:xfrm>
            <a:off x="4119024" y="6108816"/>
            <a:ext cx="905954"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rPr>
              <a:t>Table II</a:t>
            </a:r>
          </a:p>
        </p:txBody>
      </p:sp>
      <p:pic>
        <p:nvPicPr>
          <p:cNvPr id="6" name="图片 5">
            <a:extLst>
              <a:ext uri="{FF2B5EF4-FFF2-40B4-BE49-F238E27FC236}">
                <a16:creationId xmlns:a16="http://schemas.microsoft.com/office/drawing/2014/main" id="{DE9D50E0-9561-483D-AF25-F4C26AC8CA4E}"/>
              </a:ext>
            </a:extLst>
          </p:cNvPr>
          <p:cNvPicPr>
            <a:picLocks noChangeAspect="1"/>
          </p:cNvPicPr>
          <p:nvPr/>
        </p:nvPicPr>
        <p:blipFill>
          <a:blip r:embed="rId4"/>
          <a:stretch>
            <a:fillRect/>
          </a:stretch>
        </p:blipFill>
        <p:spPr>
          <a:xfrm>
            <a:off x="2148693" y="4104226"/>
            <a:ext cx="4846615" cy="1881450"/>
          </a:xfrm>
          <a:prstGeom prst="rect">
            <a:avLst/>
          </a:prstGeom>
        </p:spPr>
      </p:pic>
      <p:sp>
        <p:nvSpPr>
          <p:cNvPr id="13" name="文本框 12">
            <a:extLst>
              <a:ext uri="{FF2B5EF4-FFF2-40B4-BE49-F238E27FC236}">
                <a16:creationId xmlns:a16="http://schemas.microsoft.com/office/drawing/2014/main" id="{1BA67E86-3690-4FC4-965F-4C4C276FE2E0}"/>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Tree>
    <p:extLst>
      <p:ext uri="{BB962C8B-B14F-4D97-AF65-F5344CB8AC3E}">
        <p14:creationId xmlns:p14="http://schemas.microsoft.com/office/powerpoint/2010/main" val="57301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65</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60584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Impact of (</a:t>
                </a:r>
                <a14:m>
                  <m:oMath xmlns:m="http://schemas.openxmlformats.org/officeDocument/2006/math">
                    <m:r>
                      <a:rPr lang="en-US" altLang="zh-CN" sz="2000" b="0"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𝜖</m:t>
                    </m:r>
                    <m:r>
                      <a:rPr lang="en-US" altLang="zh-CN" sz="2000" b="0"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2000" b="0"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𝛿</m:t>
                    </m:r>
                    <m:r>
                      <a:rPr lang="en-US" altLang="zh-CN" sz="2000" b="0"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=0.5</m:t>
                    </m:r>
                  </m:oMath>
                </a14:m>
                <a:r>
                  <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PixelDP noise on conventional accuracy.</a:t>
                </a:r>
              </a:p>
              <a:p>
                <a:pPr marL="342900" indent="-342900">
                  <a:lnSpc>
                    <a:spcPts val="3500"/>
                  </a:lnSpc>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If Gaussian: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𝑍</m:t>
                    </m:r>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𝑁</m:t>
                    </m:r>
                    <m:d>
                      <m:dPr>
                        <m:ctrlPr>
                          <a:rPr lang="en-US" altLang="zh-CN" sz="1600" i="1">
                            <a:latin typeface="Cambria Math" panose="02040503050406030204" pitchFamily="18" charset="0"/>
                            <a:ea typeface="微软雅黑" panose="020B0503020204020204" pitchFamily="34" charset="-122"/>
                          </a:rPr>
                        </m:ctrlPr>
                      </m:dPr>
                      <m:e>
                        <m:r>
                          <a:rPr lang="zh-CN" altLang="en-US" sz="1600" i="1">
                            <a:latin typeface="Cambria Math" panose="02040503050406030204" pitchFamily="18" charset="0"/>
                            <a:ea typeface="微软雅黑" panose="020B0503020204020204" pitchFamily="34" charset="-122"/>
                          </a:rPr>
                          <m:t>𝜇</m:t>
                        </m:r>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𝜎</m:t>
                        </m:r>
                      </m:e>
                    </m:d>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𝑁</m:t>
                    </m:r>
                    <m:r>
                      <a:rPr lang="en-US" altLang="zh-CN" sz="1600" i="1">
                        <a:latin typeface="Cambria Math" panose="02040503050406030204" pitchFamily="18" charset="0"/>
                        <a:ea typeface="微软雅黑" panose="020B0503020204020204" pitchFamily="34" charset="-122"/>
                      </a:rPr>
                      <m:t>(0, </m:t>
                    </m:r>
                    <m:rad>
                      <m:radPr>
                        <m:degHide m:val="on"/>
                        <m:ctrlPr>
                          <a:rPr lang="en-US" altLang="zh-CN" sz="1600" i="1">
                            <a:latin typeface="Cambria Math" panose="02040503050406030204" pitchFamily="18" charset="0"/>
                            <a:ea typeface="微软雅黑" panose="020B0503020204020204" pitchFamily="34" charset="-122"/>
                          </a:rPr>
                        </m:ctrlPr>
                      </m:radPr>
                      <m:deg/>
                      <m:e>
                        <m:r>
                          <a:rPr lang="en-US" altLang="zh-CN" sz="1600" i="1">
                            <a:latin typeface="Cambria Math" panose="02040503050406030204" pitchFamily="18" charset="0"/>
                            <a:ea typeface="微软雅黑" panose="020B0503020204020204" pitchFamily="34" charset="-122"/>
                          </a:rPr>
                          <m:t>2</m:t>
                        </m:r>
                        <m:func>
                          <m:funcPr>
                            <m:ctrlPr>
                              <a:rPr lang="en-US" altLang="zh-CN" sz="1600" i="1">
                                <a:latin typeface="Cambria Math" panose="02040503050406030204" pitchFamily="18" charset="0"/>
                                <a:ea typeface="微软雅黑" panose="020B0503020204020204" pitchFamily="34" charset="-122"/>
                              </a:rPr>
                            </m:ctrlPr>
                          </m:funcPr>
                          <m:fName>
                            <m:r>
                              <m:rPr>
                                <m:sty m:val="p"/>
                              </m:rPr>
                              <a:rPr lang="en-US" altLang="zh-CN" sz="1600">
                                <a:latin typeface="Cambria Math" panose="02040503050406030204" pitchFamily="18" charset="0"/>
                                <a:ea typeface="微软雅黑" panose="020B0503020204020204" pitchFamily="34" charset="-122"/>
                              </a:rPr>
                              <m:t>ln</m:t>
                            </m:r>
                          </m:fName>
                          <m:e>
                            <m:d>
                              <m:dPr>
                                <m:ctrlPr>
                                  <a:rPr lang="en-US" altLang="zh-CN" sz="1600" i="1">
                                    <a:latin typeface="Cambria Math" panose="02040503050406030204" pitchFamily="18" charset="0"/>
                                    <a:ea typeface="微软雅黑" panose="020B0503020204020204" pitchFamily="34" charset="-122"/>
                                  </a:rPr>
                                </m:ctrlPr>
                              </m:dPr>
                              <m:e>
                                <m:f>
                                  <m:fPr>
                                    <m:ctrlPr>
                                      <a:rPr lang="en-US" altLang="zh-CN" sz="1600" i="1">
                                        <a:latin typeface="Cambria Math" panose="02040503050406030204" pitchFamily="18" charset="0"/>
                                        <a:ea typeface="微软雅黑" panose="020B0503020204020204" pitchFamily="34" charset="-122"/>
                                      </a:rPr>
                                    </m:ctrlPr>
                                  </m:fPr>
                                  <m:num>
                                    <m:r>
                                      <a:rPr lang="en-US" altLang="zh-CN" sz="1600" i="1">
                                        <a:latin typeface="Cambria Math" panose="02040503050406030204" pitchFamily="18" charset="0"/>
                                        <a:ea typeface="微软雅黑" panose="020B0503020204020204" pitchFamily="34" charset="-122"/>
                                      </a:rPr>
                                      <m:t>1.25</m:t>
                                    </m:r>
                                  </m:num>
                                  <m:den>
                                    <m:r>
                                      <a:rPr lang="en-US" altLang="zh-CN" sz="1600" i="1">
                                        <a:latin typeface="Cambria Math" panose="02040503050406030204" pitchFamily="18" charset="0"/>
                                        <a:ea typeface="微软雅黑" panose="020B0503020204020204" pitchFamily="34" charset="-122"/>
                                      </a:rPr>
                                      <m:t>𝛿</m:t>
                                    </m:r>
                                  </m:den>
                                </m:f>
                              </m:e>
                            </m:d>
                          </m:e>
                        </m:func>
                      </m:e>
                    </m:rad>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微软雅黑" panose="020B0503020204020204" pitchFamily="34" charset="-122"/>
                          </a:rPr>
                        </m:ctrlPr>
                      </m:sSubPr>
                      <m:e>
                        <m:r>
                          <m:rPr>
                            <m:nor/>
                          </m:rPr>
                          <a:rPr lang="en-US" altLang="zh-CN" sz="1600" dirty="0">
                            <a:latin typeface="Times New Roman" panose="02020603050405020304" pitchFamily="18" charset="0"/>
                            <a:ea typeface="宋体" panose="02010600030101010101" pitchFamily="2" charset="-122"/>
                          </a:rPr>
                          <m:t>Δ</m:t>
                        </m:r>
                      </m:e>
                      <m:sub>
                        <m:r>
                          <a:rPr lang="en-US" altLang="zh-CN" sz="1600" i="1">
                            <a:latin typeface="Cambria Math" panose="02040503050406030204" pitchFamily="18" charset="0"/>
                            <a:ea typeface="微软雅黑" panose="020B0503020204020204" pitchFamily="34" charset="-122"/>
                          </a:rPr>
                          <m:t>𝑝</m:t>
                        </m:r>
                        <m:r>
                          <a:rPr lang="en-US" altLang="zh-CN" sz="1600" i="1">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微软雅黑" panose="020B0503020204020204" pitchFamily="34" charset="-122"/>
                          </a:rPr>
                        </m:ctrlPr>
                      </m:fPr>
                      <m:num>
                        <m:r>
                          <a:rPr lang="en-US" altLang="zh-CN" sz="1600" i="1">
                            <a:solidFill>
                              <a:srgbClr val="C00000"/>
                            </a:solidFill>
                            <a:latin typeface="Cambria Math" panose="02040503050406030204" pitchFamily="18" charset="0"/>
                            <a:ea typeface="微软雅黑" panose="020B0503020204020204" pitchFamily="34" charset="-122"/>
                          </a:rPr>
                          <m:t>𝐿</m:t>
                        </m:r>
                      </m:num>
                      <m:den>
                        <m:r>
                          <a:rPr lang="en-US" altLang="zh-CN" sz="1600" i="1">
                            <a:latin typeface="Cambria Math" panose="02040503050406030204" pitchFamily="18" charset="0"/>
                            <a:ea typeface="微软雅黑" panose="020B0503020204020204" pitchFamily="34" charset="-122"/>
                          </a:rPr>
                          <m:t>𝜖</m:t>
                        </m:r>
                      </m:den>
                    </m:f>
                    <m:r>
                      <a:rPr lang="en-US" altLang="zh-CN" sz="1600" i="1">
                        <a:latin typeface="Cambria Math" panose="02040503050406030204" pitchFamily="18" charset="0"/>
                        <a:ea typeface="微软雅黑" panose="020B0503020204020204" pitchFamily="34" charset="-122"/>
                      </a:rPr>
                      <m:t>)</m:t>
                    </m:r>
                  </m:oMath>
                </a14:m>
                <a:endParaRPr lang="en-US" altLang="zh-CN" sz="1600" dirty="0">
                  <a:latin typeface="Times New Roman" panose="02020603050405020304" pitchFamily="18" charset="0"/>
                  <a:ea typeface="宋体" panose="02010600030101010101" pitchFamily="2" charset="-122"/>
                </a:endParaRPr>
              </a:p>
              <a:p>
                <a:pPr marL="342900" indent="-342900">
                  <a:lnSpc>
                    <a:spcPts val="3500"/>
                  </a:lnSpc>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If Laplace: </a:t>
                </a:r>
                <a14:m>
                  <m:oMath xmlns:m="http://schemas.openxmlformats.org/officeDocument/2006/math">
                    <m:r>
                      <a:rPr lang="en-US" altLang="zh-CN" sz="1600">
                        <a:latin typeface="Cambria Math" panose="02040503050406030204" pitchFamily="18" charset="0"/>
                        <a:ea typeface="微软雅黑" panose="020B0503020204020204" pitchFamily="34" charset="-122"/>
                      </a:rPr>
                      <m:t>𝑍</m:t>
                    </m:r>
                    <m:r>
                      <a:rPr lang="en-US" altLang="zh-CN" sz="160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𝐿</m:t>
                    </m:r>
                    <m:d>
                      <m:dPr>
                        <m:ctrlPr>
                          <a:rPr lang="en-US" altLang="zh-CN" sz="1600" i="1">
                            <a:latin typeface="Cambria Math" panose="02040503050406030204" pitchFamily="18" charset="0"/>
                            <a:ea typeface="微软雅黑" panose="020B0503020204020204" pitchFamily="34" charset="-122"/>
                          </a:rPr>
                        </m:ctrlPr>
                      </m:dPr>
                      <m:e>
                        <m:r>
                          <a:rPr lang="zh-CN" altLang="en-US" sz="1600">
                            <a:latin typeface="Cambria Math" panose="02040503050406030204" pitchFamily="18" charset="0"/>
                            <a:ea typeface="微软雅黑" panose="020B0503020204020204" pitchFamily="34" charset="-122"/>
                          </a:rPr>
                          <m:t>𝜇</m:t>
                        </m:r>
                        <m:r>
                          <a:rPr lang="en-US" altLang="zh-CN" sz="160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𝜎</m:t>
                        </m:r>
                      </m:e>
                    </m:d>
                    <m:r>
                      <a:rPr lang="en-US" altLang="zh-CN" sz="160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𝐿</m:t>
                    </m:r>
                    <m:r>
                      <a:rPr lang="en-US" altLang="zh-CN" sz="1600">
                        <a:latin typeface="Cambria Math" panose="02040503050406030204" pitchFamily="18" charset="0"/>
                        <a:ea typeface="微软雅黑" panose="020B0503020204020204" pitchFamily="34" charset="-122"/>
                      </a:rPr>
                      <m:t>(0,</m:t>
                    </m:r>
                    <m:rad>
                      <m:radPr>
                        <m:degHide m:val="on"/>
                        <m:ctrlPr>
                          <a:rPr lang="en-US" altLang="zh-CN" sz="1600" i="1">
                            <a:latin typeface="Cambria Math" panose="02040503050406030204" pitchFamily="18" charset="0"/>
                            <a:ea typeface="微软雅黑" panose="020B0503020204020204" pitchFamily="34" charset="-122"/>
                          </a:rPr>
                        </m:ctrlPr>
                      </m:radPr>
                      <m:deg/>
                      <m:e>
                        <m:r>
                          <a:rPr lang="en-US" altLang="zh-CN" sz="1600">
                            <a:latin typeface="Cambria Math" panose="02040503050406030204" pitchFamily="18" charset="0"/>
                            <a:ea typeface="微软雅黑" panose="020B0503020204020204" pitchFamily="34" charset="-122"/>
                          </a:rPr>
                          <m:t>2</m:t>
                        </m:r>
                      </m:e>
                    </m:rad>
                    <m:r>
                      <a:rPr lang="en-US" altLang="zh-CN" sz="1600">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m:rPr>
                            <m:nor/>
                          </m:rPr>
                          <a:rPr lang="en-US" altLang="zh-CN" sz="1600" dirty="0">
                            <a:latin typeface="Times New Roman" panose="02020603050405020304" pitchFamily="18" charset="0"/>
                            <a:ea typeface="宋体" panose="02010600030101010101" pitchFamily="2" charset="-122"/>
                          </a:rPr>
                          <m:t>Δ</m:t>
                        </m:r>
                      </m:e>
                      <m:sub>
                        <m:r>
                          <a:rPr lang="en-US" altLang="zh-CN" sz="1600">
                            <a:latin typeface="Cambria Math" panose="02040503050406030204" pitchFamily="18" charset="0"/>
                            <a:ea typeface="微软雅黑" panose="020B0503020204020204" pitchFamily="34" charset="-122"/>
                          </a:rPr>
                          <m:t>𝑝</m:t>
                        </m:r>
                        <m:r>
                          <a:rPr lang="en-US" altLang="zh-CN" sz="1600">
                            <a:latin typeface="Cambria Math" panose="02040503050406030204" pitchFamily="18" charset="0"/>
                            <a:ea typeface="微软雅黑" panose="020B0503020204020204" pitchFamily="34" charset="-122"/>
                          </a:rPr>
                          <m:t>,1</m:t>
                        </m:r>
                      </m:sub>
                    </m:sSub>
                    <m:r>
                      <a:rPr lang="en-US" altLang="zh-CN" sz="1600">
                        <a:latin typeface="Cambria Math" panose="02040503050406030204" pitchFamily="18" charset="0"/>
                        <a:ea typeface="微软雅黑" panose="020B0503020204020204" pitchFamily="34" charset="-122"/>
                      </a:rPr>
                      <m:t>∙</m:t>
                    </m:r>
                    <m:f>
                      <m:fPr>
                        <m:ctrlPr>
                          <a:rPr lang="en-US" altLang="zh-CN" sz="1600" i="1">
                            <a:latin typeface="Cambria Math" panose="02040503050406030204" pitchFamily="18" charset="0"/>
                            <a:ea typeface="微软雅黑" panose="020B0503020204020204" pitchFamily="34" charset="-122"/>
                          </a:rPr>
                        </m:ctrlPr>
                      </m:fPr>
                      <m:num>
                        <m:r>
                          <a:rPr lang="en-US" altLang="zh-CN" sz="1600">
                            <a:solidFill>
                              <a:srgbClr val="C00000"/>
                            </a:solidFill>
                            <a:latin typeface="Cambria Math" panose="02040503050406030204" pitchFamily="18" charset="0"/>
                            <a:ea typeface="微软雅黑" panose="020B0503020204020204" pitchFamily="34" charset="-122"/>
                          </a:rPr>
                          <m:t>𝐿</m:t>
                        </m:r>
                      </m:num>
                      <m:den>
                        <m:r>
                          <a:rPr lang="en-US" altLang="zh-CN" sz="1600">
                            <a:latin typeface="Cambria Math" panose="02040503050406030204" pitchFamily="18" charset="0"/>
                            <a:ea typeface="微软雅黑" panose="020B0503020204020204" pitchFamily="34" charset="-122"/>
                          </a:rPr>
                          <m:t>𝜖</m:t>
                        </m:r>
                      </m:den>
                    </m:f>
                    <m:r>
                      <a:rPr lang="en-US" altLang="zh-CN" sz="1600">
                        <a:latin typeface="Cambria Math" panose="02040503050406030204" pitchFamily="18" charset="0"/>
                        <a:ea typeface="微软雅黑" panose="020B0503020204020204" pitchFamily="34" charset="-122"/>
                      </a:rPr>
                      <m:t>)</m:t>
                    </m:r>
                  </m:oMath>
                </a14:m>
                <a:endParaRPr lang="zh-CN" altLang="en-US" sz="16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Conventional accuracy degrades with noise level.</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For small attacks (lower </a:t>
                </a:r>
                <a14:m>
                  <m:oMath xmlns:m="http://schemas.openxmlformats.org/officeDocument/2006/math">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𝐿</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DNNs exhibit reasonable accuracy loss</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For larger attacks (higher </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𝐿</m:t>
                    </m:r>
                  </m:oMath>
                </a14:m>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accuracy gradually reduces.</a:t>
                </a:r>
                <a:endParaRPr lang="en-US" altLang="zh-CN" sz="200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605842"/>
              </a:xfrm>
              <a:prstGeom prst="rect">
                <a:avLst/>
              </a:prstGeom>
              <a:blipFill>
                <a:blip r:embed="rId3"/>
                <a:stretch>
                  <a:fillRect l="-689" t="-1168" b="-3271"/>
                </a:stretch>
              </a:blipFill>
            </p:spPr>
            <p:txBody>
              <a:bodyPr/>
              <a:lstStyle/>
              <a:p>
                <a:r>
                  <a:rPr lang="zh-CN" altLang="en-US">
                    <a:noFill/>
                  </a:rPr>
                  <a:t> </a:t>
                </a:r>
              </a:p>
            </p:txBody>
          </p:sp>
        </mc:Fallback>
      </mc:AlternateContent>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23" name="矩形 22">
            <a:extLst>
              <a:ext uri="{FF2B5EF4-FFF2-40B4-BE49-F238E27FC236}">
                <a16:creationId xmlns:a16="http://schemas.microsoft.com/office/drawing/2014/main" id="{739233E1-2214-47ED-B2DB-636CEB48E256}"/>
              </a:ext>
            </a:extLst>
          </p:cNvPr>
          <p:cNvSpPr/>
          <p:nvPr/>
        </p:nvSpPr>
        <p:spPr>
          <a:xfrm>
            <a:off x="4080552" y="6108816"/>
            <a:ext cx="982898"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rPr>
              <a:t>Table III</a:t>
            </a:r>
          </a:p>
        </p:txBody>
      </p:sp>
      <p:pic>
        <p:nvPicPr>
          <p:cNvPr id="6" name="图片 5">
            <a:extLst>
              <a:ext uri="{FF2B5EF4-FFF2-40B4-BE49-F238E27FC236}">
                <a16:creationId xmlns:a16="http://schemas.microsoft.com/office/drawing/2014/main" id="{2CEC5352-A0EA-4E7D-AFD4-CF1D05FE5DF2}"/>
              </a:ext>
            </a:extLst>
          </p:cNvPr>
          <p:cNvPicPr>
            <a:picLocks noChangeAspect="1"/>
          </p:cNvPicPr>
          <p:nvPr/>
        </p:nvPicPr>
        <p:blipFill>
          <a:blip r:embed="rId4"/>
          <a:stretch>
            <a:fillRect/>
          </a:stretch>
        </p:blipFill>
        <p:spPr>
          <a:xfrm>
            <a:off x="1335906" y="4459110"/>
            <a:ext cx="6472188" cy="1618047"/>
          </a:xfrm>
          <a:prstGeom prst="rect">
            <a:avLst/>
          </a:prstGeom>
        </p:spPr>
      </p:pic>
      <p:sp>
        <p:nvSpPr>
          <p:cNvPr id="13" name="文本框 12">
            <a:extLst>
              <a:ext uri="{FF2B5EF4-FFF2-40B4-BE49-F238E27FC236}">
                <a16:creationId xmlns:a16="http://schemas.microsoft.com/office/drawing/2014/main" id="{3F6A89EC-28BA-44F7-847C-75DCD295CB79}"/>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
        <p:nvSpPr>
          <p:cNvPr id="7" name="矩形 6">
            <a:extLst>
              <a:ext uri="{FF2B5EF4-FFF2-40B4-BE49-F238E27FC236}">
                <a16:creationId xmlns:a16="http://schemas.microsoft.com/office/drawing/2014/main" id="{2CD9CD9D-CC8B-46E5-A002-DA511AFE89AD}"/>
              </a:ext>
            </a:extLst>
          </p:cNvPr>
          <p:cNvSpPr/>
          <p:nvPr/>
        </p:nvSpPr>
        <p:spPr>
          <a:xfrm>
            <a:off x="4860032" y="4519405"/>
            <a:ext cx="864096" cy="1546090"/>
          </a:xfrm>
          <a:prstGeom prst="rect">
            <a:avLst/>
          </a:prstGeom>
          <a:solidFill>
            <a:srgbClr val="FFC00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14" name="矩形 13">
            <a:extLst>
              <a:ext uri="{FF2B5EF4-FFF2-40B4-BE49-F238E27FC236}">
                <a16:creationId xmlns:a16="http://schemas.microsoft.com/office/drawing/2014/main" id="{346EF475-67B8-4A3B-8473-F88A3509B5EB}"/>
              </a:ext>
            </a:extLst>
          </p:cNvPr>
          <p:cNvSpPr/>
          <p:nvPr/>
        </p:nvSpPr>
        <p:spPr>
          <a:xfrm>
            <a:off x="6876256" y="4516133"/>
            <a:ext cx="864096" cy="154609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15" name="矩形 14">
            <a:extLst>
              <a:ext uri="{FF2B5EF4-FFF2-40B4-BE49-F238E27FC236}">
                <a16:creationId xmlns:a16="http://schemas.microsoft.com/office/drawing/2014/main" id="{C0F63C01-3B99-4BB7-9419-2CDED4B85F71}"/>
              </a:ext>
            </a:extLst>
          </p:cNvPr>
          <p:cNvSpPr/>
          <p:nvPr/>
        </p:nvSpPr>
        <p:spPr>
          <a:xfrm>
            <a:off x="3810609" y="4510165"/>
            <a:ext cx="864096" cy="1546090"/>
          </a:xfrm>
          <a:prstGeom prst="rect">
            <a:avLst/>
          </a:prstGeom>
          <a:solidFill>
            <a:srgbClr val="FFC00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
        <p:nvSpPr>
          <p:cNvPr id="16" name="矩形 15">
            <a:extLst>
              <a:ext uri="{FF2B5EF4-FFF2-40B4-BE49-F238E27FC236}">
                <a16:creationId xmlns:a16="http://schemas.microsoft.com/office/drawing/2014/main" id="{F71E4714-2B7D-46C8-9D20-B4F49F014E79}"/>
              </a:ext>
            </a:extLst>
          </p:cNvPr>
          <p:cNvSpPr/>
          <p:nvPr/>
        </p:nvSpPr>
        <p:spPr>
          <a:xfrm>
            <a:off x="5868144" y="4495088"/>
            <a:ext cx="864096" cy="1546090"/>
          </a:xfrm>
          <a:prstGeom prst="rect">
            <a:avLst/>
          </a:prstGeom>
          <a:solidFill>
            <a:srgbClr val="0070C0">
              <a:alpha val="20000"/>
            </a:srgbClr>
          </a:solidFill>
          <a:ln>
            <a:noFill/>
          </a:ln>
        </p:spPr>
        <p:txBody>
          <a:bodyPr wrap="square" rtlCol="0" anchor="ctr">
            <a:noAutofit/>
          </a:bodyPr>
          <a:lstStyle/>
          <a:p>
            <a:pPr algn="l"/>
            <a:endParaRPr lang="zh-CN" altLang="en-US" sz="20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99171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66</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97861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Certified accuracy of ImageNet and CIFAR-10 models to </a:t>
                </a:r>
                <a14:m>
                  <m:oMath xmlns:m="http://schemas.openxmlformats.org/officeDocument/2006/math">
                    <m:sSub>
                      <m:sSubPr>
                        <m:ctrlPr>
                          <a:rPr lang="en-US" altLang="zh-CN" sz="2000" b="0"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b="0" i="1"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attacks </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Attack bound L: </a:t>
                </a:r>
                <a14:m>
                  <m:oMath xmlns:m="http://schemas.openxmlformats.org/officeDocument/2006/math">
                    <m:sSub>
                      <m:sSubPr>
                        <m:ctrlP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sub>
                    </m:sSub>
                    <m:d>
                      <m:dPr>
                        <m:begChr m:val="|"/>
                        <m:endChr m:val="|"/>
                        <m:ctrl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d>
                          <m:dPr>
                            <m:begChr m:val="|"/>
                            <m:endChr m:val="|"/>
                            <m:ctrlP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𝛼</m:t>
                            </m:r>
                          </m:e>
                        </m:d>
                      </m:e>
                    </m:d>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𝐿</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Prediction robustness threshold: </a:t>
                </a:r>
                <a14:m>
                  <m:oMath xmlns:m="http://schemas.openxmlformats.org/officeDocument/2006/math">
                    <m:r>
                      <a:rPr lang="en-US" altLang="zh-CN" sz="2000"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𝑇</m:t>
                    </m:r>
                  </m:oMath>
                </a14:m>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For low </a:t>
                </a:r>
                <a14:m>
                  <m:oMath xmlns:m="http://schemas.openxmlformats.org/officeDocument/2006/math">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𝑇</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certified accuracy increases with low </a:t>
                </a:r>
                <a14:m>
                  <m:oMath xmlns:m="http://schemas.openxmlformats.org/officeDocument/2006/math">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𝐿</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For high </a:t>
                </a:r>
                <a14:m>
                  <m:oMath xmlns:m="http://schemas.openxmlformats.org/officeDocument/2006/math">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𝑇</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 certified accuracy increases with high </a:t>
                </a:r>
                <a14:m>
                  <m:oMath xmlns:m="http://schemas.openxmlformats.org/officeDocument/2006/math">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𝐿</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978619"/>
              </a:xfrm>
              <a:prstGeom prst="rect">
                <a:avLst/>
              </a:prstGeom>
              <a:blipFill>
                <a:blip r:embed="rId3"/>
                <a:stretch>
                  <a:fillRect l="-689" t="-1538" b="-4615"/>
                </a:stretch>
              </a:blipFill>
            </p:spPr>
            <p:txBody>
              <a:bodyPr/>
              <a:lstStyle/>
              <a:p>
                <a:r>
                  <a:rPr lang="zh-CN" altLang="en-US">
                    <a:noFill/>
                  </a:rPr>
                  <a:t> </a:t>
                </a:r>
              </a:p>
            </p:txBody>
          </p:sp>
        </mc:Fallback>
      </mc:AlternateContent>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23" name="矩形 22">
            <a:extLst>
              <a:ext uri="{FF2B5EF4-FFF2-40B4-BE49-F238E27FC236}">
                <a16:creationId xmlns:a16="http://schemas.microsoft.com/office/drawing/2014/main" id="{739233E1-2214-47ED-B2DB-636CEB48E256}"/>
              </a:ext>
            </a:extLst>
          </p:cNvPr>
          <p:cNvSpPr/>
          <p:nvPr/>
        </p:nvSpPr>
        <p:spPr>
          <a:xfrm>
            <a:off x="4091744" y="610881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rPr>
              <a:t>Figure 2</a:t>
            </a:r>
          </a:p>
        </p:txBody>
      </p:sp>
      <p:pic>
        <p:nvPicPr>
          <p:cNvPr id="8" name="图片 7">
            <a:extLst>
              <a:ext uri="{FF2B5EF4-FFF2-40B4-BE49-F238E27FC236}">
                <a16:creationId xmlns:a16="http://schemas.microsoft.com/office/drawing/2014/main" id="{01B3AAB4-CBC0-4BCC-A3F3-4A68E23B31E3}"/>
              </a:ext>
            </a:extLst>
          </p:cNvPr>
          <p:cNvPicPr>
            <a:picLocks noChangeAspect="1"/>
          </p:cNvPicPr>
          <p:nvPr/>
        </p:nvPicPr>
        <p:blipFill rotWithShape="1">
          <a:blip r:embed="rId4"/>
          <a:srcRect l="90" r="90" b="2012"/>
          <a:stretch/>
        </p:blipFill>
        <p:spPr>
          <a:xfrm>
            <a:off x="467544" y="4114802"/>
            <a:ext cx="8208912" cy="1938688"/>
          </a:xfrm>
          <a:prstGeom prst="rect">
            <a:avLst/>
          </a:prstGeom>
        </p:spPr>
      </p:pic>
      <p:sp>
        <p:nvSpPr>
          <p:cNvPr id="9" name="矩形 8">
            <a:extLst>
              <a:ext uri="{FF2B5EF4-FFF2-40B4-BE49-F238E27FC236}">
                <a16:creationId xmlns:a16="http://schemas.microsoft.com/office/drawing/2014/main" id="{D8A4A5CA-A70D-4490-B5BC-D63E5907B993}"/>
              </a:ext>
            </a:extLst>
          </p:cNvPr>
          <p:cNvSpPr/>
          <p:nvPr/>
        </p:nvSpPr>
        <p:spPr>
          <a:xfrm>
            <a:off x="476697" y="6107167"/>
            <a:ext cx="3847528" cy="369332"/>
          </a:xfrm>
          <a:prstGeom prst="rect">
            <a:avLst/>
          </a:prstGeom>
        </p:spPr>
        <p:txBody>
          <a:bodyPr wrap="none">
            <a:spAutoFit/>
          </a:bodyPr>
          <a:lstStyle/>
          <a:p>
            <a:pPr>
              <a:spcAft>
                <a:spcPts val="600"/>
              </a:spcAft>
            </a:pPr>
            <a:r>
              <a:rPr lang="en-US" altLang="zh-CN" dirty="0">
                <a:latin typeface="Times New Roman" panose="02020603050405020304" pitchFamily="18" charset="0"/>
                <a:ea typeface="微软雅黑" panose="020B0503020204020204" pitchFamily="34" charset="-122"/>
              </a:rPr>
              <a:t>(a)</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ImageNet + autoencoder-Inception </a:t>
            </a:r>
            <a:endParaRPr lang="zh-CN" altLang="en-US" dirty="0"/>
          </a:p>
        </p:txBody>
      </p:sp>
      <p:sp>
        <p:nvSpPr>
          <p:cNvPr id="14" name="矩形 13">
            <a:extLst>
              <a:ext uri="{FF2B5EF4-FFF2-40B4-BE49-F238E27FC236}">
                <a16:creationId xmlns:a16="http://schemas.microsoft.com/office/drawing/2014/main" id="{175E1606-E613-4DE4-8793-25B99877CF3C}"/>
              </a:ext>
            </a:extLst>
          </p:cNvPr>
          <p:cNvSpPr/>
          <p:nvPr/>
        </p:nvSpPr>
        <p:spPr>
          <a:xfrm>
            <a:off x="5660785" y="6107167"/>
            <a:ext cx="2272289" cy="369332"/>
          </a:xfrm>
          <a:prstGeom prst="rect">
            <a:avLst/>
          </a:prstGeom>
        </p:spPr>
        <p:txBody>
          <a:bodyPr wrap="none">
            <a:spAutoFit/>
          </a:bodyPr>
          <a:lstStyle/>
          <a:p>
            <a:r>
              <a:rPr lang="en-US" altLang="zh-CN" dirty="0">
                <a:latin typeface="Times New Roman" panose="02020603050405020304" pitchFamily="18" charset="0"/>
                <a:ea typeface="微软雅黑" panose="020B0503020204020204" pitchFamily="34" charset="-122"/>
              </a:rPr>
              <a:t>(b)</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CIFAR10+ResNet</a:t>
            </a:r>
            <a:endParaRPr lang="zh-CN" altLang="en-US" dirty="0"/>
          </a:p>
        </p:txBody>
      </p:sp>
      <p:sp>
        <p:nvSpPr>
          <p:cNvPr id="15" name="文本框 14">
            <a:extLst>
              <a:ext uri="{FF2B5EF4-FFF2-40B4-BE49-F238E27FC236}">
                <a16:creationId xmlns:a16="http://schemas.microsoft.com/office/drawing/2014/main" id="{A668399A-548C-40BA-BBD5-4831BED910B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cxnSp>
        <p:nvCxnSpPr>
          <p:cNvPr id="7" name="直接连接符 6">
            <a:extLst>
              <a:ext uri="{FF2B5EF4-FFF2-40B4-BE49-F238E27FC236}">
                <a16:creationId xmlns:a16="http://schemas.microsoft.com/office/drawing/2014/main" id="{89A18BE0-ED57-4479-BC41-5277F5C19D06}"/>
              </a:ext>
            </a:extLst>
          </p:cNvPr>
          <p:cNvCxnSpPr/>
          <p:nvPr/>
        </p:nvCxnSpPr>
        <p:spPr>
          <a:xfrm>
            <a:off x="1129905" y="4352404"/>
            <a:ext cx="0" cy="1368152"/>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1E49C1A-1481-4595-9750-036649162BCC}"/>
              </a:ext>
            </a:extLst>
          </p:cNvPr>
          <p:cNvCxnSpPr/>
          <p:nvPr/>
        </p:nvCxnSpPr>
        <p:spPr>
          <a:xfrm>
            <a:off x="5220072" y="4343896"/>
            <a:ext cx="0" cy="1368152"/>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3094AB6-4343-43FC-BEB0-4746025A7626}"/>
              </a:ext>
            </a:extLst>
          </p:cNvPr>
          <p:cNvCxnSpPr/>
          <p:nvPr/>
        </p:nvCxnSpPr>
        <p:spPr>
          <a:xfrm>
            <a:off x="3076924" y="4348012"/>
            <a:ext cx="0" cy="1368152"/>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8EC1D53-EC9F-4009-8EA2-8DE7911DB293}"/>
              </a:ext>
            </a:extLst>
          </p:cNvPr>
          <p:cNvCxnSpPr/>
          <p:nvPr/>
        </p:nvCxnSpPr>
        <p:spPr>
          <a:xfrm>
            <a:off x="7964922" y="4343896"/>
            <a:ext cx="0" cy="1368152"/>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250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67</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1938992"/>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Conventional accuracy of </a:t>
                </a:r>
                <a:r>
                  <a:rPr lang="en-US" altLang="zh-CN" sz="2000"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PixelDP</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classifier on </a:t>
                </a:r>
                <a14:m>
                  <m:oMath xmlns:m="http://schemas.openxmlformats.org/officeDocument/2006/math">
                    <m:sSub>
                      <m:sSubPr>
                        <m:ctrlPr>
                          <a:rPr lang="en-US" altLang="zh-CN" sz="20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attacks </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Classifier: </a:t>
                </a: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PixelDP</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auto-encoder + Inception-v3</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Dataset: ImageNet</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Attack: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attack</a:t>
                </a:r>
              </a:p>
              <a:p>
                <a:pPr marL="342900" indent="-342900">
                  <a:spcAft>
                    <a:spcPts val="600"/>
                  </a:spcAft>
                  <a:buFont typeface="Wingdings" panose="05000000000000000000" pitchFamily="2" charset="2"/>
                  <a:buChar char="Ø"/>
                </a:pP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PixelDP</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makes the classifier significantly more robust to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attacks.</a:t>
                </a: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1938992"/>
              </a:xfrm>
              <a:prstGeom prst="rect">
                <a:avLst/>
              </a:prstGeom>
              <a:blipFill>
                <a:blip r:embed="rId3"/>
                <a:stretch>
                  <a:fillRect l="-689" t="-1572" b="-4717"/>
                </a:stretch>
              </a:blipFill>
            </p:spPr>
            <p:txBody>
              <a:bodyPr/>
              <a:lstStyle/>
              <a:p>
                <a:r>
                  <a:rPr lang="zh-CN" altLang="en-US">
                    <a:noFill/>
                  </a:rPr>
                  <a:t> </a:t>
                </a:r>
              </a:p>
            </p:txBody>
          </p:sp>
        </mc:Fallback>
      </mc:AlternateContent>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23" name="矩形 22">
            <a:extLst>
              <a:ext uri="{FF2B5EF4-FFF2-40B4-BE49-F238E27FC236}">
                <a16:creationId xmlns:a16="http://schemas.microsoft.com/office/drawing/2014/main" id="{739233E1-2214-47ED-B2DB-636CEB48E256}"/>
              </a:ext>
            </a:extLst>
          </p:cNvPr>
          <p:cNvSpPr/>
          <p:nvPr/>
        </p:nvSpPr>
        <p:spPr>
          <a:xfrm>
            <a:off x="4091744" y="5939988"/>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rPr>
              <a:t>Figure 3</a:t>
            </a:r>
          </a:p>
        </p:txBody>
      </p:sp>
      <p:pic>
        <p:nvPicPr>
          <p:cNvPr id="6" name="图片 5">
            <a:extLst>
              <a:ext uri="{FF2B5EF4-FFF2-40B4-BE49-F238E27FC236}">
                <a16:creationId xmlns:a16="http://schemas.microsoft.com/office/drawing/2014/main" id="{93E5DF31-DFEA-4A90-9383-7B251992A283}"/>
              </a:ext>
            </a:extLst>
          </p:cNvPr>
          <p:cNvPicPr>
            <a:picLocks noChangeAspect="1"/>
          </p:cNvPicPr>
          <p:nvPr/>
        </p:nvPicPr>
        <p:blipFill>
          <a:blip r:embed="rId4"/>
          <a:stretch>
            <a:fillRect/>
          </a:stretch>
        </p:blipFill>
        <p:spPr>
          <a:xfrm>
            <a:off x="2499068" y="3945974"/>
            <a:ext cx="4145864" cy="1978493"/>
          </a:xfrm>
          <a:prstGeom prst="rect">
            <a:avLst/>
          </a:prstGeom>
        </p:spPr>
      </p:pic>
      <p:sp>
        <p:nvSpPr>
          <p:cNvPr id="15" name="文本框 14">
            <a:extLst>
              <a:ext uri="{FF2B5EF4-FFF2-40B4-BE49-F238E27FC236}">
                <a16:creationId xmlns:a16="http://schemas.microsoft.com/office/drawing/2014/main" id="{DC74F79C-16D7-4480-A857-619F3AF316DD}"/>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cxnSp>
        <p:nvCxnSpPr>
          <p:cNvPr id="13" name="直接连接符 12">
            <a:extLst>
              <a:ext uri="{FF2B5EF4-FFF2-40B4-BE49-F238E27FC236}">
                <a16:creationId xmlns:a16="http://schemas.microsoft.com/office/drawing/2014/main" id="{EB5F3829-E487-4E63-AE5F-16E516768E56}"/>
              </a:ext>
            </a:extLst>
          </p:cNvPr>
          <p:cNvCxnSpPr/>
          <p:nvPr/>
        </p:nvCxnSpPr>
        <p:spPr>
          <a:xfrm>
            <a:off x="3182640" y="4196276"/>
            <a:ext cx="0" cy="1368152"/>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79D5F48-2EEB-47DE-8A1C-B17048BA977F}"/>
              </a:ext>
            </a:extLst>
          </p:cNvPr>
          <p:cNvCxnSpPr/>
          <p:nvPr/>
        </p:nvCxnSpPr>
        <p:spPr>
          <a:xfrm>
            <a:off x="4302636" y="4196276"/>
            <a:ext cx="0" cy="1368152"/>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850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68</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631490"/>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Conventional accuracy of </a:t>
                </a:r>
                <a:r>
                  <a:rPr lang="en-US" altLang="zh-CN" sz="2000"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PixelDP</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classifier compared to SOAT</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Attack: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attacks (CW) ,</a:t>
                </a:r>
                <a:r>
                  <a:rPr lang="en-US" altLang="zh-CN" sz="2000" dirty="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attacks (CW)</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SOAT: </a:t>
                </a: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Madry</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and </a:t>
                </a: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RobustOpt</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spcAft>
                    <a:spcPts val="600"/>
                  </a:spcAft>
                  <a:buFont typeface="Arial" panose="020B0604020202020204" pitchFamily="34" charset="0"/>
                  <a:buChar char="•"/>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 For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attacks, </a:t>
                </a: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PixelDP</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is on par with </a:t>
                </a: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Madry</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Aft>
                    <a:spcPts val="600"/>
                  </a:spcAft>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For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attacks,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RobustOpt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has lower accuracy and supports only small models.</a:t>
                </a:r>
              </a:p>
              <a:p>
                <a:pPr marL="342900" indent="-342900">
                  <a:spcAft>
                    <a:spcPts val="600"/>
                  </a:spcAft>
                  <a:buFont typeface="Wingdings" panose="05000000000000000000" pitchFamily="2" charset="2"/>
                  <a:buChar char="Ø"/>
                </a:pP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631490"/>
              </a:xfrm>
              <a:prstGeom prst="rect">
                <a:avLst/>
              </a:prstGeom>
              <a:blipFill>
                <a:blip r:embed="rId3"/>
                <a:stretch>
                  <a:fillRect l="-689" t="-1157"/>
                </a:stretch>
              </a:blipFill>
            </p:spPr>
            <p:txBody>
              <a:bodyPr/>
              <a:lstStyle/>
              <a:p>
                <a:r>
                  <a:rPr lang="zh-CN" altLang="en-US">
                    <a:noFill/>
                  </a:rPr>
                  <a:t> </a:t>
                </a:r>
              </a:p>
            </p:txBody>
          </p:sp>
        </mc:Fallback>
      </mc:AlternateContent>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23" name="矩形 22">
            <a:extLst>
              <a:ext uri="{FF2B5EF4-FFF2-40B4-BE49-F238E27FC236}">
                <a16:creationId xmlns:a16="http://schemas.microsoft.com/office/drawing/2014/main" id="{739233E1-2214-47ED-B2DB-636CEB48E256}"/>
              </a:ext>
            </a:extLst>
          </p:cNvPr>
          <p:cNvSpPr/>
          <p:nvPr/>
        </p:nvSpPr>
        <p:spPr>
          <a:xfrm>
            <a:off x="4091744" y="601199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rPr>
              <a:t>Figure 4</a:t>
            </a:r>
          </a:p>
        </p:txBody>
      </p:sp>
      <p:sp>
        <p:nvSpPr>
          <p:cNvPr id="9" name="矩形 8">
            <a:extLst>
              <a:ext uri="{FF2B5EF4-FFF2-40B4-BE49-F238E27FC236}">
                <a16:creationId xmlns:a16="http://schemas.microsoft.com/office/drawing/2014/main" id="{D8A4A5CA-A70D-4490-B5BC-D63E5907B993}"/>
              </a:ext>
            </a:extLst>
          </p:cNvPr>
          <p:cNvSpPr/>
          <p:nvPr/>
        </p:nvSpPr>
        <p:spPr>
          <a:xfrm>
            <a:off x="476697" y="6010347"/>
            <a:ext cx="3519239" cy="369332"/>
          </a:xfrm>
          <a:prstGeom prst="rect">
            <a:avLst/>
          </a:prstGeom>
        </p:spPr>
        <p:txBody>
          <a:bodyPr wrap="square">
            <a:spAutoFit/>
          </a:bodyPr>
          <a:lstStyle/>
          <a:p>
            <a:pPr algn="ctr">
              <a:spcAft>
                <a:spcPts val="600"/>
              </a:spcAft>
            </a:pPr>
            <a:r>
              <a:rPr lang="en-US" altLang="zh-CN" dirty="0">
                <a:latin typeface="Times New Roman" panose="02020603050405020304" pitchFamily="18" charset="0"/>
                <a:ea typeface="微软雅黑" panose="020B0503020204020204" pitchFamily="34" charset="-122"/>
              </a:rPr>
              <a:t>(a)</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CIFAR-10</a:t>
            </a:r>
            <a:endParaRPr lang="zh-CN" altLang="en-US" dirty="0"/>
          </a:p>
        </p:txBody>
      </p:sp>
      <p:sp>
        <p:nvSpPr>
          <p:cNvPr id="14" name="矩形 13">
            <a:extLst>
              <a:ext uri="{FF2B5EF4-FFF2-40B4-BE49-F238E27FC236}">
                <a16:creationId xmlns:a16="http://schemas.microsoft.com/office/drawing/2014/main" id="{175E1606-E613-4DE4-8793-25B99877CF3C}"/>
              </a:ext>
            </a:extLst>
          </p:cNvPr>
          <p:cNvSpPr/>
          <p:nvPr/>
        </p:nvSpPr>
        <p:spPr>
          <a:xfrm>
            <a:off x="5542539" y="6010347"/>
            <a:ext cx="2871655" cy="369332"/>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rPr>
              <a:t>(b)</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SVHN</a:t>
            </a:r>
            <a:endParaRPr lang="zh-CN" altLang="en-US" dirty="0"/>
          </a:p>
        </p:txBody>
      </p:sp>
      <p:pic>
        <p:nvPicPr>
          <p:cNvPr id="15" name="图片 14">
            <a:extLst>
              <a:ext uri="{FF2B5EF4-FFF2-40B4-BE49-F238E27FC236}">
                <a16:creationId xmlns:a16="http://schemas.microsoft.com/office/drawing/2014/main" id="{6155F4E7-7492-4261-A2E1-922B900FEA87}"/>
              </a:ext>
            </a:extLst>
          </p:cNvPr>
          <p:cNvPicPr>
            <a:picLocks noChangeAspect="1"/>
          </p:cNvPicPr>
          <p:nvPr/>
        </p:nvPicPr>
        <p:blipFill>
          <a:blip r:embed="rId4"/>
          <a:stretch>
            <a:fillRect/>
          </a:stretch>
        </p:blipFill>
        <p:spPr>
          <a:xfrm>
            <a:off x="476697" y="4016333"/>
            <a:ext cx="8190606" cy="1937563"/>
          </a:xfrm>
          <a:prstGeom prst="rect">
            <a:avLst/>
          </a:prstGeom>
        </p:spPr>
      </p:pic>
      <p:sp>
        <p:nvSpPr>
          <p:cNvPr id="16" name="文本框 15">
            <a:extLst>
              <a:ext uri="{FF2B5EF4-FFF2-40B4-BE49-F238E27FC236}">
                <a16:creationId xmlns:a16="http://schemas.microsoft.com/office/drawing/2014/main" id="{8CC8E142-789A-4B06-AE98-75022C4B7DF7}"/>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Tree>
    <p:extLst>
      <p:ext uri="{BB962C8B-B14F-4D97-AF65-F5344CB8AC3E}">
        <p14:creationId xmlns:p14="http://schemas.microsoft.com/office/powerpoint/2010/main" val="3732737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69</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246769"/>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Conventional accuracy of </a:t>
                </a:r>
                <a:r>
                  <a:rPr lang="en-US" altLang="zh-CN" sz="2000"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PixelDP</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classifier compared to SOAT</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Attack: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attacks (CW) ,</a:t>
                </a:r>
                <a:r>
                  <a:rPr lang="en-US" altLang="zh-CN" sz="2000" dirty="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attacks (CW)</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SOAT: </a:t>
                </a: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Madry</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and </a:t>
                </a: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RobustOpt</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spcAft>
                    <a:spcPts val="600"/>
                  </a:spcAft>
                  <a:buFont typeface="Arial" panose="020B0604020202020204" pitchFamily="34" charset="0"/>
                  <a:buChar char="•"/>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 For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sub>
                    </m:sSub>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attacks, </a:t>
                </a:r>
                <a:r>
                  <a:rPr lang="en-US" altLang="zh-CN" sz="20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Madry</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performs better.</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Arial" panose="020B0604020202020204" pitchFamily="34" charset="0"/>
                  <a:buChar char="•"/>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 For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attacks,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PixelDP</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has the advantage up to </a:t>
                </a:r>
                <a14:m>
                  <m:oMath xmlns:m="http://schemas.openxmlformats.org/officeDocument/2006/math">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𝐿</m:t>
                        </m:r>
                      </m:e>
                      <m:sub>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𝑎𝑡𝑡𝑎𝑐𝑘</m:t>
                        </m:r>
                      </m:sub>
                    </m:s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=0.015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and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RobustOpt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is better thereafter.</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246769"/>
              </a:xfrm>
              <a:prstGeom prst="rect">
                <a:avLst/>
              </a:prstGeom>
              <a:blipFill>
                <a:blip r:embed="rId3"/>
                <a:stretch>
                  <a:fillRect l="-689" t="-1355" b="-3794"/>
                </a:stretch>
              </a:blipFill>
            </p:spPr>
            <p:txBody>
              <a:bodyPr/>
              <a:lstStyle/>
              <a:p>
                <a:r>
                  <a:rPr lang="zh-CN" altLang="en-US">
                    <a:noFill/>
                  </a:rPr>
                  <a:t> </a:t>
                </a:r>
              </a:p>
            </p:txBody>
          </p:sp>
        </mc:Fallback>
      </mc:AlternateContent>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23" name="矩形 22">
            <a:extLst>
              <a:ext uri="{FF2B5EF4-FFF2-40B4-BE49-F238E27FC236}">
                <a16:creationId xmlns:a16="http://schemas.microsoft.com/office/drawing/2014/main" id="{739233E1-2214-47ED-B2DB-636CEB48E256}"/>
              </a:ext>
            </a:extLst>
          </p:cNvPr>
          <p:cNvSpPr/>
          <p:nvPr/>
        </p:nvSpPr>
        <p:spPr>
          <a:xfrm>
            <a:off x="4091744" y="601199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rPr>
              <a:t>Figure 4</a:t>
            </a:r>
          </a:p>
        </p:txBody>
      </p:sp>
      <p:sp>
        <p:nvSpPr>
          <p:cNvPr id="9" name="矩形 8">
            <a:extLst>
              <a:ext uri="{FF2B5EF4-FFF2-40B4-BE49-F238E27FC236}">
                <a16:creationId xmlns:a16="http://schemas.microsoft.com/office/drawing/2014/main" id="{D8A4A5CA-A70D-4490-B5BC-D63E5907B993}"/>
              </a:ext>
            </a:extLst>
          </p:cNvPr>
          <p:cNvSpPr/>
          <p:nvPr/>
        </p:nvSpPr>
        <p:spPr>
          <a:xfrm>
            <a:off x="476697" y="6010347"/>
            <a:ext cx="3519239" cy="369332"/>
          </a:xfrm>
          <a:prstGeom prst="rect">
            <a:avLst/>
          </a:prstGeom>
        </p:spPr>
        <p:txBody>
          <a:bodyPr wrap="square">
            <a:spAutoFit/>
          </a:bodyPr>
          <a:lstStyle/>
          <a:p>
            <a:pPr algn="ctr">
              <a:spcAft>
                <a:spcPts val="600"/>
              </a:spcAft>
            </a:pPr>
            <a:r>
              <a:rPr lang="en-US" altLang="zh-CN" dirty="0">
                <a:latin typeface="Times New Roman" panose="02020603050405020304" pitchFamily="18" charset="0"/>
                <a:ea typeface="微软雅黑" panose="020B0503020204020204" pitchFamily="34" charset="-122"/>
              </a:rPr>
              <a:t>(c)</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CIFAR-10</a:t>
            </a:r>
            <a:endParaRPr lang="zh-CN" altLang="en-US" dirty="0"/>
          </a:p>
        </p:txBody>
      </p:sp>
      <p:sp>
        <p:nvSpPr>
          <p:cNvPr id="14" name="矩形 13">
            <a:extLst>
              <a:ext uri="{FF2B5EF4-FFF2-40B4-BE49-F238E27FC236}">
                <a16:creationId xmlns:a16="http://schemas.microsoft.com/office/drawing/2014/main" id="{175E1606-E613-4DE4-8793-25B99877CF3C}"/>
              </a:ext>
            </a:extLst>
          </p:cNvPr>
          <p:cNvSpPr/>
          <p:nvPr/>
        </p:nvSpPr>
        <p:spPr>
          <a:xfrm>
            <a:off x="5542539" y="6010347"/>
            <a:ext cx="2871655" cy="369332"/>
          </a:xfrm>
          <a:prstGeom prst="rect">
            <a:avLst/>
          </a:prstGeom>
        </p:spPr>
        <p:txBody>
          <a:bodyPr wrap="square">
            <a:spAutoFit/>
          </a:bodyPr>
          <a:lstStyle/>
          <a:p>
            <a:pPr algn="ctr"/>
            <a:r>
              <a:rPr lang="en-US" altLang="zh-CN" dirty="0">
                <a:latin typeface="Times New Roman" panose="02020603050405020304" pitchFamily="18" charset="0"/>
                <a:ea typeface="微软雅黑" panose="020B0503020204020204" pitchFamily="34" charset="-122"/>
              </a:rPr>
              <a:t>(d)</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SVHN</a:t>
            </a:r>
            <a:endParaRPr lang="zh-CN" altLang="en-US" dirty="0"/>
          </a:p>
        </p:txBody>
      </p:sp>
      <p:sp>
        <p:nvSpPr>
          <p:cNvPr id="16" name="文本框 15">
            <a:extLst>
              <a:ext uri="{FF2B5EF4-FFF2-40B4-BE49-F238E27FC236}">
                <a16:creationId xmlns:a16="http://schemas.microsoft.com/office/drawing/2014/main" id="{8CC8E142-789A-4B06-AE98-75022C4B7DF7}"/>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pSp>
        <p:nvGrpSpPr>
          <p:cNvPr id="8" name="组合 7">
            <a:extLst>
              <a:ext uri="{FF2B5EF4-FFF2-40B4-BE49-F238E27FC236}">
                <a16:creationId xmlns:a16="http://schemas.microsoft.com/office/drawing/2014/main" id="{E1494BC5-D677-4C35-9C36-979C971FA173}"/>
              </a:ext>
            </a:extLst>
          </p:cNvPr>
          <p:cNvGrpSpPr/>
          <p:nvPr/>
        </p:nvGrpSpPr>
        <p:grpSpPr>
          <a:xfrm>
            <a:off x="475910" y="3958694"/>
            <a:ext cx="8192181" cy="1989098"/>
            <a:chOff x="476697" y="4022916"/>
            <a:chExt cx="8192181" cy="1989098"/>
          </a:xfrm>
        </p:grpSpPr>
        <p:pic>
          <p:nvPicPr>
            <p:cNvPr id="17" name="图片 16">
              <a:extLst>
                <a:ext uri="{FF2B5EF4-FFF2-40B4-BE49-F238E27FC236}">
                  <a16:creationId xmlns:a16="http://schemas.microsoft.com/office/drawing/2014/main" id="{5E6EC456-FAB9-4D55-99EA-7B0419618BEF}"/>
                </a:ext>
              </a:extLst>
            </p:cNvPr>
            <p:cNvPicPr>
              <a:picLocks noChangeAspect="1"/>
            </p:cNvPicPr>
            <p:nvPr/>
          </p:nvPicPr>
          <p:blipFill>
            <a:blip r:embed="rId4"/>
            <a:stretch>
              <a:fillRect/>
            </a:stretch>
          </p:blipFill>
          <p:spPr>
            <a:xfrm>
              <a:off x="476697" y="4026727"/>
              <a:ext cx="4100132" cy="1985287"/>
            </a:xfrm>
            <a:prstGeom prst="rect">
              <a:avLst/>
            </a:prstGeom>
          </p:spPr>
        </p:pic>
        <p:pic>
          <p:nvPicPr>
            <p:cNvPr id="18" name="图片 17">
              <a:extLst>
                <a:ext uri="{FF2B5EF4-FFF2-40B4-BE49-F238E27FC236}">
                  <a16:creationId xmlns:a16="http://schemas.microsoft.com/office/drawing/2014/main" id="{4CA5E86E-9894-42F9-BAB7-8B70F79D2A89}"/>
                </a:ext>
              </a:extLst>
            </p:cNvPr>
            <p:cNvPicPr>
              <a:picLocks noChangeAspect="1"/>
            </p:cNvPicPr>
            <p:nvPr/>
          </p:nvPicPr>
          <p:blipFill>
            <a:blip r:embed="rId5"/>
            <a:stretch>
              <a:fillRect/>
            </a:stretch>
          </p:blipFill>
          <p:spPr>
            <a:xfrm>
              <a:off x="4580178" y="4022916"/>
              <a:ext cx="4088700" cy="1989098"/>
            </a:xfrm>
            <a:prstGeom prst="rect">
              <a:avLst/>
            </a:prstGeom>
          </p:spPr>
        </p:pic>
      </p:grpSp>
      <p:cxnSp>
        <p:nvCxnSpPr>
          <p:cNvPr id="19" name="直接连接符 18">
            <a:extLst>
              <a:ext uri="{FF2B5EF4-FFF2-40B4-BE49-F238E27FC236}">
                <a16:creationId xmlns:a16="http://schemas.microsoft.com/office/drawing/2014/main" id="{1F175D0C-9F24-48D2-B976-4EE020444701}"/>
              </a:ext>
            </a:extLst>
          </p:cNvPr>
          <p:cNvCxnSpPr/>
          <p:nvPr/>
        </p:nvCxnSpPr>
        <p:spPr>
          <a:xfrm>
            <a:off x="5677758" y="4238180"/>
            <a:ext cx="0" cy="1368152"/>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218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2E8B70F2-D380-4190-B64F-908F6634C289}"/>
              </a:ext>
            </a:extLst>
          </p:cNvPr>
          <p:cNvSpPr/>
          <p:nvPr/>
        </p:nvSpPr>
        <p:spPr>
          <a:xfrm>
            <a:off x="960318" y="4723537"/>
            <a:ext cx="7223364" cy="1754326"/>
          </a:xfrm>
          <a:prstGeom prst="rect">
            <a:avLst/>
          </a:prstGeom>
          <a:solidFill>
            <a:schemeClr val="accent5">
              <a:lumMod val="20000"/>
              <a:lumOff val="80000"/>
            </a:schemeClr>
          </a:solidFill>
          <a:ln>
            <a:noFill/>
          </a:ln>
        </p:spPr>
        <p:txBody>
          <a:bodyPr wrap="square" rtlCol="0" anchor="b">
            <a:spAutoFit/>
          </a:bodyPr>
          <a:lstStyle/>
          <a:p>
            <a:pPr algn="l"/>
            <a:endParaRPr lang="en-US" altLang="zh-CN" dirty="0">
              <a:latin typeface="Times New Roman" panose="02020603050405020304" pitchFamily="18" charset="0"/>
              <a:ea typeface="宋体" panose="02010600030101010101" pitchFamily="2" charset="-122"/>
            </a:endParaRPr>
          </a:p>
          <a:p>
            <a:pPr algn="l"/>
            <a:endParaRPr lang="en-US" altLang="zh-CN" dirty="0">
              <a:latin typeface="Times New Roman" panose="02020603050405020304" pitchFamily="18" charset="0"/>
              <a:ea typeface="宋体" panose="02010600030101010101" pitchFamily="2" charset="-122"/>
            </a:endParaRPr>
          </a:p>
          <a:p>
            <a:pPr algn="l"/>
            <a:endParaRPr lang="en-US" altLang="zh-CN" dirty="0">
              <a:latin typeface="Times New Roman" panose="02020603050405020304" pitchFamily="18" charset="0"/>
              <a:ea typeface="宋体" panose="02010600030101010101" pitchFamily="2" charset="-122"/>
            </a:endParaRPr>
          </a:p>
          <a:p>
            <a:pPr algn="l"/>
            <a:endParaRPr lang="en-US" altLang="zh-CN" dirty="0">
              <a:latin typeface="Times New Roman" panose="02020603050405020304" pitchFamily="18" charset="0"/>
              <a:ea typeface="宋体" panose="02010600030101010101" pitchFamily="2" charset="-122"/>
            </a:endParaRPr>
          </a:p>
          <a:p>
            <a:pPr algn="l"/>
            <a:endParaRPr lang="en-US" altLang="zh-CN" dirty="0">
              <a:latin typeface="Times New Roman" panose="02020603050405020304" pitchFamily="18" charset="0"/>
              <a:ea typeface="宋体" panose="02010600030101010101" pitchFamily="2" charset="-122"/>
            </a:endParaRPr>
          </a:p>
          <a:p>
            <a:pPr algn="l"/>
            <a:endParaRPr lang="zh-CN" altLang="en-US" dirty="0">
              <a:latin typeface="Times New Roman" panose="02020603050405020304" pitchFamily="18" charset="0"/>
              <a:ea typeface="宋体" panose="02010600030101010101" pitchFamily="2" charset="-122"/>
            </a:endParaRPr>
          </a:p>
        </p:txBody>
      </p:sp>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7</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Preliminary</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D45585E-E52D-480B-927B-0DADABEC50E1}"/>
                  </a:ext>
                </a:extLst>
              </p:cNvPr>
              <p:cNvSpPr txBox="1"/>
              <p:nvPr/>
            </p:nvSpPr>
            <p:spPr>
              <a:xfrm>
                <a:off x="564617" y="1574790"/>
                <a:ext cx="7967823" cy="3555717"/>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宋体" panose="02010600030101010101" pitchFamily="2" charset="-122"/>
                  </a:rPr>
                  <a:t>Properties of DP </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Post-processing</a:t>
                </a:r>
              </a:p>
              <a:p>
                <a:pPr marL="342000" indent="-342000">
                  <a:spcAft>
                    <a:spcPts val="600"/>
                  </a:spcAft>
                </a:pPr>
                <a:r>
                  <a:rPr lang="en-US" altLang="zh-CN" sz="2000" dirty="0">
                    <a:latin typeface="Times New Roman" panose="02020603050405020304" pitchFamily="18" charset="0"/>
                    <a:ea typeface="宋体" panose="02010600030101010101" pitchFamily="2" charset="-122"/>
                  </a:rPr>
                  <a:t>	If </a:t>
                </a:r>
                <a14:m>
                  <m:oMath xmlns:m="http://schemas.openxmlformats.org/officeDocument/2006/math">
                    <m:r>
                      <a:rPr lang="en-US" altLang="zh-CN" sz="2000" i="1" dirty="0" smtClean="0">
                        <a:latin typeface="Cambria Math" panose="02040503050406030204" pitchFamily="18" charset="0"/>
                      </a:rPr>
                      <m:t>𝐴</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i="1" dirty="0" smtClean="0">
                        <a:latin typeface="Cambria Math" panose="02040503050406030204" pitchFamily="18" charset="0"/>
                      </a:rPr>
                      <m:t>)</m:t>
                    </m:r>
                  </m:oMath>
                </a14:m>
                <a:r>
                  <a:rPr lang="en-US" altLang="zh-CN" sz="2000" dirty="0">
                    <a:latin typeface="Times New Roman" panose="02020603050405020304" pitchFamily="18" charset="0"/>
                    <a:ea typeface="宋体" panose="02010600030101010101" pitchFamily="2" charset="-122"/>
                  </a:rPr>
                  <a:t> satisfies</a:t>
                </a:r>
                <a:r>
                  <a:rPr lang="zh-CN" altLang="en-US" sz="2000" dirty="0">
                    <a:latin typeface="Times New Roman" panose="02020603050405020304" pitchFamily="18" charset="0"/>
                    <a:ea typeface="宋体" panose="02010600030101010101" pitchFamily="2" charset="-122"/>
                  </a:rPr>
                  <a:t> </a:t>
                </a:r>
                <a14:m>
                  <m:oMath xmlns:m="http://schemas.openxmlformats.org/officeDocument/2006/math">
                    <m:r>
                      <a:rPr lang="en-US" altLang="zh-CN" sz="2000" b="0" i="1" dirty="0">
                        <a:latin typeface="Cambria Math" panose="02040503050406030204" pitchFamily="18" charset="0"/>
                      </a:rPr>
                      <m:t>(</m:t>
                    </m:r>
                    <m:r>
                      <a:rPr lang="zh-CN" altLang="en-US" sz="2000" b="0" i="1" dirty="0">
                        <a:latin typeface="Cambria Math" panose="02040503050406030204" pitchFamily="18" charset="0"/>
                      </a:rPr>
                      <m:t>𝜖</m:t>
                    </m:r>
                    <m:r>
                      <a:rPr lang="en-US" altLang="zh-CN" sz="2000" b="0" i="1" dirty="0">
                        <a:latin typeface="Cambria Math" panose="02040503050406030204" pitchFamily="18" charset="0"/>
                      </a:rPr>
                      <m:t>,</m:t>
                    </m:r>
                    <m:r>
                      <a:rPr lang="zh-CN" altLang="en-US" sz="2000" b="0" i="1" dirty="0">
                        <a:latin typeface="Cambria Math" panose="02040503050406030204" pitchFamily="18" charset="0"/>
                      </a:rPr>
                      <m:t>𝛿</m:t>
                    </m:r>
                    <m:r>
                      <a:rPr lang="en-US" altLang="zh-CN" sz="2000" b="0" i="1" dirty="0">
                        <a:latin typeface="Cambria Math" panose="02040503050406030204" pitchFamily="18" charset="0"/>
                      </a:rPr>
                      <m:t>)</m:t>
                    </m:r>
                  </m:oMath>
                </a14:m>
                <a:r>
                  <a:rPr lang="en-US" altLang="zh-CN" sz="2000" dirty="0">
                    <a:latin typeface="Times New Roman" panose="02020603050405020304" pitchFamily="18" charset="0"/>
                    <a:ea typeface="宋体" panose="02010600030101010101" pitchFamily="2" charset="-122"/>
                  </a:rPr>
                  <a:t>-DP,  </a:t>
                </a:r>
                <a14:m>
                  <m:oMath xmlns:m="http://schemas.openxmlformats.org/officeDocument/2006/math">
                    <m:r>
                      <a:rPr lang="en-US" altLang="zh-CN" sz="2000" i="1" dirty="0" smtClean="0">
                        <a:latin typeface="Cambria Math" panose="02040503050406030204" pitchFamily="18" charset="0"/>
                      </a:rPr>
                      <m:t>h</m:t>
                    </m:r>
                  </m:oMath>
                </a14:m>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is a </a:t>
                </a:r>
                <a14:m>
                  <m:oMath xmlns:m="http://schemas.openxmlformats.org/officeDocument/2006/math">
                    <m:r>
                      <a:rPr lang="en-US" altLang="zh-CN" sz="2000" i="1" dirty="0" smtClean="0">
                        <a:latin typeface="Cambria Math" panose="02040503050406030204" pitchFamily="18" charset="0"/>
                      </a:rPr>
                      <m:t>𝑥</m:t>
                    </m:r>
                  </m:oMath>
                </a14:m>
                <a:r>
                  <a:rPr lang="en-US" altLang="zh-CN" sz="2000" dirty="0">
                    <a:latin typeface="Times New Roman" panose="02020603050405020304" pitchFamily="18" charset="0"/>
                  </a:rPr>
                  <a:t>-independent mapping algorithm</a:t>
                </a:r>
                <a:r>
                  <a:rPr lang="zh-CN" altLang="en-US" sz="2000" dirty="0">
                    <a:latin typeface="Times New Roman" panose="02020603050405020304" pitchFamily="18" charset="0"/>
                    <a:ea typeface="宋体" panose="02010600030101010101" pitchFamily="2" charset="-122"/>
                  </a:rPr>
                  <a:t>，</a:t>
                </a:r>
                <a:endParaRPr lang="en-US" altLang="zh-CN" sz="2000" dirty="0">
                  <a:latin typeface="Times New Roman" panose="02020603050405020304" pitchFamily="18" charset="0"/>
                  <a:ea typeface="宋体" panose="02010600030101010101" pitchFamily="2" charset="-122"/>
                </a:endParaRPr>
              </a:p>
              <a:p>
                <a:pPr marL="342000" indent="-342000">
                  <a:spcAft>
                    <a:spcPts val="600"/>
                  </a:spcAft>
                </a:pPr>
                <a:r>
                  <a:rPr lang="en-US" altLang="zh-CN"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rPr>
                  <a:t>Then, the composition </a:t>
                </a:r>
                <a14:m>
                  <m:oMath xmlns:m="http://schemas.openxmlformats.org/officeDocument/2006/math">
                    <m:r>
                      <a:rPr lang="en-US" altLang="zh-CN" sz="2000" b="0" i="1" dirty="0" smtClean="0">
                        <a:latin typeface="Cambria Math" panose="02040503050406030204" pitchFamily="18" charset="0"/>
                      </a:rPr>
                      <m:t>h</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𝐴</m:t>
                    </m:r>
                    <m:r>
                      <a:rPr lang="en-US" altLang="zh-CN" sz="2000" b="0"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rPr>
                      <m:t>h</m:t>
                    </m:r>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i="1" dirty="0">
                        <a:latin typeface="Cambria Math" panose="02040503050406030204" pitchFamily="18" charset="0"/>
                      </a:rPr>
                      <m:t>)) </m:t>
                    </m:r>
                  </m:oMath>
                </a14:m>
                <a:r>
                  <a:rPr lang="en-US" altLang="zh-CN" sz="2000" dirty="0">
                    <a:latin typeface="Times New Roman" panose="02020603050405020304" pitchFamily="18" charset="0"/>
                  </a:rPr>
                  <a:t>satisfies </a:t>
                </a:r>
                <a14:m>
                  <m:oMath xmlns:m="http://schemas.openxmlformats.org/officeDocument/2006/math">
                    <m:r>
                      <a:rPr lang="en-US" altLang="zh-CN" sz="2000" b="0" i="1" dirty="0">
                        <a:latin typeface="Cambria Math" panose="02040503050406030204" pitchFamily="18" charset="0"/>
                      </a:rPr>
                      <m:t>(</m:t>
                    </m:r>
                    <m:r>
                      <a:rPr lang="zh-CN" altLang="en-US" sz="2000" b="0" i="1" dirty="0">
                        <a:latin typeface="Cambria Math" panose="02040503050406030204" pitchFamily="18" charset="0"/>
                      </a:rPr>
                      <m:t>𝜖</m:t>
                    </m:r>
                    <m:r>
                      <a:rPr lang="en-US" altLang="zh-CN" sz="2000" b="0" i="1" dirty="0">
                        <a:latin typeface="Cambria Math" panose="02040503050406030204" pitchFamily="18" charset="0"/>
                      </a:rPr>
                      <m:t>,</m:t>
                    </m:r>
                    <m:r>
                      <a:rPr lang="zh-CN" altLang="en-US" sz="2000" b="0" i="1" dirty="0">
                        <a:latin typeface="Cambria Math" panose="02040503050406030204" pitchFamily="18" charset="0"/>
                      </a:rPr>
                      <m:t>𝛿</m:t>
                    </m:r>
                    <m:r>
                      <a:rPr lang="en-US" altLang="zh-CN" sz="2000" b="0" i="1" dirty="0">
                        <a:latin typeface="Cambria Math" panose="02040503050406030204" pitchFamily="18" charset="0"/>
                      </a:rPr>
                      <m:t>)</m:t>
                    </m:r>
                  </m:oMath>
                </a14:m>
                <a:r>
                  <a:rPr lang="en-US" altLang="zh-CN" sz="2000" dirty="0">
                    <a:latin typeface="Times New Roman" panose="02020603050405020304" pitchFamily="18" charset="0"/>
                    <a:ea typeface="宋体" panose="02010600030101010101" pitchFamily="2" charset="-122"/>
                  </a:rPr>
                  <a:t>-DP.</a:t>
                </a: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宋体" panose="02010600030101010101" pitchFamily="2" charset="-122"/>
                  </a:rPr>
                  <a:t>Expected output stability</a:t>
                </a:r>
              </a:p>
              <a:p>
                <a:pPr marL="342000" indent="-342000">
                  <a:spcAft>
                    <a:spcPts val="600"/>
                  </a:spcAft>
                </a:pPr>
                <a:r>
                  <a:rPr lang="en-US" altLang="zh-CN"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rPr>
                  <a:t>The expected value </a:t>
                </a:r>
                <a14:m>
                  <m:oMath xmlns:m="http://schemas.openxmlformats.org/officeDocument/2006/math">
                    <m:r>
                      <a:rPr lang="zh-CN" altLang="en-US" sz="2000" i="1">
                        <a:latin typeface="Cambria Math" panose="02040503050406030204" pitchFamily="18" charset="0"/>
                      </a:rPr>
                      <m:t>𝔼</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e>
                    </m:d>
                    <m:r>
                      <a:rPr lang="en-US" altLang="zh-CN" sz="2000" i="1">
                        <a:latin typeface="Cambria Math" panose="02040503050406030204" pitchFamily="18" charset="0"/>
                      </a:rPr>
                      <m:t> </m:t>
                    </m:r>
                  </m:oMath>
                </a14:m>
                <a:r>
                  <a:rPr lang="en-US" altLang="zh-CN" sz="2000" dirty="0">
                    <a:latin typeface="Times New Roman" panose="02020603050405020304" pitchFamily="18" charset="0"/>
                  </a:rPr>
                  <a:t>of an </a:t>
                </a:r>
                <a14:m>
                  <m:oMath xmlns:m="http://schemas.openxmlformats.org/officeDocument/2006/math">
                    <m:r>
                      <a:rPr lang="en-US" altLang="zh-CN" sz="2000" i="1" dirty="0">
                        <a:latin typeface="Cambria Math" panose="02040503050406030204" pitchFamily="18" charset="0"/>
                      </a:rPr>
                      <m:t>(</m:t>
                    </m:r>
                    <m:r>
                      <a:rPr lang="zh-CN" altLang="en-US" sz="2000" i="1" dirty="0">
                        <a:latin typeface="Cambria Math" panose="02040503050406030204" pitchFamily="18" charset="0"/>
                      </a:rPr>
                      <m:t>𝜖</m:t>
                    </m:r>
                    <m:r>
                      <a:rPr lang="en-US" altLang="zh-CN" sz="2000" i="1" dirty="0">
                        <a:latin typeface="Cambria Math" panose="02040503050406030204" pitchFamily="18" charset="0"/>
                      </a:rPr>
                      <m:t>,</m:t>
                    </m:r>
                    <m:r>
                      <a:rPr lang="zh-CN" altLang="en-US" sz="2000" i="1" dirty="0">
                        <a:latin typeface="Cambria Math" panose="02040503050406030204" pitchFamily="18" charset="0"/>
                      </a:rPr>
                      <m:t>𝛿</m:t>
                    </m:r>
                    <m:r>
                      <a:rPr lang="en-US" altLang="zh-CN" sz="2000" i="1" dirty="0">
                        <a:latin typeface="Cambria Math" panose="02040503050406030204" pitchFamily="18" charset="0"/>
                      </a:rPr>
                      <m:t>)</m:t>
                    </m:r>
                  </m:oMath>
                </a14:m>
                <a:r>
                  <a:rPr lang="en-US" altLang="zh-CN" sz="2000" dirty="0">
                    <a:latin typeface="Times New Roman" panose="02020603050405020304" pitchFamily="18" charset="0"/>
                  </a:rPr>
                  <a:t>-DP algorithm </a:t>
                </a:r>
                <a14:m>
                  <m:oMath xmlns:m="http://schemas.openxmlformats.org/officeDocument/2006/math">
                    <m:r>
                      <a:rPr lang="en-US" altLang="zh-CN" sz="2000" i="1" dirty="0">
                        <a:latin typeface="Cambria Math" panose="02040503050406030204" pitchFamily="18" charset="0"/>
                        <a:ea typeface="Cambria Math" panose="02040503050406030204" pitchFamily="18" charset="0"/>
                      </a:rPr>
                      <m:t>𝐴</m:t>
                    </m:r>
                    <m:r>
                      <a:rPr lang="en-US" altLang="zh-CN" sz="2000" i="1" dirty="0">
                        <a:latin typeface="Cambria Math" panose="02040503050406030204" pitchFamily="18" charset="0"/>
                        <a:ea typeface="Cambria Math" panose="02040503050406030204" pitchFamily="18" charset="0"/>
                      </a:rPr>
                      <m:t> </m:t>
                    </m:r>
                  </m:oMath>
                </a14:m>
                <a:r>
                  <a:rPr lang="en-US" altLang="zh-CN" sz="2000" dirty="0">
                    <a:latin typeface="Times New Roman" panose="02020603050405020304" pitchFamily="18" charset="0"/>
                  </a:rPr>
                  <a:t>with bounded output </a:t>
                </a:r>
                <a14:m>
                  <m:oMath xmlns:m="http://schemas.openxmlformats.org/officeDocument/2006/math">
                    <m:r>
                      <a:rPr lang="en-US" altLang="zh-CN" sz="2000" i="1">
                        <a:latin typeface="Cambria Math" panose="02040503050406030204" pitchFamily="18" charset="0"/>
                      </a:rPr>
                      <m:t>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oMath>
                </a14:m>
                <a:r>
                  <a:rPr lang="en-US" altLang="zh-CN" sz="2000" dirty="0">
                    <a:latin typeface="Times New Roman" panose="02020603050405020304" pitchFamily="18" charset="0"/>
                  </a:rPr>
                  <a:t> is not sensitive to small changes in the input.</a:t>
                </a:r>
              </a:p>
              <a:p>
                <a:pPr marL="342000" indent="-342000">
                  <a:spcAft>
                    <a:spcPts val="600"/>
                  </a:spcAft>
                </a:pPr>
                <a:r>
                  <a:rPr lang="en-US" altLang="zh-CN" sz="2000" dirty="0"/>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𝐵𝑎𝑙</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𝑝</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=1),</m:t>
                    </m:r>
                  </m:oMath>
                </a14:m>
                <a:r>
                  <a:rPr lang="en-US" altLang="zh-CN" sz="2000" dirty="0">
                    <a:latin typeface="Times New Roman" panose="02020603050405020304" pitchFamily="18" charset="0"/>
                    <a:ea typeface="宋体" panose="02010600030101010101" pitchFamily="2" charset="-122"/>
                  </a:rPr>
                  <a:t> </a:t>
                </a:r>
                <a:r>
                  <a:rPr lang="zh-CN" altLang="en-US" sz="2000" dirty="0"/>
                  <a:t> </a:t>
                </a:r>
                <a:r>
                  <a:rPr lang="en-US" altLang="zh-CN" sz="2000" dirty="0"/>
                  <a:t>	</a:t>
                </a:r>
                <a14:m>
                  <m:oMath xmlns:m="http://schemas.openxmlformats.org/officeDocument/2006/math">
                    <m:r>
                      <a:rPr lang="zh-CN" altLang="en-US" sz="2000" i="1">
                        <a:latin typeface="Cambria Math" panose="02040503050406030204" pitchFamily="18" charset="0"/>
                      </a:rPr>
                      <m:t>𝔼</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𝑒</m:t>
                        </m:r>
                      </m:e>
                      <m:sup>
                        <m:r>
                          <a:rPr lang="en-US" altLang="zh-CN" sz="2000" i="1">
                            <a:latin typeface="Cambria Math" panose="02040503050406030204" pitchFamily="18" charset="0"/>
                          </a:rPr>
                          <m:t>𝜖</m:t>
                        </m:r>
                      </m:sup>
                    </m:sSup>
                    <m:r>
                      <a:rPr lang="zh-CN" altLang="en-US" sz="2000" i="1">
                        <a:latin typeface="Cambria Math" panose="02040503050406030204" pitchFamily="18" charset="0"/>
                      </a:rPr>
                      <m:t>𝔼</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𝛼</m:t>
                            </m:r>
                          </m:e>
                        </m:d>
                      </m:e>
                    </m:d>
                    <m:r>
                      <a:rPr lang="en-US" altLang="zh-CN"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𝛿</m:t>
                    </m:r>
                  </m:oMath>
                </a14:m>
                <a:endParaRPr lang="en-US" altLang="zh-CN" sz="2000" dirty="0"/>
              </a:p>
              <a:p>
                <a:pPr marL="342900" indent="-342900">
                  <a:spcAft>
                    <a:spcPts val="600"/>
                  </a:spcAft>
                  <a:buFont typeface="Wingdings" panose="05000000000000000000" pitchFamily="2" charset="2"/>
                  <a:buChar char="ü"/>
                </a:pPr>
                <a:r>
                  <a:rPr lang="en-US" altLang="zh-CN" sz="2000" i="1" dirty="0">
                    <a:latin typeface="Times New Roman" panose="02020603050405020304" pitchFamily="18" charset="0"/>
                    <a:ea typeface="宋体" panose="02010600030101010101" pitchFamily="2" charset="-122"/>
                  </a:rPr>
                  <a:t>Proof</a:t>
                </a:r>
                <a:endParaRPr lang="zh-CN" altLang="en-US" sz="2000" i="1" dirty="0">
                  <a:latin typeface="Times New Roman" panose="02020603050405020304" pitchFamily="18" charset="0"/>
                  <a:ea typeface="宋体" panose="02010600030101010101" pitchFamily="2" charset="-122"/>
                </a:endParaRPr>
              </a:p>
            </p:txBody>
          </p:sp>
        </mc:Choice>
        <mc:Fallback xmlns="">
          <p:sp>
            <p:nvSpPr>
              <p:cNvPr id="9" name="文本框 8">
                <a:extLst>
                  <a:ext uri="{FF2B5EF4-FFF2-40B4-BE49-F238E27FC236}">
                    <a16:creationId xmlns:a16="http://schemas.microsoft.com/office/drawing/2014/main" id="{FD45585E-E52D-480B-927B-0DADABEC50E1}"/>
                  </a:ext>
                </a:extLst>
              </p:cNvPr>
              <p:cNvSpPr txBox="1">
                <a:spLocks noRot="1" noChangeAspect="1" noMove="1" noResize="1" noEditPoints="1" noAdjustHandles="1" noChangeArrowheads="1" noChangeShapeType="1" noTextEdit="1"/>
              </p:cNvSpPr>
              <p:nvPr/>
            </p:nvSpPr>
            <p:spPr>
              <a:xfrm>
                <a:off x="564617" y="1574790"/>
                <a:ext cx="7967823" cy="3555717"/>
              </a:xfrm>
              <a:prstGeom prst="rect">
                <a:avLst/>
              </a:prstGeom>
              <a:blipFill>
                <a:blip r:embed="rId3"/>
                <a:stretch>
                  <a:fillRect l="-689" t="-856"/>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B650D79D-82BE-4399-9FA8-F85516E12799}"/>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39F2AB9-B008-4CCF-8371-0CE73294E67D}"/>
                  </a:ext>
                </a:extLst>
              </p:cNvPr>
              <p:cNvSpPr/>
              <p:nvPr/>
            </p:nvSpPr>
            <p:spPr>
              <a:xfrm>
                <a:off x="1945302" y="4797152"/>
                <a:ext cx="4308872" cy="369332"/>
              </a:xfrm>
              <a:prstGeom prst="rect">
                <a:avLst/>
              </a:prstGeom>
            </p:spPr>
            <p:txBody>
              <a:bodyPr wrap="none">
                <a:spAutoFit/>
              </a:bodyPr>
              <a:lstStyle/>
              <a:p>
                <a:pPr marL="285750" indent="-285750">
                  <a:spcAft>
                    <a:spcPts val="600"/>
                  </a:spcAft>
                  <a:buFont typeface="Arial" panose="020B0604020202020204" pitchFamily="34" charset="0"/>
                  <a:buChar char="•"/>
                </a:pPr>
                <a14:m>
                  <m:oMath xmlns:m="http://schemas.openxmlformats.org/officeDocument/2006/math">
                    <m:func>
                      <m:funcPr>
                        <m:ctrlPr>
                          <a:rPr lang="en-US" altLang="zh-CN" i="1" smtClean="0">
                            <a:latin typeface="Cambria Math" panose="02040503050406030204" pitchFamily="18" charset="0"/>
                          </a:rPr>
                        </m:ctrlPr>
                      </m:funcPr>
                      <m:fName>
                        <m:r>
                          <m:rPr>
                            <m:sty m:val="p"/>
                          </m:rPr>
                          <a:rPr lang="en-US" altLang="zh-CN">
                            <a:latin typeface="Cambria Math" panose="02040503050406030204" pitchFamily="18" charset="0"/>
                          </a:rPr>
                          <m:t>Pr</m:t>
                        </m:r>
                      </m:fNa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𝑂</m:t>
                            </m:r>
                          </m:e>
                        </m:d>
                      </m:e>
                    </m:func>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Pr</m:t>
                        </m:r>
                      </m:fName>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𝛼</m:t>
                                </m:r>
                              </m:e>
                            </m:d>
                            <m:r>
                              <a:rPr lang="en-US" altLang="zh-CN" i="1">
                                <a:latin typeface="Cambria Math" panose="02040503050406030204" pitchFamily="18" charset="0"/>
                              </a:rPr>
                              <m:t>∈</m:t>
                            </m:r>
                            <m:r>
                              <a:rPr lang="en-US" altLang="zh-CN" i="1">
                                <a:latin typeface="Cambria Math" panose="02040503050406030204" pitchFamily="18" charset="0"/>
                              </a:rPr>
                              <m:t>𝑂</m:t>
                            </m:r>
                          </m:e>
                        </m:d>
                      </m:e>
                    </m:func>
                    <m:r>
                      <a:rPr lang="en-US" altLang="zh-CN" i="1">
                        <a:latin typeface="Cambria Math" panose="02040503050406030204" pitchFamily="18" charset="0"/>
                      </a:rPr>
                      <m:t>+</m:t>
                    </m:r>
                    <m:r>
                      <a:rPr lang="en-US" altLang="zh-CN" i="1">
                        <a:latin typeface="Cambria Math" panose="02040503050406030204" pitchFamily="18" charset="0"/>
                      </a:rPr>
                      <m:t>𝛿</m:t>
                    </m:r>
                  </m:oMath>
                </a14:m>
                <a:endParaRPr lang="en-US" altLang="zh-CN" dirty="0">
                  <a:latin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439F2AB9-B008-4CCF-8371-0CE73294E67D}"/>
                  </a:ext>
                </a:extLst>
              </p:cNvPr>
              <p:cNvSpPr>
                <a:spLocks noRot="1" noChangeAspect="1" noMove="1" noResize="1" noEditPoints="1" noAdjustHandles="1" noChangeArrowheads="1" noChangeShapeType="1" noTextEdit="1"/>
              </p:cNvSpPr>
              <p:nvPr/>
            </p:nvSpPr>
            <p:spPr>
              <a:xfrm>
                <a:off x="1945302" y="4797152"/>
                <a:ext cx="4308872" cy="369332"/>
              </a:xfrm>
              <a:prstGeom prst="rect">
                <a:avLst/>
              </a:prstGeom>
              <a:blipFill>
                <a:blip r:embed="rId4"/>
                <a:stretch>
                  <a:fillRect l="-849" t="-3279"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9F9B42F-200A-431D-A303-15DD2DBE9BF9}"/>
                  </a:ext>
                </a:extLst>
              </p:cNvPr>
              <p:cNvSpPr/>
              <p:nvPr/>
            </p:nvSpPr>
            <p:spPr>
              <a:xfrm>
                <a:off x="1945302" y="5182093"/>
                <a:ext cx="5462265" cy="474297"/>
              </a:xfrm>
              <a:prstGeom prst="rect">
                <a:avLst/>
              </a:prstGeom>
            </p:spPr>
            <p:txBody>
              <a:bodyPr wrap="none">
                <a:spAutoFit/>
              </a:bodyPr>
              <a:lstStyle/>
              <a:p>
                <a:pPr marL="285750" indent="-285750">
                  <a:spcAft>
                    <a:spcPts val="600"/>
                  </a:spcAft>
                  <a:buFont typeface="Arial" panose="020B0604020202020204" pitchFamily="34" charset="0"/>
                  <a:buChar char="•"/>
                </a:pPr>
                <a14:m>
                  <m:oMath xmlns:m="http://schemas.openxmlformats.org/officeDocument/2006/math">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𝑏</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Pr</m:t>
                            </m:r>
                          </m:fNa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e>
                            </m:d>
                          </m:e>
                        </m:func>
                      </m:e>
                    </m:nary>
                    <m:r>
                      <a:rPr lang="en-US" altLang="zh-CN" b="0" i="1" smtClean="0">
                        <a:latin typeface="Cambria Math" panose="02040503050406030204" pitchFamily="18" charset="0"/>
                      </a:rPr>
                      <m:t>𝑑𝑡</m:t>
                    </m:r>
                    <m:r>
                      <a:rPr lang="en-US" altLang="zh-CN" i="1">
                        <a:latin typeface="Cambria Math" panose="02040503050406030204" pitchFamily="18" charset="0"/>
                      </a:rPr>
                      <m:t>≤</m:t>
                    </m:r>
                    <m:nary>
                      <m:naryPr>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𝑏</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Pr</m:t>
                            </m:r>
                          </m:fName>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𝛼</m:t>
                                    </m:r>
                                  </m:e>
                                </m:d>
                                <m:r>
                                  <a:rPr lang="en-US" altLang="zh-CN" i="1">
                                    <a:latin typeface="Cambria Math" panose="02040503050406030204" pitchFamily="18" charset="0"/>
                                  </a:rPr>
                                  <m:t>∈</m:t>
                                </m:r>
                                <m:r>
                                  <a:rPr lang="en-US" altLang="zh-CN" i="1">
                                    <a:latin typeface="Cambria Math" panose="02040503050406030204" pitchFamily="18" charset="0"/>
                                  </a:rPr>
                                  <m:t>𝑂</m:t>
                                </m:r>
                              </m:e>
                            </m:d>
                          </m:e>
                        </m:func>
                        <m:r>
                          <a:rPr lang="en-US" altLang="zh-CN" i="1">
                            <a:latin typeface="Cambria Math" panose="02040503050406030204" pitchFamily="18" charset="0"/>
                          </a:rPr>
                          <m:t>+</m:t>
                        </m:r>
                        <m:r>
                          <a:rPr lang="en-US" altLang="zh-CN" i="1">
                            <a:latin typeface="Cambria Math" panose="02040503050406030204" pitchFamily="18" charset="0"/>
                          </a:rPr>
                          <m:t>𝛿</m:t>
                        </m:r>
                      </m:e>
                    </m:nary>
                    <m:r>
                      <a:rPr lang="en-US" altLang="zh-CN" b="0" i="1" smtClean="0">
                        <a:latin typeface="Cambria Math" panose="02040503050406030204" pitchFamily="18" charset="0"/>
                      </a:rPr>
                      <m:t>𝑑𝑡</m:t>
                    </m:r>
                  </m:oMath>
                </a14:m>
                <a:r>
                  <a:rPr lang="en-US" altLang="zh-CN" dirty="0">
                    <a:latin typeface="Times New Roman" panose="02020603050405020304" pitchFamily="18" charset="0"/>
                  </a:rPr>
                  <a:t> </a:t>
                </a:r>
              </a:p>
            </p:txBody>
          </p:sp>
        </mc:Choice>
        <mc:Fallback xmlns="">
          <p:sp>
            <p:nvSpPr>
              <p:cNvPr id="11" name="矩形 10">
                <a:extLst>
                  <a:ext uri="{FF2B5EF4-FFF2-40B4-BE49-F238E27FC236}">
                    <a16:creationId xmlns:a16="http://schemas.microsoft.com/office/drawing/2014/main" id="{49F9B42F-200A-431D-A303-15DD2DBE9BF9}"/>
                  </a:ext>
                </a:extLst>
              </p:cNvPr>
              <p:cNvSpPr>
                <a:spLocks noRot="1" noChangeAspect="1" noMove="1" noResize="1" noEditPoints="1" noAdjustHandles="1" noChangeArrowheads="1" noChangeShapeType="1" noTextEdit="1"/>
              </p:cNvSpPr>
              <p:nvPr/>
            </p:nvSpPr>
            <p:spPr>
              <a:xfrm>
                <a:off x="1945302" y="5182093"/>
                <a:ext cx="5462265" cy="474297"/>
              </a:xfrm>
              <a:prstGeom prst="rect">
                <a:avLst/>
              </a:prstGeom>
              <a:blipFill>
                <a:blip r:embed="rId5"/>
                <a:stretch>
                  <a:fillRect l="-2232" t="-102564" b="-16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BDBBF8B-85F0-48B8-AD8F-BD6F413103BC}"/>
                  </a:ext>
                </a:extLst>
              </p:cNvPr>
              <p:cNvSpPr/>
              <p:nvPr/>
            </p:nvSpPr>
            <p:spPr>
              <a:xfrm>
                <a:off x="1945302" y="5595055"/>
                <a:ext cx="6011074" cy="474297"/>
              </a:xfrm>
              <a:prstGeom prst="rect">
                <a:avLst/>
              </a:prstGeom>
            </p:spPr>
            <p:txBody>
              <a:bodyPr wrap="square">
                <a:spAutoFit/>
              </a:bodyPr>
              <a:lstStyle/>
              <a:p>
                <a:pPr marL="285750" indent="-285750">
                  <a:spcAft>
                    <a:spcPts val="600"/>
                  </a:spcAft>
                  <a:buFont typeface="Arial" panose="020B0604020202020204" pitchFamily="34" charset="0"/>
                  <a:buChar char="•"/>
                </a:pPr>
                <a14:m>
                  <m:oMath xmlns:m="http://schemas.openxmlformats.org/officeDocument/2006/math">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𝑏</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Pr</m:t>
                            </m:r>
                          </m:fNa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𝑡</m:t>
                                </m:r>
                              </m:e>
                            </m:d>
                          </m:e>
                        </m:func>
                      </m:e>
                    </m:nary>
                    <m:r>
                      <a:rPr lang="en-US" altLang="zh-CN" b="0" i="1" smtClean="0">
                        <a:latin typeface="Cambria Math" panose="02040503050406030204" pitchFamily="18" charset="0"/>
                      </a:rPr>
                      <m:t>𝑑𝑡</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nary>
                      <m:naryPr>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𝑏</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Pr</m:t>
                            </m:r>
                          </m:fName>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𝛼</m:t>
                                    </m:r>
                                  </m:e>
                                </m:d>
                                <m:r>
                                  <a:rPr lang="en-US" altLang="zh-CN" b="0" i="1" smtClean="0">
                                    <a:latin typeface="Cambria Math" panose="02040503050406030204" pitchFamily="18" charset="0"/>
                                  </a:rPr>
                                  <m:t>&gt;</m:t>
                                </m:r>
                                <m:r>
                                  <a:rPr lang="en-US" altLang="zh-CN" b="0" i="1" smtClean="0">
                                    <a:latin typeface="Cambria Math" panose="02040503050406030204" pitchFamily="18" charset="0"/>
                                  </a:rPr>
                                  <m:t>𝑡</m:t>
                                </m:r>
                              </m:e>
                            </m:d>
                          </m:e>
                        </m:func>
                      </m:e>
                    </m:nary>
                    <m:r>
                      <a:rPr lang="en-US" altLang="zh-CN" b="0" i="1" smtClean="0">
                        <a:latin typeface="Cambria Math" panose="02040503050406030204" pitchFamily="18" charset="0"/>
                      </a:rPr>
                      <m:t>𝑑𝑡</m:t>
                    </m:r>
                    <m:r>
                      <a:rPr lang="en-US" altLang="zh-CN" b="0" i="1" smtClean="0">
                        <a:latin typeface="Cambria Math" panose="02040503050406030204" pitchFamily="18" charset="0"/>
                      </a:rPr>
                      <m:t>+</m:t>
                    </m:r>
                    <m:nary>
                      <m:naryPr>
                        <m:ctrlPr>
                          <a:rPr lang="en-US" altLang="zh-CN" i="1">
                            <a:latin typeface="Cambria Math" panose="02040503050406030204" pitchFamily="18" charset="0"/>
                          </a:rPr>
                        </m:ctrlPr>
                      </m:naryPr>
                      <m:sub>
                        <m:r>
                          <a:rPr lang="en-US" altLang="zh-CN" i="1">
                            <a:latin typeface="Cambria Math" panose="02040503050406030204" pitchFamily="18" charset="0"/>
                          </a:rPr>
                          <m:t>0</m:t>
                        </m:r>
                      </m:sub>
                      <m:sup>
                        <m:r>
                          <a:rPr lang="en-US" altLang="zh-CN" i="1">
                            <a:latin typeface="Cambria Math" panose="02040503050406030204" pitchFamily="18" charset="0"/>
                          </a:rPr>
                          <m:t>𝑏</m:t>
                        </m:r>
                      </m:sup>
                      <m:e>
                        <m:r>
                          <a:rPr lang="en-US" altLang="zh-CN" b="0" i="1" smtClean="0">
                            <a:latin typeface="Cambria Math" panose="02040503050406030204" pitchFamily="18" charset="0"/>
                          </a:rPr>
                          <m:t>𝛿</m:t>
                        </m:r>
                      </m:e>
                    </m:nary>
                    <m:r>
                      <a:rPr lang="en-US" altLang="zh-CN" b="0" i="1" smtClean="0">
                        <a:latin typeface="Cambria Math" panose="02040503050406030204" pitchFamily="18" charset="0"/>
                      </a:rPr>
                      <m:t>𝑑𝑡</m:t>
                    </m:r>
                  </m:oMath>
                </a14:m>
                <a:r>
                  <a:rPr lang="en-US" altLang="zh-CN" dirty="0">
                    <a:latin typeface="Times New Roman" panose="02020603050405020304" pitchFamily="18" charset="0"/>
                  </a:rPr>
                  <a:t> </a:t>
                </a:r>
              </a:p>
            </p:txBody>
          </p:sp>
        </mc:Choice>
        <mc:Fallback xmlns="">
          <p:sp>
            <p:nvSpPr>
              <p:cNvPr id="12" name="矩形 11">
                <a:extLst>
                  <a:ext uri="{FF2B5EF4-FFF2-40B4-BE49-F238E27FC236}">
                    <a16:creationId xmlns:a16="http://schemas.microsoft.com/office/drawing/2014/main" id="{FBDBBF8B-85F0-48B8-AD8F-BD6F413103BC}"/>
                  </a:ext>
                </a:extLst>
              </p:cNvPr>
              <p:cNvSpPr>
                <a:spLocks noRot="1" noChangeAspect="1" noMove="1" noResize="1" noEditPoints="1" noAdjustHandles="1" noChangeArrowheads="1" noChangeShapeType="1" noTextEdit="1"/>
              </p:cNvSpPr>
              <p:nvPr/>
            </p:nvSpPr>
            <p:spPr>
              <a:xfrm>
                <a:off x="1945302" y="5595055"/>
                <a:ext cx="6011074" cy="474297"/>
              </a:xfrm>
              <a:prstGeom prst="rect">
                <a:avLst/>
              </a:prstGeom>
              <a:blipFill>
                <a:blip r:embed="rId6"/>
                <a:stretch>
                  <a:fillRect l="-2028" t="-102564" r="-710" b="-16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D90A9D3B-7BDB-4808-A348-D6423B58602D}"/>
                  </a:ext>
                </a:extLst>
              </p:cNvPr>
              <p:cNvSpPr/>
              <p:nvPr/>
            </p:nvSpPr>
            <p:spPr>
              <a:xfrm>
                <a:off x="1945302" y="6008016"/>
                <a:ext cx="4308872" cy="404983"/>
              </a:xfrm>
              <a:prstGeom prst="rect">
                <a:avLst/>
              </a:prstGeom>
            </p:spPr>
            <p:txBody>
              <a:bodyPr wrap="square">
                <a:spAutoFit/>
              </a:bodyPr>
              <a:lstStyle/>
              <a:p>
                <a:pPr marL="285750" indent="-285750">
                  <a:spcAft>
                    <a:spcPts val="600"/>
                  </a:spcAft>
                  <a:buFont typeface="Arial" panose="020B0604020202020204" pitchFamily="34" charset="0"/>
                  <a:buChar char="•"/>
                </a:pPr>
                <a14:m>
                  <m:oMath xmlns:m="http://schemas.openxmlformats.org/officeDocument/2006/math">
                    <m:r>
                      <a:rPr lang="zh-CN" altLang="en-US" i="1" smtClean="0">
                        <a:latin typeface="Cambria Math" panose="02040503050406030204" pitchFamily="18" charset="0"/>
                      </a:rPr>
                      <m:t>𝔼</m:t>
                    </m:r>
                    <m:d>
                      <m:dPr>
                        <m:ctrlPr>
                          <a:rPr lang="en-US" altLang="zh-CN" i="1">
                            <a:latin typeface="Cambria Math" panose="02040503050406030204" pitchFamily="18" charset="0"/>
                          </a:rPr>
                        </m:ctrlPr>
                      </m:dPr>
                      <m:e>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𝜖</m:t>
                        </m:r>
                      </m:sup>
                    </m:sSup>
                    <m:r>
                      <a:rPr lang="zh-CN" altLang="en-US" i="1">
                        <a:latin typeface="Cambria Math" panose="02040503050406030204" pitchFamily="18" charset="0"/>
                      </a:rPr>
                      <m:t>𝔼</m:t>
                    </m:r>
                    <m:d>
                      <m:dPr>
                        <m:ctrlPr>
                          <a:rPr lang="en-US" altLang="zh-CN" i="1">
                            <a:latin typeface="Cambria Math" panose="02040503050406030204" pitchFamily="18" charset="0"/>
                          </a:rPr>
                        </m:ctrlPr>
                      </m:dPr>
                      <m:e>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𝛼</m:t>
                            </m:r>
                          </m:e>
                        </m:d>
                      </m:e>
                    </m:d>
                    <m:r>
                      <a:rPr lang="en-US" altLang="zh-CN" b="0" i="1" smtClean="0">
                        <a:latin typeface="Cambria Math" panose="02040503050406030204" pitchFamily="18" charset="0"/>
                      </a:rPr>
                      <m:t>+</m:t>
                    </m:r>
                    <m:r>
                      <a:rPr lang="en-US" altLang="zh-CN" i="1" smtClean="0">
                        <a:latin typeface="Cambria Math" panose="02040503050406030204" pitchFamily="18" charset="0"/>
                      </a:rPr>
                      <m:t>𝑏</m:t>
                    </m:r>
                    <m:r>
                      <a:rPr lang="en-US" altLang="zh-CN" b="0" i="1" smtClean="0">
                        <a:latin typeface="Cambria Math" panose="02040503050406030204" pitchFamily="18" charset="0"/>
                      </a:rPr>
                      <m:t>𝛿</m:t>
                    </m:r>
                  </m:oMath>
                </a14:m>
                <a:endParaRPr lang="en-US" altLang="zh-CN" dirty="0">
                  <a:latin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D90A9D3B-7BDB-4808-A348-D6423B58602D}"/>
                  </a:ext>
                </a:extLst>
              </p:cNvPr>
              <p:cNvSpPr>
                <a:spLocks noRot="1" noChangeAspect="1" noMove="1" noResize="1" noEditPoints="1" noAdjustHandles="1" noChangeArrowheads="1" noChangeShapeType="1" noTextEdit="1"/>
              </p:cNvSpPr>
              <p:nvPr/>
            </p:nvSpPr>
            <p:spPr>
              <a:xfrm>
                <a:off x="1945302" y="6008016"/>
                <a:ext cx="4308872" cy="404983"/>
              </a:xfrm>
              <a:prstGeom prst="rect">
                <a:avLst/>
              </a:prstGeom>
              <a:blipFill>
                <a:blip r:embed="rId7"/>
                <a:stretch>
                  <a:fillRect l="-849"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918FE165-7772-4306-9709-08E6A0ED6808}"/>
                  </a:ext>
                </a:extLst>
              </p:cNvPr>
              <p:cNvSpPr/>
              <p:nvPr/>
            </p:nvSpPr>
            <p:spPr>
              <a:xfrm>
                <a:off x="7367372" y="4808728"/>
                <a:ext cx="1443665" cy="338554"/>
              </a:xfrm>
              <a:prstGeom prst="rect">
                <a:avLst/>
              </a:prstGeom>
            </p:spPr>
            <p:txBody>
              <a:bodyPr wrap="none">
                <a:spAutoFit/>
              </a:bodyPr>
              <a:lstStyle/>
              <a:p>
                <a14:m>
                  <m:oMath xmlns:m="http://schemas.openxmlformats.org/officeDocument/2006/math">
                    <m:r>
                      <a:rPr lang="en-US" altLang="zh-CN" sz="1600" i="1" dirty="0" smtClean="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𝜖</m:t>
                    </m:r>
                    <m:r>
                      <a:rPr lang="en-US" altLang="zh-CN" sz="1600" i="1" dirty="0">
                        <a:solidFill>
                          <a:schemeClr val="bg1">
                            <a:lumMod val="50000"/>
                          </a:schemeClr>
                        </a:solidFill>
                        <a:latin typeface="Cambria Math" panose="02040503050406030204" pitchFamily="18" charset="0"/>
                      </a:rPr>
                      <m:t>,</m:t>
                    </m:r>
                    <m:r>
                      <a:rPr lang="zh-CN" altLang="en-US" sz="1600" i="1" dirty="0">
                        <a:solidFill>
                          <a:schemeClr val="bg1">
                            <a:lumMod val="50000"/>
                          </a:schemeClr>
                        </a:solidFill>
                        <a:latin typeface="Cambria Math" panose="02040503050406030204" pitchFamily="18" charset="0"/>
                      </a:rPr>
                      <m:t>𝛿</m:t>
                    </m:r>
                    <m:r>
                      <a:rPr lang="en-US" altLang="zh-CN" sz="1600" i="1" dirty="0">
                        <a:solidFill>
                          <a:schemeClr val="bg1">
                            <a:lumMod val="50000"/>
                          </a:schemeClr>
                        </a:solidFill>
                        <a:latin typeface="Cambria Math" panose="02040503050406030204" pitchFamily="18" charset="0"/>
                      </a:rPr>
                      <m:t>)</m:t>
                    </m:r>
                  </m:oMath>
                </a14:m>
                <a:r>
                  <a:rPr lang="en-US" altLang="zh-CN" sz="1600" dirty="0">
                    <a:solidFill>
                      <a:schemeClr val="bg1">
                        <a:lumMod val="50000"/>
                      </a:schemeClr>
                    </a:solidFill>
                    <a:latin typeface="Times New Roman" panose="02020603050405020304" pitchFamily="18" charset="0"/>
                    <a:ea typeface="宋体" panose="02010600030101010101" pitchFamily="2" charset="-122"/>
                  </a:rPr>
                  <a:t>-DP</a:t>
                </a:r>
                <a:r>
                  <a:rPr lang="zh-CN" altLang="en-US" sz="1600" dirty="0">
                    <a:solidFill>
                      <a:schemeClr val="bg1">
                        <a:lumMod val="50000"/>
                      </a:schemeClr>
                    </a:solidFill>
                    <a:latin typeface="Times New Roman" panose="02020603050405020304" pitchFamily="18" charset="0"/>
                    <a:ea typeface="宋体" panose="02010600030101010101" pitchFamily="2" charset="-122"/>
                  </a:rPr>
                  <a:t>定义</a:t>
                </a:r>
                <a:r>
                  <a:rPr lang="en-US" altLang="zh-CN" sz="1600" dirty="0">
                    <a:solidFill>
                      <a:schemeClr val="bg1">
                        <a:lumMod val="50000"/>
                      </a:schemeClr>
                    </a:solidFill>
                    <a:latin typeface="Times New Roman" panose="02020603050405020304" pitchFamily="18" charset="0"/>
                    <a:ea typeface="宋体" panose="02010600030101010101" pitchFamily="2" charset="-122"/>
                  </a:rPr>
                  <a:t> </a:t>
                </a:r>
                <a:endParaRPr lang="zh-CN" altLang="en-US" sz="1600" dirty="0">
                  <a:solidFill>
                    <a:schemeClr val="bg1">
                      <a:lumMod val="50000"/>
                    </a:schemeClr>
                  </a:solidFill>
                  <a:latin typeface="Times New Roman" panose="02020603050405020304" pitchFamily="18" charset="0"/>
                  <a:ea typeface="宋体" panose="02010600030101010101" pitchFamily="2" charset="-122"/>
                </a:endParaRPr>
              </a:p>
            </p:txBody>
          </p:sp>
        </mc:Choice>
        <mc:Fallback xmlns="">
          <p:sp>
            <p:nvSpPr>
              <p:cNvPr id="15" name="矩形 14">
                <a:extLst>
                  <a:ext uri="{FF2B5EF4-FFF2-40B4-BE49-F238E27FC236}">
                    <a16:creationId xmlns:a16="http://schemas.microsoft.com/office/drawing/2014/main" id="{918FE165-7772-4306-9709-08E6A0ED6808}"/>
                  </a:ext>
                </a:extLst>
              </p:cNvPr>
              <p:cNvSpPr>
                <a:spLocks noRot="1" noChangeAspect="1" noMove="1" noResize="1" noEditPoints="1" noAdjustHandles="1" noChangeArrowheads="1" noChangeShapeType="1" noTextEdit="1"/>
              </p:cNvSpPr>
              <p:nvPr/>
            </p:nvSpPr>
            <p:spPr>
              <a:xfrm>
                <a:off x="7367372" y="4808728"/>
                <a:ext cx="1443665" cy="338554"/>
              </a:xfrm>
              <a:prstGeom prst="rect">
                <a:avLst/>
              </a:prstGeom>
              <a:blipFill>
                <a:blip r:embed="rId8"/>
                <a:stretch>
                  <a:fillRect l="-424" t="-7273" b="-25455"/>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19C79EFC-7089-46BB-AF0A-FB8FEC6489E5}"/>
              </a:ext>
            </a:extLst>
          </p:cNvPr>
          <p:cNvSpPr/>
          <p:nvPr/>
        </p:nvSpPr>
        <p:spPr>
          <a:xfrm>
            <a:off x="8217926" y="5246813"/>
            <a:ext cx="593111" cy="338554"/>
          </a:xfrm>
          <a:prstGeom prst="rect">
            <a:avLst/>
          </a:prstGeom>
        </p:spPr>
        <p:txBody>
          <a:bodyPr wrap="none">
            <a:spAutoFit/>
          </a:bodyPr>
          <a:lstStyle/>
          <a:p>
            <a:r>
              <a:rPr lang="zh-CN" altLang="en-US" sz="1600" dirty="0">
                <a:solidFill>
                  <a:schemeClr val="bg1">
                    <a:lumMod val="50000"/>
                  </a:schemeClr>
                </a:solidFill>
              </a:rPr>
              <a:t>积分</a:t>
            </a: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113A7809-E1B0-43D2-9DCB-1207FB8A3781}"/>
                  </a:ext>
                </a:extLst>
              </p:cNvPr>
              <p:cNvSpPr/>
              <p:nvPr/>
            </p:nvSpPr>
            <p:spPr>
              <a:xfrm>
                <a:off x="7840900" y="5651741"/>
                <a:ext cx="970137" cy="338554"/>
              </a:xfrm>
              <a:prstGeom prst="rect">
                <a:avLst/>
              </a:prstGeom>
            </p:spPr>
            <p:txBody>
              <a:bodyPr wrap="none">
                <a:spAutoFit/>
              </a:bodyPr>
              <a:lstStyle/>
              <a:p>
                <a:r>
                  <a:rPr lang="en-US" altLang="zh-CN" sz="1600" dirty="0">
                    <a:solidFill>
                      <a:schemeClr val="bg1">
                        <a:lumMod val="50000"/>
                      </a:schemeClr>
                    </a:solidFill>
                    <a:latin typeface="Times New Roman" panose="02020603050405020304" pitchFamily="18" charset="0"/>
                  </a:rPr>
                  <a:t>PDF</a:t>
                </a:r>
                <a14:m>
                  <m:oMath xmlns:m="http://schemas.openxmlformats.org/officeDocument/2006/math">
                    <m:r>
                      <a:rPr lang="zh-CN" altLang="en-US" sz="1600" i="1" dirty="0" smtClean="0">
                        <a:solidFill>
                          <a:schemeClr val="bg1">
                            <a:lumMod val="50000"/>
                          </a:schemeClr>
                        </a:solidFill>
                        <a:latin typeface="Cambria Math" panose="02040503050406030204" pitchFamily="18" charset="0"/>
                      </a:rPr>
                      <m:t>定义</m:t>
                    </m:r>
                  </m:oMath>
                </a14:m>
                <a:endParaRPr lang="zh-CN" altLang="en-US" sz="1600" i="1" dirty="0">
                  <a:solidFill>
                    <a:schemeClr val="bg1">
                      <a:lumMod val="50000"/>
                    </a:schemeClr>
                  </a:solidFill>
                  <a:latin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113A7809-E1B0-43D2-9DCB-1207FB8A3781}"/>
                  </a:ext>
                </a:extLst>
              </p:cNvPr>
              <p:cNvSpPr>
                <a:spLocks noRot="1" noChangeAspect="1" noMove="1" noResize="1" noEditPoints="1" noAdjustHandles="1" noChangeArrowheads="1" noChangeShapeType="1" noTextEdit="1"/>
              </p:cNvSpPr>
              <p:nvPr/>
            </p:nvSpPr>
            <p:spPr>
              <a:xfrm>
                <a:off x="7840900" y="5651741"/>
                <a:ext cx="970137" cy="338554"/>
              </a:xfrm>
              <a:prstGeom prst="rect">
                <a:avLst/>
              </a:prstGeom>
              <a:blipFill>
                <a:blip r:embed="rId9"/>
                <a:stretch>
                  <a:fillRect l="-3145" t="-5357" b="-21429"/>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615F97B4-CD37-47A4-B857-88DBC2915FEF}"/>
              </a:ext>
            </a:extLst>
          </p:cNvPr>
          <p:cNvSpPr/>
          <p:nvPr/>
        </p:nvSpPr>
        <p:spPr>
          <a:xfrm>
            <a:off x="7805634" y="6077687"/>
            <a:ext cx="1005403" cy="338554"/>
          </a:xfrm>
          <a:prstGeom prst="rect">
            <a:avLst/>
          </a:prstGeom>
        </p:spPr>
        <p:txBody>
          <a:bodyPr wrap="none">
            <a:spAutoFit/>
          </a:bodyPr>
          <a:lstStyle/>
          <a:p>
            <a:r>
              <a:rPr lang="zh-CN" altLang="en-US" sz="1600" dirty="0">
                <a:solidFill>
                  <a:schemeClr val="bg1">
                    <a:lumMod val="50000"/>
                  </a:schemeClr>
                </a:solidFill>
              </a:rPr>
              <a:t>期望定义</a:t>
            </a:r>
          </a:p>
        </p:txBody>
      </p:sp>
    </p:spTree>
    <p:extLst>
      <p:ext uri="{BB962C8B-B14F-4D97-AF65-F5344CB8AC3E}">
        <p14:creationId xmlns:p14="http://schemas.microsoft.com/office/powerpoint/2010/main" val="16728900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t>Page </a:t>
            </a:r>
            <a:fld id="{AFB9E909-1E1D-4726-9675-978F608919A4}" type="slidenum">
              <a:rPr lang="zh-CN" altLang="en-US" smtClean="0"/>
              <a:pPr/>
              <a:t>70</a:t>
            </a:fld>
            <a:endParaRPr lang="en-US" altLang="zh-CN" b="0" dirty="0"/>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spcBef>
                  <a:spcPct val="0"/>
                </a:spcBef>
                <a:spcAft>
                  <a:spcPct val="0"/>
                </a:spcAft>
                <a:buClrTx/>
                <a:buSzTx/>
                <a:buFontTx/>
                <a:buNone/>
              </a:pPr>
              <a:r>
                <a:rPr kumimoji="1" lang="en-US" altLang="zh-CN" sz="2000" dirty="0">
                  <a:solidFill>
                    <a:schemeClr val="bg1"/>
                  </a:solidFill>
                  <a:latin typeface="Times New Roman" panose="02020603050405020304" pitchFamily="18" charset="0"/>
                  <a:ea typeface="微软雅黑" panose="020B0503020204020204" pitchFamily="34" charset="-122"/>
                </a:rPr>
                <a:t>Evaluation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6EC3227-B0DB-4C13-BB4B-4B21511D4D34}"/>
                  </a:ext>
                </a:extLst>
              </p:cNvPr>
              <p:cNvSpPr txBox="1"/>
              <p:nvPr/>
            </p:nvSpPr>
            <p:spPr>
              <a:xfrm>
                <a:off x="564617" y="1574790"/>
                <a:ext cx="7967823" cy="2169825"/>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Precision on certified examples of </a:t>
                </a:r>
                <a:r>
                  <a:rPr lang="en-US" altLang="zh-CN" sz="2000"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PixelDP</a:t>
                </a:r>
                <a:r>
                  <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classifier compared to </a:t>
                </a:r>
                <a:r>
                  <a:rPr lang="en-US" altLang="zh-CN" sz="2000"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Madry</a:t>
                </a: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Classifier: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PixelDP</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ResNets</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Dataset: CIFAR-10 						Attacks : </a:t>
                </a:r>
                <a14:m>
                  <m:oMath xmlns:m="http://schemas.openxmlformats.org/officeDocument/2006/math">
                    <m:sSub>
                      <m:sSubPr>
                        <m:ctrlP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2</m:t>
                        </m:r>
                      </m:sub>
                    </m:sSub>
                  </m:oMath>
                </a14:m>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attacks </a:t>
                </a:r>
              </a:p>
              <a:p>
                <a:pPr marL="342900" indent="-342900">
                  <a:spcAft>
                    <a:spcPts val="600"/>
                  </a:spcAft>
                  <a:buFont typeface="Wingdings" panose="05000000000000000000" pitchFamily="2" charset="2"/>
                  <a:buChar char="Ø"/>
                </a:pP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The more conservative the robustness test is (higher T), the more c</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orrect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PixelDP’s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predictions are, although it makes fewer of them (lower certified fraction). </a:t>
                </a: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6EC3227-B0DB-4C13-BB4B-4B21511D4D34}"/>
                  </a:ext>
                </a:extLst>
              </p:cNvPr>
              <p:cNvSpPr txBox="1">
                <a:spLocks noRot="1" noChangeAspect="1" noMove="1" noResize="1" noEditPoints="1" noAdjustHandles="1" noChangeArrowheads="1" noChangeShapeType="1" noTextEdit="1"/>
              </p:cNvSpPr>
              <p:nvPr/>
            </p:nvSpPr>
            <p:spPr>
              <a:xfrm>
                <a:off x="564617" y="1574790"/>
                <a:ext cx="7967823" cy="2169825"/>
              </a:xfrm>
              <a:prstGeom prst="rect">
                <a:avLst/>
              </a:prstGeom>
              <a:blipFill>
                <a:blip r:embed="rId3"/>
                <a:stretch>
                  <a:fillRect l="-689" t="-1404" r="-459" b="-4213"/>
                </a:stretch>
              </a:blipFill>
            </p:spPr>
            <p:txBody>
              <a:bodyPr/>
              <a:lstStyle/>
              <a:p>
                <a:r>
                  <a:rPr lang="zh-CN" altLang="en-US">
                    <a:noFill/>
                  </a:rPr>
                  <a:t> </a:t>
                </a:r>
              </a:p>
            </p:txBody>
          </p:sp>
        </mc:Fallback>
      </mc:AlternateContent>
      <p:sp>
        <p:nvSpPr>
          <p:cNvPr id="11" name="对角圆角矩形 34">
            <a:extLst>
              <a:ext uri="{FF2B5EF4-FFF2-40B4-BE49-F238E27FC236}">
                <a16:creationId xmlns:a16="http://schemas.microsoft.com/office/drawing/2014/main" id="{02B8F015-924D-41DD-B5DD-EC2960404DC2}"/>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23" name="矩形 22">
            <a:extLst>
              <a:ext uri="{FF2B5EF4-FFF2-40B4-BE49-F238E27FC236}">
                <a16:creationId xmlns:a16="http://schemas.microsoft.com/office/drawing/2014/main" id="{739233E1-2214-47ED-B2DB-636CEB48E256}"/>
              </a:ext>
            </a:extLst>
          </p:cNvPr>
          <p:cNvSpPr/>
          <p:nvPr/>
        </p:nvSpPr>
        <p:spPr>
          <a:xfrm>
            <a:off x="4091744" y="6011996"/>
            <a:ext cx="960519" cy="369332"/>
          </a:xfrm>
          <a:prstGeom prst="rect">
            <a:avLst/>
          </a:prstGeom>
        </p:spPr>
        <p:txBody>
          <a:bodyPr wrap="none">
            <a:spAutoFit/>
          </a:bodyPr>
          <a:lstStyle/>
          <a:p>
            <a:pPr algn="ctr"/>
            <a:r>
              <a:rPr lang="en-US" altLang="zh-CN" dirty="0">
                <a:latin typeface="Times New Roman" panose="02020603050405020304" pitchFamily="18" charset="0"/>
                <a:ea typeface="微软雅黑" panose="020B0503020204020204" pitchFamily="34" charset="-122"/>
              </a:rPr>
              <a:t>Figure 5</a:t>
            </a:r>
          </a:p>
        </p:txBody>
      </p:sp>
      <p:pic>
        <p:nvPicPr>
          <p:cNvPr id="13" name="图片 12">
            <a:extLst>
              <a:ext uri="{FF2B5EF4-FFF2-40B4-BE49-F238E27FC236}">
                <a16:creationId xmlns:a16="http://schemas.microsoft.com/office/drawing/2014/main" id="{A3E60A52-44C6-4E53-B39E-945095971387}"/>
              </a:ext>
            </a:extLst>
          </p:cNvPr>
          <p:cNvPicPr>
            <a:picLocks noChangeAspect="1"/>
          </p:cNvPicPr>
          <p:nvPr/>
        </p:nvPicPr>
        <p:blipFill>
          <a:blip r:embed="rId4"/>
          <a:stretch>
            <a:fillRect/>
          </a:stretch>
        </p:blipFill>
        <p:spPr>
          <a:xfrm>
            <a:off x="2223124" y="3834771"/>
            <a:ext cx="4697752" cy="2161704"/>
          </a:xfrm>
          <a:prstGeom prst="rect">
            <a:avLst/>
          </a:prstGeom>
        </p:spPr>
      </p:pic>
      <p:sp>
        <p:nvSpPr>
          <p:cNvPr id="14" name="文本框 13">
            <a:extLst>
              <a:ext uri="{FF2B5EF4-FFF2-40B4-BE49-F238E27FC236}">
                <a16:creationId xmlns:a16="http://schemas.microsoft.com/office/drawing/2014/main" id="{75D54A4B-2634-4EA4-83AE-4B3B30587688}"/>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cxnSp>
        <p:nvCxnSpPr>
          <p:cNvPr id="15" name="直接连接符 14">
            <a:extLst>
              <a:ext uri="{FF2B5EF4-FFF2-40B4-BE49-F238E27FC236}">
                <a16:creationId xmlns:a16="http://schemas.microsoft.com/office/drawing/2014/main" id="{1B98FC82-5326-4005-94AC-549EE1851279}"/>
              </a:ext>
            </a:extLst>
          </p:cNvPr>
          <p:cNvCxnSpPr/>
          <p:nvPr/>
        </p:nvCxnSpPr>
        <p:spPr>
          <a:xfrm>
            <a:off x="5749766" y="4221088"/>
            <a:ext cx="0" cy="1368152"/>
          </a:xfrm>
          <a:prstGeom prst="line">
            <a:avLst/>
          </a:prstGeom>
          <a:ln>
            <a:solidFill>
              <a:srgbClr val="FF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0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8</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6" y="1102655"/>
              <a:ext cx="2783247"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DP-robustness Connection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9" name="文本框 8">
            <a:extLst>
              <a:ext uri="{FF2B5EF4-FFF2-40B4-BE49-F238E27FC236}">
                <a16:creationId xmlns:a16="http://schemas.microsoft.com/office/drawing/2014/main" id="{FD45585E-E52D-480B-927B-0DADABEC50E1}"/>
              </a:ext>
            </a:extLst>
          </p:cNvPr>
          <p:cNvSpPr txBox="1"/>
          <p:nvPr/>
        </p:nvSpPr>
        <p:spPr>
          <a:xfrm>
            <a:off x="564617" y="1574790"/>
            <a:ext cx="7967823" cy="3862596"/>
          </a:xfrm>
          <a:prstGeom prst="rect">
            <a:avLst/>
          </a:prstGeom>
          <a:noFill/>
        </p:spPr>
        <p:txBody>
          <a:bodyPr wrap="square" rtlCol="0">
            <a:spAutoFit/>
          </a:bodyPr>
          <a:lstStyle/>
          <a:p>
            <a:pPr marL="342900" indent="-342900">
              <a:spcAft>
                <a:spcPts val="600"/>
              </a:spcAft>
              <a:buFont typeface="Wingdings" panose="05000000000000000000" pitchFamily="2" charset="2"/>
              <a:buChar char="l"/>
            </a:pPr>
            <a:r>
              <a:rPr lang="en-US" altLang="zh-CN" sz="2000" dirty="0">
                <a:solidFill>
                  <a:srgbClr val="0070C0"/>
                </a:solidFill>
                <a:latin typeface="Times New Roman" panose="02020603050405020304" pitchFamily="18" charset="0"/>
              </a:rPr>
              <a:t>One-to-one correspondence</a:t>
            </a: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a:p>
            <a:pPr marL="342900" indent="-342900">
              <a:spcAft>
                <a:spcPts val="600"/>
              </a:spcAft>
              <a:buFont typeface="Wingdings" panose="05000000000000000000" pitchFamily="2" charset="2"/>
              <a:buChar char="Ø"/>
            </a:pPr>
            <a:endParaRPr lang="en-US" altLang="zh-CN" sz="2000" dirty="0">
              <a:latin typeface="Times New Roman" panose="02020603050405020304" pitchFamily="18" charset="0"/>
              <a:ea typeface="宋体" panose="02010600030101010101" pitchFamily="2" charset="-122"/>
            </a:endParaRPr>
          </a:p>
        </p:txBody>
      </p:sp>
      <p:sp>
        <p:nvSpPr>
          <p:cNvPr id="19" name="文本框 18">
            <a:extLst>
              <a:ext uri="{FF2B5EF4-FFF2-40B4-BE49-F238E27FC236}">
                <a16:creationId xmlns:a16="http://schemas.microsoft.com/office/drawing/2014/main" id="{1D190653-0352-4190-BFDD-30D3865E234E}"/>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graphicFrame>
        <p:nvGraphicFramePr>
          <p:cNvPr id="7" name="图示 6">
            <a:extLst>
              <a:ext uri="{FF2B5EF4-FFF2-40B4-BE49-F238E27FC236}">
                <a16:creationId xmlns:a16="http://schemas.microsoft.com/office/drawing/2014/main" id="{15E76334-C77C-4159-B1FA-7813F7B37A39}"/>
              </a:ext>
            </a:extLst>
          </p:cNvPr>
          <p:cNvGraphicFramePr/>
          <p:nvPr>
            <p:extLst>
              <p:ext uri="{D42A27DB-BD31-4B8C-83A1-F6EECF244321}">
                <p14:modId xmlns:p14="http://schemas.microsoft.com/office/powerpoint/2010/main" val="994014743"/>
              </p:ext>
            </p:extLst>
          </p:nvPr>
        </p:nvGraphicFramePr>
        <p:xfrm>
          <a:off x="1120932" y="1934726"/>
          <a:ext cx="6902137" cy="41642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2" descr="https://static.projects.iq.harvard.edu/files/styles/os_files_xlarge/public/privacytools/files/screen_shot_2015-03-24_at_10.17.17_am.png?m=1427212235&amp;itok=gYMi5jIe">
            <a:extLst>
              <a:ext uri="{FF2B5EF4-FFF2-40B4-BE49-F238E27FC236}">
                <a16:creationId xmlns:a16="http://schemas.microsoft.com/office/drawing/2014/main" id="{2A5EB7FC-3EB2-4DB6-93DD-0AABCE96714D}"/>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69" r="61101"/>
          <a:stretch/>
        </p:blipFill>
        <p:spPr bwMode="auto">
          <a:xfrm>
            <a:off x="442510" y="3068960"/>
            <a:ext cx="593904" cy="547384"/>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624FC008-7A3D-4CAA-8829-96E897E0CDED}"/>
              </a:ext>
            </a:extLst>
          </p:cNvPr>
          <p:cNvPicPr>
            <a:picLocks noChangeAspect="1"/>
          </p:cNvPicPr>
          <p:nvPr/>
        </p:nvPicPr>
        <p:blipFill>
          <a:blip r:embed="rId9"/>
          <a:stretch>
            <a:fillRect/>
          </a:stretch>
        </p:blipFill>
        <p:spPr>
          <a:xfrm>
            <a:off x="8024258" y="3084853"/>
            <a:ext cx="514467" cy="514467"/>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E339F63-4C89-480C-AEC2-E605C788DF2F}"/>
                  </a:ext>
                </a:extLst>
              </p:cNvPr>
              <p:cNvSpPr/>
              <p:nvPr/>
            </p:nvSpPr>
            <p:spPr>
              <a:xfrm>
                <a:off x="483110" y="3990707"/>
                <a:ext cx="496483" cy="25391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1050" i="1" dirty="0" smtClean="0">
                          <a:latin typeface="Cambria Math" panose="02040503050406030204" pitchFamily="18" charset="0"/>
                        </a:rPr>
                        <m:t>𝐴</m:t>
                      </m:r>
                      <m:r>
                        <a:rPr lang="en-US" altLang="zh-CN" sz="1050" b="0" i="1" dirty="0" smtClean="0">
                          <a:latin typeface="Cambria Math" panose="02040503050406030204" pitchFamily="18" charset="0"/>
                        </a:rPr>
                        <m:t>(</m:t>
                      </m:r>
                      <m:r>
                        <a:rPr lang="en-US" altLang="zh-CN" sz="1050" b="0" i="1" dirty="0" smtClean="0">
                          <a:latin typeface="Cambria Math" panose="02040503050406030204" pitchFamily="18" charset="0"/>
                        </a:rPr>
                        <m:t>𝑑</m:t>
                      </m:r>
                      <m:r>
                        <a:rPr lang="en-US" altLang="zh-CN" sz="1050" b="0" i="1" dirty="0" smtClean="0">
                          <a:latin typeface="Cambria Math" panose="02040503050406030204" pitchFamily="18" charset="0"/>
                        </a:rPr>
                        <m:t>)</m:t>
                      </m:r>
                    </m:oMath>
                  </m:oMathPara>
                </a14:m>
                <a:endParaRPr lang="zh-CN" altLang="en-US" sz="1050" dirty="0"/>
              </a:p>
            </p:txBody>
          </p:sp>
        </mc:Choice>
        <mc:Fallback xmlns="">
          <p:sp>
            <p:nvSpPr>
              <p:cNvPr id="8" name="矩形 7">
                <a:extLst>
                  <a:ext uri="{FF2B5EF4-FFF2-40B4-BE49-F238E27FC236}">
                    <a16:creationId xmlns:a16="http://schemas.microsoft.com/office/drawing/2014/main" id="{FE339F63-4C89-480C-AEC2-E605C788DF2F}"/>
                  </a:ext>
                </a:extLst>
              </p:cNvPr>
              <p:cNvSpPr>
                <a:spLocks noRot="1" noChangeAspect="1" noMove="1" noResize="1" noEditPoints="1" noAdjustHandles="1" noChangeArrowheads="1" noChangeShapeType="1" noTextEdit="1"/>
              </p:cNvSpPr>
              <p:nvPr/>
            </p:nvSpPr>
            <p:spPr>
              <a:xfrm>
                <a:off x="483110" y="3990707"/>
                <a:ext cx="496483" cy="253916"/>
              </a:xfrm>
              <a:prstGeom prst="rect">
                <a:avLst/>
              </a:prstGeom>
              <a:blipFill>
                <a:blip r:embed="rId10"/>
                <a:stretch>
                  <a:fillRect b="-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9669CF2-DDE8-442E-9F8F-69F8E9F438E6}"/>
                  </a:ext>
                </a:extLst>
              </p:cNvPr>
              <p:cNvSpPr/>
              <p:nvPr/>
            </p:nvSpPr>
            <p:spPr>
              <a:xfrm>
                <a:off x="8028441" y="3981084"/>
                <a:ext cx="506101" cy="26161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1050" i="1" dirty="0" smtClean="0">
                          <a:latin typeface="Cambria Math" panose="02040503050406030204" pitchFamily="18" charset="0"/>
                        </a:rPr>
                        <m:t>𝐴</m:t>
                      </m:r>
                      <m:r>
                        <a:rPr lang="en-US" altLang="zh-CN" sz="1050" b="0" i="1" dirty="0" smtClean="0">
                          <a:latin typeface="Cambria Math" panose="02040503050406030204" pitchFamily="18" charset="0"/>
                        </a:rPr>
                        <m:t>(</m:t>
                      </m:r>
                      <m:r>
                        <a:rPr lang="en-US" altLang="zh-CN" sz="1050" b="0" i="1" dirty="0" smtClean="0">
                          <a:latin typeface="Cambria Math" panose="02040503050406030204" pitchFamily="18" charset="0"/>
                        </a:rPr>
                        <m:t>𝑥</m:t>
                      </m:r>
                      <m:r>
                        <a:rPr lang="en-US" altLang="zh-CN" sz="1050" b="0" i="1" dirty="0" smtClean="0">
                          <a:latin typeface="Cambria Math" panose="02040503050406030204" pitchFamily="18" charset="0"/>
                        </a:rPr>
                        <m:t>)</m:t>
                      </m:r>
                    </m:oMath>
                  </m:oMathPara>
                </a14:m>
                <a:endParaRPr lang="zh-CN" altLang="en-US" sz="1050" dirty="0"/>
              </a:p>
            </p:txBody>
          </p:sp>
        </mc:Choice>
        <mc:Fallback xmlns="">
          <p:sp>
            <p:nvSpPr>
              <p:cNvPr id="14" name="矩形 13">
                <a:extLst>
                  <a:ext uri="{FF2B5EF4-FFF2-40B4-BE49-F238E27FC236}">
                    <a16:creationId xmlns:a16="http://schemas.microsoft.com/office/drawing/2014/main" id="{E9669CF2-DDE8-442E-9F8F-69F8E9F438E6}"/>
                  </a:ext>
                </a:extLst>
              </p:cNvPr>
              <p:cNvSpPr>
                <a:spLocks noRot="1" noChangeAspect="1" noMove="1" noResize="1" noEditPoints="1" noAdjustHandles="1" noChangeArrowheads="1" noChangeShapeType="1" noTextEdit="1"/>
              </p:cNvSpPr>
              <p:nvPr/>
            </p:nvSpPr>
            <p:spPr>
              <a:xfrm>
                <a:off x="8028441" y="3981084"/>
                <a:ext cx="506101" cy="261610"/>
              </a:xfrm>
              <a:prstGeom prst="rect">
                <a:avLst/>
              </a:prstGeom>
              <a:blipFill>
                <a:blip r:embed="rId11"/>
                <a:stretch>
                  <a:fillRect b="-4651"/>
                </a:stretch>
              </a:blipFill>
            </p:spPr>
            <p:txBody>
              <a:bodyPr/>
              <a:lstStyle/>
              <a:p>
                <a:r>
                  <a:rPr lang="zh-CN" altLang="en-US">
                    <a:noFill/>
                  </a:rPr>
                  <a:t> </a:t>
                </a:r>
              </a:p>
            </p:txBody>
          </p:sp>
        </mc:Fallback>
      </mc:AlternateContent>
      <p:pic>
        <p:nvPicPr>
          <p:cNvPr id="15" name="Picture 2" descr="https://static.projects.iq.harvard.edu/files/styles/os_files_xlarge/public/privacytools/files/screen_shot_2015-03-24_at_10.17.17_am.png?m=1427212235&amp;itok=gYMi5jIe">
            <a:extLst>
              <a:ext uri="{FF2B5EF4-FFF2-40B4-BE49-F238E27FC236}">
                <a16:creationId xmlns:a16="http://schemas.microsoft.com/office/drawing/2014/main" id="{DA105ABF-988B-43B3-989A-77328CE5DC9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69" t="30032" r="61101" b="56813"/>
          <a:stretch/>
        </p:blipFill>
        <p:spPr bwMode="auto">
          <a:xfrm>
            <a:off x="442510" y="4708856"/>
            <a:ext cx="593904" cy="7200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6E11B2C0-FA29-4DCD-86B6-7202C66B946D}"/>
              </a:ext>
            </a:extLst>
          </p:cNvPr>
          <p:cNvSpPr/>
          <p:nvPr/>
        </p:nvSpPr>
        <p:spPr>
          <a:xfrm>
            <a:off x="8228249" y="4638376"/>
            <a:ext cx="106484" cy="106484"/>
          </a:xfrm>
          <a:prstGeom prst="rect">
            <a:avLst/>
          </a:prstGeom>
          <a:solidFill>
            <a:srgbClr val="D2CB50"/>
          </a:solidFill>
          <a:ln>
            <a:noFill/>
          </a:ln>
        </p:spPr>
        <p:txBody>
          <a:bodyPr wrap="non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p:pic>
        <p:nvPicPr>
          <p:cNvPr id="17" name="Picture 2" descr="https://static.projects.iq.harvard.edu/files/styles/os_files_xlarge/public/privacytools/files/screen_shot_2015-03-24_at_10.17.17_am.png?m=1427212235&amp;itok=gYMi5jIe">
            <a:extLst>
              <a:ext uri="{FF2B5EF4-FFF2-40B4-BE49-F238E27FC236}">
                <a16:creationId xmlns:a16="http://schemas.microsoft.com/office/drawing/2014/main" id="{E1092937-63E2-4996-A29A-D20099FEC2B2}"/>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669" t="44885" r="61101" b="44649"/>
          <a:stretch/>
        </p:blipFill>
        <p:spPr bwMode="auto">
          <a:xfrm>
            <a:off x="442510" y="5300564"/>
            <a:ext cx="593904" cy="57288"/>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767DA7C3-BF1B-485E-9947-FE7CB4A971BB}"/>
              </a:ext>
            </a:extLst>
          </p:cNvPr>
          <p:cNvSpPr/>
          <p:nvPr/>
        </p:nvSpPr>
        <p:spPr>
          <a:xfrm>
            <a:off x="8228249" y="5194080"/>
            <a:ext cx="106484" cy="106484"/>
          </a:xfrm>
          <a:prstGeom prst="rect">
            <a:avLst/>
          </a:prstGeom>
          <a:solidFill>
            <a:srgbClr val="6E6750"/>
          </a:solidFill>
          <a:ln>
            <a:noFill/>
          </a:ln>
        </p:spPr>
        <p:txBody>
          <a:bodyPr wrap="none" rtlCol="0" anchor="ctr">
            <a:spAutoFit/>
          </a:bodyPr>
          <a:lstStyle/>
          <a:p>
            <a:pPr algn="l"/>
            <a:endParaRPr lang="zh-CN" altLang="en-US" sz="2000" dirty="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25591359-C56F-4FF3-B7D4-70F470DA0497}"/>
                  </a:ext>
                </a:extLst>
              </p:cNvPr>
              <p:cNvSpPr/>
              <p:nvPr/>
            </p:nvSpPr>
            <p:spPr>
              <a:xfrm>
                <a:off x="310852" y="5746135"/>
                <a:ext cx="857221" cy="26161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1050" i="1" dirty="0" smtClean="0">
                          <a:latin typeface="Cambria Math" panose="02040503050406030204" pitchFamily="18" charset="0"/>
                          <a:ea typeface="Cambria Math" panose="02040503050406030204" pitchFamily="18" charset="0"/>
                        </a:rPr>
                        <m:t>∆</m:t>
                      </m:r>
                      <m:r>
                        <a:rPr lang="en-US" altLang="zh-CN" sz="1050" i="1" dirty="0" smtClean="0">
                          <a:latin typeface="Cambria Math" panose="02040503050406030204" pitchFamily="18" charset="0"/>
                        </a:rPr>
                        <m:t>𝐴</m:t>
                      </m:r>
                      <m:d>
                        <m:dPr>
                          <m:ctrlPr>
                            <a:rPr lang="en-US" altLang="zh-CN" sz="1050" b="0" i="1" dirty="0" smtClean="0">
                              <a:latin typeface="Cambria Math" panose="02040503050406030204" pitchFamily="18" charset="0"/>
                            </a:rPr>
                          </m:ctrlPr>
                        </m:dPr>
                        <m:e>
                          <m:r>
                            <a:rPr lang="en-US" altLang="zh-CN" sz="1050" b="0" i="1" dirty="0" smtClean="0">
                              <a:latin typeface="Cambria Math" panose="02040503050406030204" pitchFamily="18" charset="0"/>
                            </a:rPr>
                            <m:t>𝑑</m:t>
                          </m:r>
                        </m:e>
                      </m:d>
                      <m:r>
                        <a:rPr lang="en-US" altLang="zh-CN" sz="1050" b="0" i="1" dirty="0" smtClean="0">
                          <a:latin typeface="Cambria Math" panose="02040503050406030204" pitchFamily="18" charset="0"/>
                        </a:rPr>
                        <m:t>≤1</m:t>
                      </m:r>
                    </m:oMath>
                  </m:oMathPara>
                </a14:m>
                <a:endParaRPr lang="zh-CN" altLang="en-US" sz="1050" dirty="0"/>
              </a:p>
            </p:txBody>
          </p:sp>
        </mc:Choice>
        <mc:Fallback xmlns="">
          <p:sp>
            <p:nvSpPr>
              <p:cNvPr id="20" name="矩形 19">
                <a:extLst>
                  <a:ext uri="{FF2B5EF4-FFF2-40B4-BE49-F238E27FC236}">
                    <a16:creationId xmlns:a16="http://schemas.microsoft.com/office/drawing/2014/main" id="{25591359-C56F-4FF3-B7D4-70F470DA0497}"/>
                  </a:ext>
                </a:extLst>
              </p:cNvPr>
              <p:cNvSpPr>
                <a:spLocks noRot="1" noChangeAspect="1" noMove="1" noResize="1" noEditPoints="1" noAdjustHandles="1" noChangeArrowheads="1" noChangeShapeType="1" noTextEdit="1"/>
              </p:cNvSpPr>
              <p:nvPr/>
            </p:nvSpPr>
            <p:spPr>
              <a:xfrm>
                <a:off x="310852" y="5746135"/>
                <a:ext cx="857221" cy="26161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BFE3D9D1-6516-4E82-9D71-CE2DE998370E}"/>
                  </a:ext>
                </a:extLst>
              </p:cNvPr>
              <p:cNvSpPr/>
              <p:nvPr/>
            </p:nvSpPr>
            <p:spPr>
              <a:xfrm>
                <a:off x="7688925" y="5778750"/>
                <a:ext cx="1185133" cy="25391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1050" i="1" dirty="0" smtClean="0">
                          <a:latin typeface="Cambria Math" panose="02040503050406030204" pitchFamily="18" charset="0"/>
                        </a:rPr>
                        <m:t>𝐴</m:t>
                      </m:r>
                      <m:d>
                        <m:dPr>
                          <m:ctrlPr>
                            <a:rPr lang="en-US" altLang="zh-CN" sz="1050" b="0" i="1" dirty="0" smtClean="0">
                              <a:latin typeface="Cambria Math" panose="02040503050406030204" pitchFamily="18" charset="0"/>
                            </a:rPr>
                          </m:ctrlPr>
                        </m:dPr>
                        <m:e>
                          <m:r>
                            <a:rPr lang="en-US" altLang="zh-CN" sz="1050" b="0" i="1" dirty="0" smtClean="0">
                              <a:latin typeface="Cambria Math" panose="02040503050406030204" pitchFamily="18" charset="0"/>
                            </a:rPr>
                            <m:t>𝑥</m:t>
                          </m:r>
                          <m:r>
                            <a:rPr lang="en-US" altLang="zh-CN" sz="1050" b="0" i="1" dirty="0" smtClean="0">
                              <a:latin typeface="Cambria Math" panose="02040503050406030204" pitchFamily="18" charset="0"/>
                            </a:rPr>
                            <m:t>+</m:t>
                          </m:r>
                          <m:r>
                            <a:rPr lang="en-US" altLang="zh-CN" sz="1050" b="0" i="1" dirty="0" smtClean="0">
                              <a:latin typeface="Cambria Math" panose="02040503050406030204" pitchFamily="18" charset="0"/>
                            </a:rPr>
                            <m:t>𝛼</m:t>
                          </m:r>
                        </m:e>
                      </m:d>
                      <m:r>
                        <a:rPr lang="en-US" altLang="zh-CN" sz="1050" b="0" i="1" dirty="0" smtClean="0">
                          <a:latin typeface="Cambria Math" panose="02040503050406030204" pitchFamily="18" charset="0"/>
                        </a:rPr>
                        <m:t>=</m:t>
                      </m:r>
                      <m:r>
                        <a:rPr lang="en-US" altLang="zh-CN" sz="1050" b="0" i="1" dirty="0" smtClean="0">
                          <a:latin typeface="Cambria Math" panose="02040503050406030204" pitchFamily="18" charset="0"/>
                        </a:rPr>
                        <m:t>𝐴</m:t>
                      </m:r>
                      <m:r>
                        <a:rPr lang="en-US" altLang="zh-CN" sz="1050" b="0" i="1" dirty="0" smtClean="0">
                          <a:latin typeface="Cambria Math" panose="02040503050406030204" pitchFamily="18" charset="0"/>
                        </a:rPr>
                        <m:t>(</m:t>
                      </m:r>
                      <m:r>
                        <a:rPr lang="en-US" altLang="zh-CN" sz="1050" b="0" i="1" dirty="0" smtClean="0">
                          <a:latin typeface="Cambria Math" panose="02040503050406030204" pitchFamily="18" charset="0"/>
                        </a:rPr>
                        <m:t>𝑥</m:t>
                      </m:r>
                      <m:r>
                        <a:rPr lang="en-US" altLang="zh-CN" sz="1050" b="0" i="1" dirty="0" smtClean="0">
                          <a:latin typeface="Cambria Math" panose="02040503050406030204" pitchFamily="18" charset="0"/>
                        </a:rPr>
                        <m:t>)</m:t>
                      </m:r>
                    </m:oMath>
                  </m:oMathPara>
                </a14:m>
                <a:endParaRPr lang="zh-CN" altLang="en-US" sz="1050" dirty="0"/>
              </a:p>
            </p:txBody>
          </p:sp>
        </mc:Choice>
        <mc:Fallback xmlns="">
          <p:sp>
            <p:nvSpPr>
              <p:cNvPr id="21" name="矩形 20">
                <a:extLst>
                  <a:ext uri="{FF2B5EF4-FFF2-40B4-BE49-F238E27FC236}">
                    <a16:creationId xmlns:a16="http://schemas.microsoft.com/office/drawing/2014/main" id="{BFE3D9D1-6516-4E82-9D71-CE2DE998370E}"/>
                  </a:ext>
                </a:extLst>
              </p:cNvPr>
              <p:cNvSpPr>
                <a:spLocks noRot="1" noChangeAspect="1" noMove="1" noResize="1" noEditPoints="1" noAdjustHandles="1" noChangeArrowheads="1" noChangeShapeType="1" noTextEdit="1"/>
              </p:cNvSpPr>
              <p:nvPr/>
            </p:nvSpPr>
            <p:spPr>
              <a:xfrm>
                <a:off x="7688925" y="5778750"/>
                <a:ext cx="1185133" cy="253916"/>
              </a:xfrm>
              <a:prstGeom prst="rect">
                <a:avLst/>
              </a:prstGeom>
              <a:blipFill>
                <a:blip r:embed="rId15"/>
                <a:stretch>
                  <a:fillRect b="-4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485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26EAC42D-F3CC-4DAA-B1E2-6C42DE94B87D}"/>
                  </a:ext>
                </a:extLst>
              </p:cNvPr>
              <p:cNvGraphicFramePr>
                <a:graphicFrameLocks noGrp="1"/>
              </p:cNvGraphicFramePr>
              <p:nvPr>
                <p:extLst>
                  <p:ext uri="{D42A27DB-BD31-4B8C-83A1-F6EECF244321}">
                    <p14:modId xmlns:p14="http://schemas.microsoft.com/office/powerpoint/2010/main" val="2922013135"/>
                  </p:ext>
                </p:extLst>
              </p:nvPr>
            </p:nvGraphicFramePr>
            <p:xfrm>
              <a:off x="588089" y="1503104"/>
              <a:ext cx="7967823" cy="4991064"/>
            </p:xfrm>
            <a:graphic>
              <a:graphicData uri="http://schemas.openxmlformats.org/drawingml/2006/table">
                <a:tbl>
                  <a:tblPr firstRow="1" bandRow="1">
                    <a:tableStyleId>{5C22544A-7EE6-4342-B048-85BDC9FD1C3A}</a:tableStyleId>
                  </a:tblPr>
                  <a:tblGrid>
                    <a:gridCol w="2639231">
                      <a:extLst>
                        <a:ext uri="{9D8B030D-6E8A-4147-A177-3AD203B41FA5}">
                          <a16:colId xmlns:a16="http://schemas.microsoft.com/office/drawing/2014/main" val="648513787"/>
                        </a:ext>
                      </a:extLst>
                    </a:gridCol>
                    <a:gridCol w="5328592">
                      <a:extLst>
                        <a:ext uri="{9D8B030D-6E8A-4147-A177-3AD203B41FA5}">
                          <a16:colId xmlns:a16="http://schemas.microsoft.com/office/drawing/2014/main" val="2383769738"/>
                        </a:ext>
                      </a:extLst>
                    </a:gridCol>
                  </a:tblGrid>
                  <a:tr h="301966">
                    <a:tc>
                      <a:txBody>
                        <a:bodyPr/>
                        <a:lstStyle/>
                        <a:p>
                          <a:pPr algn="ctr"/>
                          <a:r>
                            <a:rPr lang="en-US" altLang="zh-CN" sz="1400" b="0" baseline="0" dirty="0">
                              <a:latin typeface="Times New Roman" panose="02020603050405020304" pitchFamily="18" charset="0"/>
                              <a:cs typeface="Arial" panose="020B0604020202020204" pitchFamily="34" charset="0"/>
                            </a:rPr>
                            <a:t>Symbol</a:t>
                          </a:r>
                          <a:endParaRPr lang="zh-CN" altLang="en-US" sz="1400" b="0" baseline="0" dirty="0">
                            <a:latin typeface="Times New Roman" panose="02020603050405020304" pitchFamily="18" charset="0"/>
                            <a:cs typeface="Arial" panose="020B0604020202020204" pitchFamily="34" charset="0"/>
                          </a:endParaRPr>
                        </a:p>
                      </a:txBody>
                      <a:tcPr anchor="ctr"/>
                    </a:tc>
                    <a:tc>
                      <a:txBody>
                        <a:bodyPr/>
                        <a:lstStyle/>
                        <a:p>
                          <a:pPr algn="ctr"/>
                          <a:r>
                            <a:rPr lang="en-US" altLang="zh-CN" sz="1400" b="0" baseline="0" dirty="0">
                              <a:latin typeface="Times New Roman" panose="02020603050405020304" pitchFamily="18" charset="0"/>
                              <a:cs typeface="Arial" panose="020B0604020202020204" pitchFamily="34" charset="0"/>
                            </a:rPr>
                            <a:t>Definition</a:t>
                          </a:r>
                          <a:endParaRPr lang="zh-CN" altLang="en-US" sz="1400" b="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114780039"/>
                      </a:ext>
                    </a:extLst>
                  </a:tr>
                  <a:tr h="301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400" b="0" i="1" baseline="0" smtClean="0">
                                    <a:latin typeface="Cambria Math" panose="02040503050406030204" pitchFamily="18" charset="0"/>
                                    <a:cs typeface="Arial" panose="020B0604020202020204" pitchFamily="34" charset="0"/>
                                  </a:rPr>
                                  <m:t>𝒦</m:t>
                                </m:r>
                                <m:r>
                                  <a:rPr lang="en-US" altLang="zh-CN" sz="1400" b="0" i="1" baseline="0" smtClean="0">
                                    <a:latin typeface="Cambria Math" panose="02040503050406030204" pitchFamily="18" charset="0"/>
                                    <a:cs typeface="Arial" panose="020B0604020202020204" pitchFamily="34" charset="0"/>
                                  </a:rPr>
                                  <m:t>={1, . . . , </m:t>
                                </m:r>
                                <m:r>
                                  <a:rPr lang="en-US" altLang="zh-CN" sz="1400" b="0" i="1" baseline="0" smtClean="0">
                                    <a:latin typeface="Cambria Math" panose="02040503050406030204" pitchFamily="18" charset="0"/>
                                    <a:cs typeface="Arial" panose="020B0604020202020204" pitchFamily="34" charset="0"/>
                                  </a:rPr>
                                  <m:t>𝐾</m:t>
                                </m:r>
                                <m:r>
                                  <a:rPr lang="en-US" altLang="zh-CN" sz="1400" b="0" i="1" baseline="0" smtClean="0">
                                    <a:latin typeface="Cambria Math" panose="02040503050406030204" pitchFamily="18" charset="0"/>
                                    <a:cs typeface="Arial" panose="020B0604020202020204" pitchFamily="34" charset="0"/>
                                  </a:rPr>
                                  <m:t>}</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latin typeface="Times New Roman" panose="02020603050405020304" pitchFamily="18" charset="0"/>
                              <a:cs typeface="Arial" panose="020B0604020202020204" pitchFamily="34" charset="0"/>
                            </a:rPr>
                            <a:t>The set of all labels</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593246989"/>
                      </a:ext>
                    </a:extLst>
                  </a:tr>
                  <a:tr h="5133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𝑥</m:t>
                                </m:r>
                                <m:r>
                                  <a:rPr lang="en-US" altLang="zh-CN" sz="1400" b="0" i="1" baseline="0" smtClean="0">
                                    <a:latin typeface="Cambria Math" panose="02040503050406030204" pitchFamily="18" charset="0"/>
                                    <a:cs typeface="Arial" panose="020B0604020202020204" pitchFamily="34" charset="0"/>
                                  </a:rPr>
                                  <m:t>=(</m:t>
                                </m:r>
                                <m:sSub>
                                  <m:sSubPr>
                                    <m:ctrlPr>
                                      <a:rPr lang="en-US" altLang="zh-CN" sz="1400" b="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𝑥</m:t>
                                    </m:r>
                                  </m:e>
                                  <m:sub>
                                    <m:r>
                                      <a:rPr lang="en-US" altLang="zh-CN" sz="1400" b="0" i="1" baseline="0" smtClean="0">
                                        <a:latin typeface="Cambria Math" panose="02040503050406030204" pitchFamily="18" charset="0"/>
                                        <a:cs typeface="Arial" panose="020B0604020202020204" pitchFamily="34" charset="0"/>
                                      </a:rPr>
                                      <m:t>1</m:t>
                                    </m:r>
                                  </m:sub>
                                </m:sSub>
                                <m:r>
                                  <a:rPr lang="en-US" altLang="zh-CN" sz="1400" b="0" i="1" baseline="0" smtClean="0">
                                    <a:latin typeface="Cambria Math" panose="02040503050406030204" pitchFamily="18" charset="0"/>
                                    <a:cs typeface="Arial" panose="020B0604020202020204" pitchFamily="34" charset="0"/>
                                  </a:rPr>
                                  <m:t>,…,</m:t>
                                </m:r>
                                <m:sSub>
                                  <m:sSubPr>
                                    <m:ctrlPr>
                                      <a:rPr lang="en-US" altLang="zh-CN" sz="1400" b="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𝑥</m:t>
                                    </m:r>
                                  </m:e>
                                  <m:sub>
                                    <m:r>
                                      <a:rPr lang="en-US" altLang="zh-CN" sz="1400" b="0" i="1" baseline="0" smtClean="0">
                                        <a:latin typeface="Cambria Math" panose="02040503050406030204" pitchFamily="18" charset="0"/>
                                        <a:cs typeface="Arial" panose="020B0604020202020204" pitchFamily="34" charset="0"/>
                                      </a:rPr>
                                      <m:t>𝑛</m:t>
                                    </m:r>
                                  </m:sub>
                                </m:sSub>
                                <m:r>
                                  <a:rPr lang="en-US" altLang="zh-CN" sz="1400" b="0" i="1" baseline="0" smtClean="0">
                                    <a:latin typeface="Cambria Math" panose="02040503050406030204" pitchFamily="18" charset="0"/>
                                    <a:cs typeface="Arial" panose="020B0604020202020204" pitchFamily="34" charset="0"/>
                                  </a:rPr>
                                  <m:t>)</m:t>
                                </m:r>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ℝ</m:t>
                                    </m:r>
                                  </m:e>
                                  <m:sup>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𝑛</m:t>
                                    </m:r>
                                  </m:sup>
                                </m:sSup>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14:m>
                            <m:oMath xmlns:m="http://schemas.openxmlformats.org/officeDocument/2006/math">
                              <m:r>
                                <a:rPr lang="en-US" altLang="zh-CN" sz="1400" i="1" baseline="0" dirty="0" smtClean="0">
                                  <a:latin typeface="Cambria Math" panose="02040503050406030204" pitchFamily="18" charset="0"/>
                                  <a:cs typeface="Arial" panose="020B0604020202020204" pitchFamily="34" charset="0"/>
                                </a:rPr>
                                <m:t>𝑛</m:t>
                              </m:r>
                            </m:oMath>
                          </a14:m>
                          <a:r>
                            <a:rPr lang="en-US" altLang="zh-CN" sz="1400" baseline="0" dirty="0">
                              <a:latin typeface="Times New Roman" panose="02020603050405020304" pitchFamily="18" charset="0"/>
                              <a:cs typeface="Arial" panose="020B0604020202020204" pitchFamily="34" charset="0"/>
                            </a:rPr>
                            <a:t>-dimensional input (</a:t>
                          </a:r>
                          <a14:m>
                            <m:oMath xmlns:m="http://schemas.openxmlformats.org/officeDocument/2006/math">
                              <m:r>
                                <a:rPr lang="en-US" altLang="zh-CN" sz="1400" i="1" baseline="0" dirty="0" smtClean="0">
                                  <a:latin typeface="Cambria Math" panose="02040503050406030204" pitchFamily="18" charset="0"/>
                                  <a:cs typeface="Arial" panose="020B0604020202020204" pitchFamily="34" charset="0"/>
                                </a:rPr>
                                <m:t>𝑛</m:t>
                              </m:r>
                            </m:oMath>
                          </a14:m>
                          <a:r>
                            <a:rPr lang="en-US" altLang="zh-CN" sz="1400" baseline="0" dirty="0">
                              <a:latin typeface="Times New Roman" panose="02020603050405020304" pitchFamily="18" charset="0"/>
                              <a:cs typeface="Arial" panose="020B0604020202020204" pitchFamily="34" charset="0"/>
                            </a:rPr>
                            <a:t> pixels of a image)</a:t>
                          </a:r>
                        </a:p>
                        <a:p>
                          <a14:m>
                            <m:oMath xmlns:m="http://schemas.openxmlformats.org/officeDocument/2006/math">
                              <m:sSub>
                                <m:sSubPr>
                                  <m:ctrlPr>
                                    <a:rPr lang="en-US" altLang="zh-CN" sz="1400" b="0" i="1" baseline="0" dirty="0" smtClean="0">
                                      <a:latin typeface="Cambria Math" panose="02040503050406030204" pitchFamily="18" charset="0"/>
                                      <a:cs typeface="Arial" panose="020B0604020202020204" pitchFamily="34" charset="0"/>
                                    </a:rPr>
                                  </m:ctrlPr>
                                </m:sSubPr>
                                <m:e>
                                  <m:r>
                                    <a:rPr lang="en-US" altLang="zh-CN" sz="1400" i="1" baseline="0" dirty="0" smtClean="0">
                                      <a:latin typeface="Cambria Math" panose="02040503050406030204" pitchFamily="18" charset="0"/>
                                      <a:cs typeface="Arial" panose="020B0604020202020204" pitchFamily="34" charset="0"/>
                                    </a:rPr>
                                    <m:t>𝑥</m:t>
                                  </m:r>
                                </m:e>
                                <m:sub>
                                  <m:r>
                                    <a:rPr lang="en-US" altLang="zh-CN" sz="1400" i="1" baseline="0" dirty="0" smtClean="0">
                                      <a:latin typeface="Cambria Math" panose="02040503050406030204" pitchFamily="18" charset="0"/>
                                      <a:cs typeface="Arial" panose="020B0604020202020204" pitchFamily="34" charset="0"/>
                                    </a:rPr>
                                    <m:t>𝑖</m:t>
                                  </m:r>
                                </m:sub>
                              </m:sSub>
                            </m:oMath>
                          </a14:m>
                          <a:r>
                            <a:rPr lang="en-US" altLang="zh-CN" sz="1400" baseline="0" dirty="0">
                              <a:latin typeface="Times New Roman" panose="02020603050405020304" pitchFamily="18" charset="0"/>
                              <a:cs typeface="Arial" panose="020B0604020202020204" pitchFamily="34" charset="0"/>
                            </a:rPr>
                            <a:t> is the </a:t>
                          </a:r>
                          <a14:m>
                            <m:oMath xmlns:m="http://schemas.openxmlformats.org/officeDocument/2006/math">
                              <m:r>
                                <a:rPr lang="en-US" altLang="zh-CN" sz="1400" i="1" baseline="0" dirty="0" smtClean="0">
                                  <a:latin typeface="Cambria Math" panose="02040503050406030204" pitchFamily="18" charset="0"/>
                                  <a:cs typeface="Arial" panose="020B0604020202020204" pitchFamily="34" charset="0"/>
                                </a:rPr>
                                <m:t>𝑖𝑡h</m:t>
                              </m:r>
                            </m:oMath>
                          </a14:m>
                          <a:r>
                            <a:rPr lang="en-US" altLang="zh-CN" sz="1400" baseline="0" dirty="0">
                              <a:latin typeface="Times New Roman" panose="02020603050405020304" pitchFamily="18" charset="0"/>
                              <a:cs typeface="Arial" panose="020B0604020202020204" pitchFamily="34" charset="0"/>
                            </a:rPr>
                            <a:t> pixel in the image</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74594764"/>
                      </a:ext>
                    </a:extLst>
                  </a:tr>
                  <a:tr h="301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solidFill>
                                      <a:srgbClr val="C00000"/>
                                    </a:solidFill>
                                    <a:latin typeface="Cambria Math" panose="02040503050406030204" pitchFamily="18" charset="0"/>
                                    <a:cs typeface="Arial" panose="020B0604020202020204" pitchFamily="34" charset="0"/>
                                  </a:rPr>
                                  <m:t>𝑦</m:t>
                                </m:r>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en-US" altLang="zh-CN" sz="1400" b="0" i="1" baseline="0" smtClean="0">
                                        <a:solidFill>
                                          <a:srgbClr val="C00000"/>
                                        </a:solidFill>
                                        <a:latin typeface="Cambria Math" panose="02040503050406030204" pitchFamily="18" charset="0"/>
                                        <a:cs typeface="Arial" panose="020B0604020202020204" pitchFamily="34" charset="0"/>
                                      </a:rPr>
                                      <m:t>𝑦</m:t>
                                    </m:r>
                                  </m:e>
                                  <m:sub>
                                    <m:r>
                                      <a:rPr lang="en-US" altLang="zh-CN" sz="1400" b="0" i="1" baseline="0" smtClean="0">
                                        <a:solidFill>
                                          <a:srgbClr val="C00000"/>
                                        </a:solidFill>
                                        <a:latin typeface="Cambria Math" panose="02040503050406030204" pitchFamily="18" charset="0"/>
                                        <a:cs typeface="Arial" panose="020B0604020202020204" pitchFamily="34" charset="0"/>
                                      </a:rPr>
                                      <m:t>1</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en-US" altLang="zh-CN" sz="1400" b="0" i="1" baseline="0" smtClean="0">
                                        <a:solidFill>
                                          <a:srgbClr val="C00000"/>
                                        </a:solidFill>
                                        <a:latin typeface="Cambria Math" panose="02040503050406030204" pitchFamily="18" charset="0"/>
                                        <a:cs typeface="Arial" panose="020B0604020202020204" pitchFamily="34" charset="0"/>
                                      </a:rPr>
                                      <m:t>𝑦</m:t>
                                    </m:r>
                                  </m:e>
                                  <m:sub>
                                    <m:r>
                                      <a:rPr lang="en-US" altLang="zh-CN" sz="1400" b="0" i="1" baseline="0" smtClean="0">
                                        <a:solidFill>
                                          <a:srgbClr val="C00000"/>
                                        </a:solidFill>
                                        <a:latin typeface="Cambria Math" panose="02040503050406030204" pitchFamily="18" charset="0"/>
                                        <a:cs typeface="Arial" panose="020B0604020202020204" pitchFamily="34" charset="0"/>
                                      </a:rPr>
                                      <m:t>𝐾</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oMath>
                            </m:oMathPara>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tc>
                      <a:txBody>
                        <a:bodyPr/>
                        <a:lstStyle/>
                        <a:p>
                          <a:r>
                            <a:rPr lang="en-US" altLang="zh-CN" sz="1400" baseline="0" dirty="0">
                              <a:solidFill>
                                <a:srgbClr val="C00000"/>
                              </a:solidFill>
                              <a:latin typeface="Times New Roman" panose="02020603050405020304" pitchFamily="18" charset="0"/>
                              <a:cs typeface="Arial" panose="020B0604020202020204" pitchFamily="34" charset="0"/>
                            </a:rPr>
                            <a:t>A vector of scores </a:t>
                          </a:r>
                          <a14:m>
                            <m:oMath xmlns:m="http://schemas.openxmlformats.org/officeDocument/2006/math">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en-US" altLang="zh-CN" sz="1400" b="0" i="1" baseline="0" smtClean="0">
                                      <a:solidFill>
                                        <a:srgbClr val="C00000"/>
                                      </a:solidFill>
                                      <a:latin typeface="Cambria Math" panose="02040503050406030204" pitchFamily="18" charset="0"/>
                                      <a:cs typeface="Arial" panose="020B0604020202020204" pitchFamily="34" charset="0"/>
                                    </a:rPr>
                                    <m:t>𝑦</m:t>
                                  </m:r>
                                </m:e>
                                <m:sub>
                                  <m:r>
                                    <a:rPr lang="en-US" altLang="zh-CN" sz="1400" b="0" i="1" baseline="0" smtClean="0">
                                      <a:solidFill>
                                        <a:srgbClr val="C00000"/>
                                      </a:solidFill>
                                      <a:latin typeface="Cambria Math" panose="02040503050406030204" pitchFamily="18" charset="0"/>
                                      <a:cs typeface="Arial" panose="020B0604020202020204" pitchFamily="34" charset="0"/>
                                    </a:rPr>
                                    <m:t>𝑘</m:t>
                                  </m:r>
                                </m:sub>
                              </m:sSub>
                              <m:d>
                                <m:dPr>
                                  <m:ctrlPr>
                                    <a:rPr lang="en-US" altLang="zh-CN" sz="1400" b="0" i="1" baseline="0" smtClean="0">
                                      <a:solidFill>
                                        <a:srgbClr val="C00000"/>
                                      </a:solidFill>
                                      <a:latin typeface="Cambria Math" panose="02040503050406030204" pitchFamily="18" charset="0"/>
                                      <a:cs typeface="Arial" panose="020B0604020202020204" pitchFamily="34" charset="0"/>
                                    </a:rPr>
                                  </m:ctrlPr>
                                </m:dPr>
                                <m:e>
                                  <m:r>
                                    <a:rPr lang="en-US" altLang="zh-CN" sz="1400" b="0" i="1" baseline="0" smtClean="0">
                                      <a:solidFill>
                                        <a:srgbClr val="C00000"/>
                                      </a:solidFill>
                                      <a:latin typeface="Cambria Math" panose="02040503050406030204" pitchFamily="18" charset="0"/>
                                      <a:cs typeface="Arial" panose="020B0604020202020204" pitchFamily="34" charset="0"/>
                                    </a:rPr>
                                    <m:t>𝑥</m:t>
                                  </m:r>
                                </m:e>
                              </m:d>
                              <m:r>
                                <a:rPr lang="en-US" altLang="zh-CN" sz="1400" b="0" i="1" baseline="0" smtClean="0">
                                  <a:solidFill>
                                    <a:srgbClr val="C00000"/>
                                  </a:solidFill>
                                  <a:latin typeface="Cambria Math" panose="02040503050406030204" pitchFamily="18" charset="0"/>
                                  <a:cs typeface="Arial" panose="020B0604020202020204" pitchFamily="34" charset="0"/>
                                </a:rPr>
                                <m:t>∈</m:t>
                              </m:r>
                              <m:d>
                                <m:dPr>
                                  <m:begChr m:val="["/>
                                  <m:endChr m:val="]"/>
                                  <m:ctrlPr>
                                    <a:rPr lang="en-US" altLang="zh-CN" sz="1400" b="0" i="1" baseline="0" smtClean="0">
                                      <a:solidFill>
                                        <a:srgbClr val="C00000"/>
                                      </a:solidFill>
                                      <a:latin typeface="Cambria Math" panose="02040503050406030204" pitchFamily="18" charset="0"/>
                                      <a:cs typeface="Arial" panose="020B0604020202020204" pitchFamily="34" charset="0"/>
                                    </a:rPr>
                                  </m:ctrlPr>
                                </m:dPr>
                                <m:e>
                                  <m:r>
                                    <a:rPr lang="en-US" altLang="zh-CN" sz="1400" b="0" i="1" baseline="0" smtClean="0">
                                      <a:solidFill>
                                        <a:srgbClr val="C00000"/>
                                      </a:solidFill>
                                      <a:latin typeface="Cambria Math" panose="02040503050406030204" pitchFamily="18" charset="0"/>
                                      <a:cs typeface="Arial" panose="020B0604020202020204" pitchFamily="34" charset="0"/>
                                    </a:rPr>
                                    <m:t>0,1</m:t>
                                  </m:r>
                                </m:e>
                              </m:d>
                              <m:r>
                                <a:rPr lang="en-US" altLang="zh-CN" sz="1400" b="0" i="1" baseline="0" smtClean="0">
                                  <a:solidFill>
                                    <a:srgbClr val="C00000"/>
                                  </a:solidFill>
                                  <a:latin typeface="Cambria Math" panose="02040503050406030204" pitchFamily="18" charset="0"/>
                                  <a:cs typeface="Arial" panose="020B0604020202020204" pitchFamily="34" charset="0"/>
                                </a:rPr>
                                <m:t>, </m:t>
                              </m:r>
                              <m:nary>
                                <m:naryPr>
                                  <m:chr m:val="∑"/>
                                  <m:ctrlPr>
                                    <a:rPr lang="en-US" altLang="zh-CN" sz="1400" b="0" i="1" baseline="0" smtClean="0">
                                      <a:solidFill>
                                        <a:srgbClr val="C00000"/>
                                      </a:solidFill>
                                      <a:latin typeface="Cambria Math" panose="02040503050406030204" pitchFamily="18" charset="0"/>
                                      <a:cs typeface="Arial" panose="020B0604020202020204" pitchFamily="34" charset="0"/>
                                    </a:rPr>
                                  </m:ctrlPr>
                                </m:naryPr>
                                <m:sub>
                                  <m:r>
                                    <m:rPr>
                                      <m:brk m:alnAt="23"/>
                                    </m:rPr>
                                    <a:rPr lang="en-US" altLang="zh-CN" sz="1400" b="0" i="1" baseline="0" smtClean="0">
                                      <a:solidFill>
                                        <a:srgbClr val="C00000"/>
                                      </a:solidFill>
                                      <a:latin typeface="Cambria Math" panose="02040503050406030204" pitchFamily="18" charset="0"/>
                                      <a:cs typeface="Arial" panose="020B0604020202020204" pitchFamily="34" charset="0"/>
                                    </a:rPr>
                                    <m:t>𝑘</m:t>
                                  </m:r>
                                  <m:r>
                                    <a:rPr lang="en-US" altLang="zh-CN" sz="1400" b="0" i="1" baseline="0" smtClean="0">
                                      <a:solidFill>
                                        <a:srgbClr val="C00000"/>
                                      </a:solidFill>
                                      <a:latin typeface="Cambria Math" panose="02040503050406030204" pitchFamily="18" charset="0"/>
                                      <a:cs typeface="Arial" panose="020B0604020202020204" pitchFamily="34" charset="0"/>
                                    </a:rPr>
                                    <m:t>=1</m:t>
                                  </m:r>
                                </m:sub>
                                <m:sup>
                                  <m:r>
                                    <a:rPr lang="en-US" altLang="zh-CN" sz="1400" b="0" i="1" baseline="0" smtClean="0">
                                      <a:solidFill>
                                        <a:srgbClr val="C00000"/>
                                      </a:solidFill>
                                      <a:latin typeface="Cambria Math" panose="02040503050406030204" pitchFamily="18" charset="0"/>
                                      <a:cs typeface="Arial" panose="020B0604020202020204" pitchFamily="34" charset="0"/>
                                    </a:rPr>
                                    <m:t>𝐾</m:t>
                                  </m:r>
                                </m:sup>
                                <m:e>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en-US" altLang="zh-CN" sz="1400" b="0" i="1" baseline="0" smtClean="0">
                                          <a:solidFill>
                                            <a:srgbClr val="C00000"/>
                                          </a:solidFill>
                                          <a:latin typeface="Cambria Math" panose="02040503050406030204" pitchFamily="18" charset="0"/>
                                          <a:cs typeface="Arial" panose="020B0604020202020204" pitchFamily="34" charset="0"/>
                                        </a:rPr>
                                        <m:t>𝑦</m:t>
                                      </m:r>
                                    </m:e>
                                    <m:sub>
                                      <m:r>
                                        <a:rPr lang="en-US" altLang="zh-CN" sz="1400" b="0" i="1" baseline="0" smtClean="0">
                                          <a:solidFill>
                                            <a:srgbClr val="C00000"/>
                                          </a:solidFill>
                                          <a:latin typeface="Cambria Math" panose="02040503050406030204" pitchFamily="18" charset="0"/>
                                          <a:cs typeface="Arial" panose="020B0604020202020204" pitchFamily="34" charset="0"/>
                                        </a:rPr>
                                        <m:t>𝑘</m:t>
                                      </m:r>
                                    </m:sub>
                                  </m:sSub>
                                  <m:d>
                                    <m:dPr>
                                      <m:ctrlPr>
                                        <a:rPr lang="en-US" altLang="zh-CN" sz="1400" b="0" i="1" baseline="0" smtClean="0">
                                          <a:solidFill>
                                            <a:srgbClr val="C00000"/>
                                          </a:solidFill>
                                          <a:latin typeface="Cambria Math" panose="02040503050406030204" pitchFamily="18" charset="0"/>
                                          <a:cs typeface="Arial" panose="020B0604020202020204" pitchFamily="34" charset="0"/>
                                        </a:rPr>
                                      </m:ctrlPr>
                                    </m:dPr>
                                    <m:e>
                                      <m:r>
                                        <a:rPr lang="en-US" altLang="zh-CN" sz="1400" b="0" i="1" baseline="0" smtClean="0">
                                          <a:solidFill>
                                            <a:srgbClr val="C00000"/>
                                          </a:solidFill>
                                          <a:latin typeface="Cambria Math" panose="02040503050406030204" pitchFamily="18" charset="0"/>
                                          <a:cs typeface="Arial" panose="020B0604020202020204" pitchFamily="34" charset="0"/>
                                        </a:rPr>
                                        <m:t>𝑥</m:t>
                                      </m:r>
                                    </m:e>
                                  </m:d>
                                </m:e>
                              </m:nary>
                              <m:r>
                                <a:rPr lang="en-US" altLang="zh-CN" sz="1400" b="0" i="1" baseline="0" smtClean="0">
                                  <a:solidFill>
                                    <a:srgbClr val="C00000"/>
                                  </a:solidFill>
                                  <a:latin typeface="Cambria Math" panose="02040503050406030204" pitchFamily="18" charset="0"/>
                                  <a:cs typeface="Arial" panose="020B0604020202020204" pitchFamily="34" charset="0"/>
                                </a:rPr>
                                <m:t>=1</m:t>
                              </m:r>
                            </m:oMath>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863085978"/>
                      </a:ext>
                    </a:extLst>
                  </a:tr>
                  <a:tr h="310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solidFill>
                                      <a:srgbClr val="C00000"/>
                                    </a:solidFill>
                                    <a:latin typeface="Cambria Math" panose="02040503050406030204" pitchFamily="18" charset="0"/>
                                    <a:cs typeface="Arial" panose="020B0604020202020204" pitchFamily="34" charset="0"/>
                                  </a:rPr>
                                  <m:t>𝑄</m:t>
                                </m:r>
                                <m:d>
                                  <m:dPr>
                                    <m:ctrlPr>
                                      <a:rPr lang="en-US" altLang="zh-CN" sz="1400" b="0" i="1" baseline="0" smtClean="0">
                                        <a:solidFill>
                                          <a:srgbClr val="C00000"/>
                                        </a:solidFill>
                                        <a:latin typeface="Cambria Math" panose="02040503050406030204" pitchFamily="18" charset="0"/>
                                        <a:cs typeface="Arial" panose="020B0604020202020204" pitchFamily="34" charset="0"/>
                                      </a:rPr>
                                    </m:ctrlPr>
                                  </m:dPr>
                                  <m:e>
                                    <m:r>
                                      <a:rPr lang="en-US" altLang="zh-CN" sz="1400" b="0" i="1" baseline="0" smtClean="0">
                                        <a:solidFill>
                                          <a:srgbClr val="C00000"/>
                                        </a:solidFill>
                                        <a:latin typeface="Cambria Math" panose="02040503050406030204" pitchFamily="18" charset="0"/>
                                        <a:cs typeface="Arial" panose="020B0604020202020204" pitchFamily="34" charset="0"/>
                                      </a:rPr>
                                      <m:t>𝑥</m:t>
                                    </m:r>
                                  </m:e>
                                </m:d>
                                <m:r>
                                  <a:rPr lang="en-US" altLang="zh-CN" sz="1400" b="0" i="1" baseline="0" smtClean="0">
                                    <a:solidFill>
                                      <a:srgbClr val="C00000"/>
                                    </a:solidFill>
                                    <a:latin typeface="Cambria Math" panose="02040503050406030204" pitchFamily="18" charset="0"/>
                                    <a:cs typeface="Arial" panose="020B0604020202020204" pitchFamily="34" charset="0"/>
                                  </a:rPr>
                                  <m:t>=</m:t>
                                </m:r>
                                <m:r>
                                  <a:rPr lang="en-US" altLang="zh-CN" sz="1400" b="0" i="1" baseline="0" smtClean="0">
                                    <a:solidFill>
                                      <a:srgbClr val="C00000"/>
                                    </a:solidFill>
                                    <a:latin typeface="Cambria Math" panose="02040503050406030204" pitchFamily="18" charset="0"/>
                                    <a:cs typeface="Arial" panose="020B0604020202020204" pitchFamily="34" charset="0"/>
                                  </a:rPr>
                                  <m:t>𝑦</m:t>
                                </m:r>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en-US" altLang="zh-CN" sz="1400" b="0" i="1" baseline="0" smtClean="0">
                                        <a:solidFill>
                                          <a:srgbClr val="C00000"/>
                                        </a:solidFill>
                                        <a:latin typeface="Cambria Math" panose="02040503050406030204" pitchFamily="18" charset="0"/>
                                        <a:cs typeface="Arial" panose="020B0604020202020204" pitchFamily="34" charset="0"/>
                                      </a:rPr>
                                      <m:t>𝑦</m:t>
                                    </m:r>
                                  </m:e>
                                  <m:sub>
                                    <m:r>
                                      <a:rPr lang="en-US" altLang="zh-CN" sz="1400" b="0" i="1" baseline="0" smtClean="0">
                                        <a:solidFill>
                                          <a:srgbClr val="C00000"/>
                                        </a:solidFill>
                                        <a:latin typeface="Cambria Math" panose="02040503050406030204" pitchFamily="18" charset="0"/>
                                        <a:cs typeface="Arial" panose="020B0604020202020204" pitchFamily="34" charset="0"/>
                                      </a:rPr>
                                      <m:t>1</m:t>
                                    </m:r>
                                  </m:sub>
                                </m:sSub>
                                <m:d>
                                  <m:dPr>
                                    <m:ctrlPr>
                                      <a:rPr lang="en-US" altLang="zh-CN" sz="1400" b="0" i="1" baseline="0" smtClean="0">
                                        <a:solidFill>
                                          <a:srgbClr val="C00000"/>
                                        </a:solidFill>
                                        <a:latin typeface="Cambria Math" panose="02040503050406030204" pitchFamily="18" charset="0"/>
                                        <a:cs typeface="Arial" panose="020B0604020202020204" pitchFamily="34" charset="0"/>
                                      </a:rPr>
                                    </m:ctrlPr>
                                  </m:dPr>
                                  <m:e>
                                    <m:r>
                                      <a:rPr lang="en-US" altLang="zh-CN" sz="1400" b="0" i="1" baseline="0" smtClean="0">
                                        <a:solidFill>
                                          <a:srgbClr val="C00000"/>
                                        </a:solidFill>
                                        <a:latin typeface="Cambria Math" panose="02040503050406030204" pitchFamily="18" charset="0"/>
                                        <a:cs typeface="Arial" panose="020B0604020202020204" pitchFamily="34" charset="0"/>
                                      </a:rPr>
                                      <m:t>𝑥</m:t>
                                    </m:r>
                                  </m:e>
                                </m:d>
                                <m:r>
                                  <a:rPr lang="en-US" altLang="zh-CN" sz="1400" b="0" i="1" baseline="0" smtClean="0">
                                    <a:solidFill>
                                      <a:srgbClr val="C00000"/>
                                    </a:solidFill>
                                    <a:latin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en-US" altLang="zh-CN" sz="1400" b="0" i="1" baseline="0" smtClean="0">
                                        <a:solidFill>
                                          <a:srgbClr val="C00000"/>
                                        </a:solidFill>
                                        <a:latin typeface="Cambria Math" panose="02040503050406030204" pitchFamily="18" charset="0"/>
                                        <a:cs typeface="Arial" panose="020B0604020202020204" pitchFamily="34" charset="0"/>
                                      </a:rPr>
                                      <m:t>𝑦</m:t>
                                    </m:r>
                                  </m:e>
                                  <m:sub>
                                    <m:r>
                                      <a:rPr lang="en-US" altLang="zh-CN" sz="1400" b="0" i="1" baseline="0" smtClean="0">
                                        <a:solidFill>
                                          <a:srgbClr val="C00000"/>
                                        </a:solidFill>
                                        <a:latin typeface="Cambria Math" panose="02040503050406030204" pitchFamily="18" charset="0"/>
                                        <a:cs typeface="Arial" panose="020B0604020202020204" pitchFamily="34" charset="0"/>
                                      </a:rPr>
                                      <m:t>𝑘</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r>
                                  <a:rPr lang="en-US" altLang="zh-CN" sz="1400" b="0" i="1" baseline="0" smtClean="0">
                                    <a:solidFill>
                                      <a:srgbClr val="C00000"/>
                                    </a:solidFill>
                                    <a:latin typeface="Cambria Math" panose="02040503050406030204" pitchFamily="18" charset="0"/>
                                    <a:cs typeface="Arial" panose="020B0604020202020204" pitchFamily="34" charset="0"/>
                                  </a:rPr>
                                  <m:t>𝑥</m:t>
                                </m:r>
                                <m:r>
                                  <a:rPr lang="en-US" altLang="zh-CN" sz="1400" b="0" i="1" baseline="0" smtClean="0">
                                    <a:solidFill>
                                      <a:srgbClr val="C00000"/>
                                    </a:solidFill>
                                    <a:latin typeface="Cambria Math" panose="02040503050406030204" pitchFamily="18" charset="0"/>
                                    <a:cs typeface="Arial" panose="020B0604020202020204" pitchFamily="34" charset="0"/>
                                  </a:rPr>
                                  <m:t>))</m:t>
                                </m:r>
                              </m:oMath>
                            </m:oMathPara>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rgbClr val="C00000"/>
                              </a:solidFill>
                              <a:latin typeface="Times New Roman" panose="02020603050405020304" pitchFamily="18" charset="0"/>
                              <a:cs typeface="Arial" panose="020B0604020202020204" pitchFamily="34" charset="0"/>
                            </a:rPr>
                            <a:t>Scoring function</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913623623"/>
                      </a:ext>
                    </a:extLst>
                  </a:tr>
                  <a:tr h="4041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solidFill>
                                      <a:srgbClr val="C00000"/>
                                    </a:solidFill>
                                    <a:latin typeface="Cambria Math" panose="02040503050406030204" pitchFamily="18" charset="0"/>
                                    <a:cs typeface="Arial" panose="020B0604020202020204" pitchFamily="34" charset="0"/>
                                  </a:rPr>
                                  <m:t>𝑓</m:t>
                                </m:r>
                                <m:d>
                                  <m:dPr>
                                    <m:ctrlPr>
                                      <a:rPr lang="en-US" altLang="zh-CN" sz="1400" b="0" i="1" baseline="0" smtClean="0">
                                        <a:solidFill>
                                          <a:srgbClr val="C00000"/>
                                        </a:solidFill>
                                        <a:latin typeface="Cambria Math" panose="02040503050406030204" pitchFamily="18" charset="0"/>
                                        <a:cs typeface="Arial" panose="020B0604020202020204" pitchFamily="34" charset="0"/>
                                      </a:rPr>
                                    </m:ctrlPr>
                                  </m:dPr>
                                  <m:e>
                                    <m:r>
                                      <a:rPr lang="en-US" altLang="zh-CN" sz="1400" b="0" i="1" baseline="0" smtClean="0">
                                        <a:solidFill>
                                          <a:srgbClr val="C00000"/>
                                        </a:solidFill>
                                        <a:latin typeface="Cambria Math" panose="02040503050406030204" pitchFamily="18" charset="0"/>
                                        <a:cs typeface="Arial" panose="020B0604020202020204" pitchFamily="34" charset="0"/>
                                      </a:rPr>
                                      <m:t>𝑥</m:t>
                                    </m:r>
                                  </m:e>
                                </m:d>
                                <m:r>
                                  <a:rPr lang="en-US" altLang="zh-CN" sz="1400" b="0" i="1" baseline="0" smtClean="0">
                                    <a:solidFill>
                                      <a:srgbClr val="C00000"/>
                                    </a:solidFill>
                                    <a:latin typeface="Cambria Math" panose="02040503050406030204" pitchFamily="18" charset="0"/>
                                    <a:cs typeface="Arial" panose="020B0604020202020204" pitchFamily="34" charset="0"/>
                                  </a:rPr>
                                  <m:t>=</m:t>
                                </m:r>
                                <m:func>
                                  <m:funcPr>
                                    <m:ctrlPr>
                                      <a:rPr lang="en-US" altLang="zh-CN" sz="1400" b="0" i="1" baseline="0" smtClean="0">
                                        <a:solidFill>
                                          <a:srgbClr val="C00000"/>
                                        </a:solidFill>
                                        <a:latin typeface="Cambria Math" panose="02040503050406030204" pitchFamily="18" charset="0"/>
                                        <a:cs typeface="Arial" panose="020B0604020202020204" pitchFamily="34" charset="0"/>
                                      </a:rPr>
                                    </m:ctrlPr>
                                  </m:funcPr>
                                  <m:fName>
                                    <m:limLow>
                                      <m:limLowPr>
                                        <m:ctrlPr>
                                          <a:rPr lang="en-US" altLang="zh-CN" sz="1400" b="0" i="1" baseline="0" smtClean="0">
                                            <a:solidFill>
                                              <a:srgbClr val="C00000"/>
                                            </a:solidFill>
                                            <a:latin typeface="Cambria Math" panose="02040503050406030204" pitchFamily="18" charset="0"/>
                                            <a:cs typeface="Arial" panose="020B0604020202020204" pitchFamily="34" charset="0"/>
                                          </a:rPr>
                                        </m:ctrlPr>
                                      </m:limLowPr>
                                      <m:e>
                                        <m:r>
                                          <m:rPr>
                                            <m:sty m:val="p"/>
                                          </m:rPr>
                                          <a:rPr lang="en-US" altLang="zh-CN" sz="1400" b="0" i="0" baseline="0" smtClean="0">
                                            <a:solidFill>
                                              <a:srgbClr val="C00000"/>
                                            </a:solidFill>
                                            <a:latin typeface="Cambria Math" panose="02040503050406030204" pitchFamily="18" charset="0"/>
                                            <a:cs typeface="Arial" panose="020B0604020202020204" pitchFamily="34" charset="0"/>
                                          </a:rPr>
                                          <m:t>arg</m:t>
                                        </m:r>
                                        <m:r>
                                          <a:rPr lang="en-US" altLang="zh-CN" sz="1400" b="0" i="0" baseline="0" smtClean="0">
                                            <a:solidFill>
                                              <a:srgbClr val="C00000"/>
                                            </a:solidFill>
                                            <a:latin typeface="Cambria Math" panose="02040503050406030204" pitchFamily="18" charset="0"/>
                                            <a:cs typeface="Arial" panose="020B0604020202020204" pitchFamily="34" charset="0"/>
                                          </a:rPr>
                                          <m:t> </m:t>
                                        </m:r>
                                        <m:r>
                                          <m:rPr>
                                            <m:sty m:val="p"/>
                                          </m:rPr>
                                          <a:rPr lang="en-US" altLang="zh-CN" sz="1400" b="0" i="0" baseline="0" smtClean="0">
                                            <a:solidFill>
                                              <a:srgbClr val="C00000"/>
                                            </a:solidFill>
                                            <a:latin typeface="Cambria Math" panose="02040503050406030204" pitchFamily="18" charset="0"/>
                                            <a:cs typeface="Arial" panose="020B0604020202020204" pitchFamily="34" charset="0"/>
                                          </a:rPr>
                                          <m:t>max</m:t>
                                        </m:r>
                                      </m:e>
                                      <m:lim>
                                        <m:r>
                                          <a:rPr lang="en-US" altLang="zh-CN" sz="1400" b="0" i="1" baseline="0" smtClean="0">
                                            <a:solidFill>
                                              <a:srgbClr val="C00000"/>
                                            </a:solidFill>
                                            <a:latin typeface="Cambria Math" panose="02040503050406030204" pitchFamily="18" charset="0"/>
                                            <a:cs typeface="Arial" panose="020B0604020202020204" pitchFamily="34" charset="0"/>
                                          </a:rPr>
                                          <m:t>𝑘</m:t>
                                        </m:r>
                                        <m:r>
                                          <a:rPr lang="en-US" altLang="zh-CN" sz="1400" b="0" i="1" baseline="0" smtClean="0">
                                            <a:solidFill>
                                              <a:srgbClr val="C00000"/>
                                            </a:solidFill>
                                            <a:latin typeface="Cambria Math" panose="02040503050406030204" pitchFamily="18" charset="0"/>
                                            <a:cs typeface="Arial" panose="020B0604020202020204" pitchFamily="34" charset="0"/>
                                          </a:rPr>
                                          <m:t>∈</m:t>
                                        </m:r>
                                        <m:r>
                                          <a:rPr lang="zh-CN" altLang="en-US" sz="1400" b="0" i="1" baseline="0" smtClean="0">
                                            <a:solidFill>
                                              <a:srgbClr val="C00000"/>
                                            </a:solidFill>
                                            <a:latin typeface="Cambria Math" panose="02040503050406030204" pitchFamily="18" charset="0"/>
                                            <a:cs typeface="Arial" panose="020B0604020202020204" pitchFamily="34" charset="0"/>
                                          </a:rPr>
                                          <m:t>𝒦</m:t>
                                        </m:r>
                                      </m:lim>
                                    </m:limLow>
                                  </m:fName>
                                  <m:e>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en-US" altLang="zh-CN" sz="1400" b="0" i="1" baseline="0" smtClean="0">
                                            <a:solidFill>
                                              <a:srgbClr val="C00000"/>
                                            </a:solidFill>
                                            <a:latin typeface="Cambria Math" panose="02040503050406030204" pitchFamily="18" charset="0"/>
                                            <a:cs typeface="Arial" panose="020B0604020202020204" pitchFamily="34" charset="0"/>
                                          </a:rPr>
                                          <m:t>𝑦</m:t>
                                        </m:r>
                                      </m:e>
                                      <m:sub>
                                        <m:r>
                                          <a:rPr lang="en-US" altLang="zh-CN" sz="1400" b="0" i="1" baseline="0" smtClean="0">
                                            <a:solidFill>
                                              <a:srgbClr val="C00000"/>
                                            </a:solidFill>
                                            <a:latin typeface="Cambria Math" panose="02040503050406030204" pitchFamily="18" charset="0"/>
                                            <a:cs typeface="Arial" panose="020B0604020202020204" pitchFamily="34" charset="0"/>
                                          </a:rPr>
                                          <m:t>𝑘</m:t>
                                        </m:r>
                                      </m:sub>
                                    </m:sSub>
                                    <m:r>
                                      <a:rPr lang="en-US" altLang="zh-CN" sz="1400" b="0" i="1" baseline="0" smtClean="0">
                                        <a:solidFill>
                                          <a:srgbClr val="C00000"/>
                                        </a:solidFill>
                                        <a:latin typeface="Cambria Math" panose="02040503050406030204" pitchFamily="18" charset="0"/>
                                        <a:cs typeface="Arial" panose="020B0604020202020204" pitchFamily="34" charset="0"/>
                                      </a:rPr>
                                      <m:t>(</m:t>
                                    </m:r>
                                    <m:r>
                                      <a:rPr lang="en-US" altLang="zh-CN" sz="1400" b="0" i="1" baseline="0" smtClean="0">
                                        <a:solidFill>
                                          <a:srgbClr val="C00000"/>
                                        </a:solidFill>
                                        <a:latin typeface="Cambria Math" panose="02040503050406030204" pitchFamily="18" charset="0"/>
                                        <a:cs typeface="Arial" panose="020B0604020202020204" pitchFamily="34" charset="0"/>
                                      </a:rPr>
                                      <m:t>𝑥</m:t>
                                    </m:r>
                                    <m:r>
                                      <a:rPr lang="en-US" altLang="zh-CN" sz="1400" b="0" i="1" baseline="0" smtClean="0">
                                        <a:solidFill>
                                          <a:srgbClr val="C00000"/>
                                        </a:solidFill>
                                        <a:latin typeface="Cambria Math" panose="02040503050406030204" pitchFamily="18" charset="0"/>
                                        <a:cs typeface="Arial" panose="020B0604020202020204" pitchFamily="34" charset="0"/>
                                      </a:rPr>
                                      <m:t>)</m:t>
                                    </m:r>
                                  </m:e>
                                </m:func>
                              </m:oMath>
                            </m:oMathPara>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rgbClr val="C00000"/>
                              </a:solidFill>
                              <a:latin typeface="Times New Roman" panose="02020603050405020304" pitchFamily="18" charset="0"/>
                              <a:cs typeface="Arial" panose="020B0604020202020204" pitchFamily="34" charset="0"/>
                            </a:rPr>
                            <a:t>Prediction procedure</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744283335"/>
                      </a:ext>
                    </a:extLst>
                  </a:tr>
                  <a:tr h="513342">
                    <a:tc>
                      <a:txBody>
                        <a:bodyPr/>
                        <a:lstStyle/>
                        <a:p>
                          <a:pPr algn="ctr"/>
                          <a14:m>
                            <m:oMathPara xmlns:m="http://schemas.openxmlformats.org/officeDocument/2006/math">
                              <m:oMathParaPr>
                                <m:jc m:val="centerGroup"/>
                              </m:oMathParaPr>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𝛼</m:t>
                                </m:r>
                                <m:r>
                                  <a:rPr lang="en-US" altLang="zh-CN" sz="1400" b="0" i="1" baseline="0" smtClean="0">
                                    <a:latin typeface="Cambria Math" panose="02040503050406030204" pitchFamily="18" charset="0"/>
                                    <a:cs typeface="Arial" panose="020B0604020202020204" pitchFamily="34" charset="0"/>
                                  </a:rPr>
                                  <m:t>=(</m:t>
                                </m:r>
                                <m:sSub>
                                  <m:sSubPr>
                                    <m:ctrlPr>
                                      <a:rPr lang="en-US" altLang="zh-CN" sz="1400" b="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𝛼</m:t>
                                    </m:r>
                                  </m:e>
                                  <m:sub>
                                    <m:r>
                                      <a:rPr lang="en-US" altLang="zh-CN" sz="1400" b="0" i="1" baseline="0" smtClean="0">
                                        <a:latin typeface="Cambria Math" panose="02040503050406030204" pitchFamily="18" charset="0"/>
                                        <a:cs typeface="Arial" panose="020B0604020202020204" pitchFamily="34" charset="0"/>
                                      </a:rPr>
                                      <m:t>1</m:t>
                                    </m:r>
                                  </m:sub>
                                </m:sSub>
                                <m:r>
                                  <a:rPr lang="en-US" altLang="zh-CN" sz="1400" b="0" i="1" baseline="0" smtClean="0">
                                    <a:latin typeface="Cambria Math" panose="02040503050406030204" pitchFamily="18" charset="0"/>
                                    <a:cs typeface="Arial" panose="020B0604020202020204" pitchFamily="34" charset="0"/>
                                  </a:rPr>
                                  <m:t>,…,</m:t>
                                </m:r>
                                <m:sSub>
                                  <m:sSubPr>
                                    <m:ctrlPr>
                                      <a:rPr lang="en-US" altLang="zh-CN" sz="1400" b="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𝛼</m:t>
                                    </m:r>
                                  </m:e>
                                  <m:sub>
                                    <m:r>
                                      <a:rPr lang="en-US" altLang="zh-CN" sz="1400" b="0" i="1" baseline="0" smtClean="0">
                                        <a:latin typeface="Cambria Math" panose="02040503050406030204" pitchFamily="18" charset="0"/>
                                        <a:cs typeface="Arial" panose="020B0604020202020204" pitchFamily="34" charset="0"/>
                                      </a:rPr>
                                      <m:t>𝑛</m:t>
                                    </m:r>
                                  </m:sub>
                                </m:sSub>
                                <m:r>
                                  <a:rPr lang="en-US" altLang="zh-CN" sz="1400" b="0" i="1" baseline="0" smtClean="0">
                                    <a:latin typeface="Cambria Math" panose="02040503050406030204" pitchFamily="18" charset="0"/>
                                    <a:cs typeface="Arial" panose="020B0604020202020204" pitchFamily="34" charset="0"/>
                                  </a:rPr>
                                  <m:t>)</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Perturbation (or called the change in the input)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1400" b="0" i="1" baseline="0" dirty="0" smtClean="0">
                                      <a:latin typeface="Cambria Math" panose="02040503050406030204" pitchFamily="18" charset="0"/>
                                      <a:cs typeface="Arial" panose="020B0604020202020204" pitchFamily="34" charset="0"/>
                                    </a:rPr>
                                  </m:ctrlPr>
                                </m:sSubPr>
                                <m:e>
                                  <m:r>
                                    <a:rPr lang="en-US" altLang="zh-CN" sz="1400" b="0" i="1" baseline="0" dirty="0" smtClean="0">
                                      <a:latin typeface="Cambria Math" panose="02040503050406030204" pitchFamily="18" charset="0"/>
                                      <a:cs typeface="Arial" panose="020B0604020202020204" pitchFamily="34" charset="0"/>
                                    </a:rPr>
                                    <m:t>𝛼</m:t>
                                  </m:r>
                                </m:e>
                                <m:sub>
                                  <m:r>
                                    <a:rPr lang="en-US" altLang="zh-CN" sz="1400" i="1" baseline="0" dirty="0" smtClean="0">
                                      <a:latin typeface="Cambria Math" panose="02040503050406030204" pitchFamily="18" charset="0"/>
                                      <a:cs typeface="Arial" panose="020B0604020202020204" pitchFamily="34" charset="0"/>
                                    </a:rPr>
                                    <m:t>𝑖</m:t>
                                  </m:r>
                                </m:sub>
                              </m:sSub>
                            </m:oMath>
                          </a14:m>
                          <a:r>
                            <a:rPr lang="en-US" altLang="zh-CN" sz="1400" baseline="0" dirty="0">
                              <a:latin typeface="Times New Roman" panose="02020603050405020304" pitchFamily="18" charset="0"/>
                              <a:cs typeface="Arial" panose="020B0604020202020204" pitchFamily="34" charset="0"/>
                            </a:rPr>
                            <a:t> is the change to the </a:t>
                          </a:r>
                          <a14:m>
                            <m:oMath xmlns:m="http://schemas.openxmlformats.org/officeDocument/2006/math">
                              <m:r>
                                <a:rPr lang="en-US" altLang="zh-CN" sz="1400" i="1" baseline="0" dirty="0" smtClean="0">
                                  <a:latin typeface="Cambria Math" panose="02040503050406030204" pitchFamily="18" charset="0"/>
                                  <a:cs typeface="Arial" panose="020B0604020202020204" pitchFamily="34" charset="0"/>
                                </a:rPr>
                                <m:t>𝑖𝑡h</m:t>
                              </m:r>
                            </m:oMath>
                          </a14:m>
                          <a:r>
                            <a:rPr lang="en-US" altLang="zh-CN" sz="1400" baseline="0" dirty="0">
                              <a:latin typeface="Times New Roman" panose="02020603050405020304" pitchFamily="18" charset="0"/>
                              <a:cs typeface="Arial" panose="020B0604020202020204" pitchFamily="34" charset="0"/>
                            </a:rPr>
                            <a:t> pixel in the image</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4200444061"/>
                      </a:ext>
                    </a:extLst>
                  </a:tr>
                  <a:tr h="301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𝑥</m:t>
                                </m:r>
                                <m:r>
                                  <a:rPr lang="en-US" altLang="zh-CN" sz="1400" b="0" i="1" baseline="0" smtClean="0">
                                    <a:latin typeface="Cambria Math" panose="02040503050406030204" pitchFamily="18" charset="0"/>
                                    <a:cs typeface="Arial" panose="020B0604020202020204" pitchFamily="34" charset="0"/>
                                  </a:rPr>
                                  <m:t>+</m:t>
                                </m:r>
                                <m:r>
                                  <a:rPr lang="en-US" altLang="zh-CN" sz="1400" b="0" i="1" baseline="0" smtClean="0">
                                    <a:latin typeface="Cambria Math" panose="02040503050406030204" pitchFamily="18" charset="0"/>
                                    <a:cs typeface="Arial" panose="020B0604020202020204" pitchFamily="34" charset="0"/>
                                  </a:rPr>
                                  <m:t>𝛼</m:t>
                                </m:r>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Adversarial example </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431992355"/>
                      </a:ext>
                    </a:extLst>
                  </a:tr>
                  <a:tr h="1173327">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baseline="0" smtClean="0">
                                        <a:latin typeface="Cambria Math" panose="02040503050406030204" pitchFamily="18" charset="0"/>
                                        <a:cs typeface="Arial" panose="020B0604020202020204" pitchFamily="34" charset="0"/>
                                      </a:rPr>
                                    </m:ctrlPr>
                                  </m:sSubPr>
                                  <m:e>
                                    <m:d>
                                      <m:dPr>
                                        <m:begChr m:val="|"/>
                                        <m:endChr m:val="|"/>
                                        <m:ctrlPr>
                                          <a:rPr lang="en-US" altLang="zh-CN" sz="1400" b="0" i="1" baseline="0" smtClean="0">
                                            <a:latin typeface="Cambria Math" panose="02040503050406030204" pitchFamily="18" charset="0"/>
                                            <a:cs typeface="Arial" panose="020B0604020202020204" pitchFamily="34" charset="0"/>
                                          </a:rPr>
                                        </m:ctrlPr>
                                      </m:dPr>
                                      <m:e>
                                        <m:d>
                                          <m:dPr>
                                            <m:begChr m:val="|"/>
                                            <m:endChr m:val="|"/>
                                            <m:ctrlPr>
                                              <a:rPr lang="en-US" altLang="zh-CN" sz="1400" b="0" i="1" baseline="0" smtClean="0">
                                                <a:latin typeface="Cambria Math" panose="02040503050406030204" pitchFamily="18" charset="0"/>
                                                <a:cs typeface="Arial" panose="020B0604020202020204" pitchFamily="34" charset="0"/>
                                              </a:rPr>
                                            </m:ctrlPr>
                                          </m:dPr>
                                          <m:e>
                                            <m:r>
                                              <a:rPr lang="en-US" altLang="zh-CN" sz="1400" b="0" i="1" baseline="0" smtClean="0">
                                                <a:latin typeface="Cambria Math" panose="02040503050406030204" pitchFamily="18" charset="0"/>
                                                <a:cs typeface="Arial" panose="020B0604020202020204" pitchFamily="34" charset="0"/>
                                              </a:rPr>
                                              <m:t>𝛼</m:t>
                                            </m:r>
                                          </m:e>
                                        </m:d>
                                      </m:e>
                                    </m:d>
                                  </m:e>
                                  <m:sub>
                                    <m:r>
                                      <a:rPr lang="en-US" altLang="zh-CN" sz="1400" b="0" i="1" baseline="0" smtClean="0">
                                        <a:latin typeface="Cambria Math" panose="02040503050406030204" pitchFamily="18" charset="0"/>
                                        <a:cs typeface="Arial" panose="020B0604020202020204" pitchFamily="34" charset="0"/>
                                      </a:rPr>
                                      <m:t>𝑝</m:t>
                                    </m:r>
                                  </m:sub>
                                </m:sSub>
                                <m:r>
                                  <a:rPr lang="en-US" altLang="zh-CN" sz="1400" b="0" i="1" baseline="0" smtClean="0">
                                    <a:latin typeface="Cambria Math" panose="02040503050406030204" pitchFamily="18" charset="0"/>
                                    <a:cs typeface="Arial" panose="020B0604020202020204" pitchFamily="34" charset="0"/>
                                  </a:rPr>
                                  <m:t>=</m:t>
                                </m:r>
                                <m:sSub>
                                  <m:sSubPr>
                                    <m:ctrlPr>
                                      <a:rPr lang="en-US" altLang="zh-CN" sz="1400" b="0" i="1" baseline="0" smtClean="0">
                                        <a:latin typeface="Cambria Math" panose="02040503050406030204" pitchFamily="18" charset="0"/>
                                        <a:cs typeface="Arial" panose="020B0604020202020204" pitchFamily="34" charset="0"/>
                                      </a:rPr>
                                    </m:ctrlPr>
                                  </m:sSubPr>
                                  <m:e>
                                    <m:d>
                                      <m:dPr>
                                        <m:begChr m:val="|"/>
                                        <m:endChr m:val="|"/>
                                        <m:ctrlPr>
                                          <a:rPr lang="en-US" altLang="zh-CN" sz="1400" b="0" i="1" baseline="0" smtClean="0">
                                            <a:latin typeface="Cambria Math" panose="02040503050406030204" pitchFamily="18" charset="0"/>
                                            <a:cs typeface="Arial" panose="020B0604020202020204" pitchFamily="34" charset="0"/>
                                          </a:rPr>
                                        </m:ctrlPr>
                                      </m:dPr>
                                      <m:e>
                                        <m:d>
                                          <m:dPr>
                                            <m:begChr m:val="|"/>
                                            <m:endChr m:val="|"/>
                                            <m:ctrlPr>
                                              <a:rPr lang="en-US" altLang="zh-CN" sz="1400" b="0" i="1" baseline="0" smtClean="0">
                                                <a:latin typeface="Cambria Math" panose="02040503050406030204" pitchFamily="18" charset="0"/>
                                                <a:cs typeface="Arial" panose="020B0604020202020204" pitchFamily="34" charset="0"/>
                                              </a:rPr>
                                            </m:ctrlPr>
                                          </m:dPr>
                                          <m:e>
                                            <m:d>
                                              <m:dPr>
                                                <m:ctrlPr>
                                                  <a:rPr lang="en-US" altLang="zh-CN" sz="1400" b="0" i="1" baseline="0" smtClean="0">
                                                    <a:latin typeface="Cambria Math" panose="02040503050406030204" pitchFamily="18" charset="0"/>
                                                    <a:cs typeface="Arial" panose="020B0604020202020204" pitchFamily="34" charset="0"/>
                                                  </a:rPr>
                                                </m:ctrlPr>
                                              </m:dPr>
                                              <m:e>
                                                <m:sSub>
                                                  <m:sSubPr>
                                                    <m:ctrlPr>
                                                      <a:rPr lang="en-US" altLang="zh-CN" sz="1400" b="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𝛼</m:t>
                                                    </m:r>
                                                  </m:e>
                                                  <m:sub>
                                                    <m:r>
                                                      <a:rPr lang="en-US" altLang="zh-CN" sz="1400" b="0" i="1" baseline="0" smtClean="0">
                                                        <a:latin typeface="Cambria Math" panose="02040503050406030204" pitchFamily="18" charset="0"/>
                                                        <a:cs typeface="Arial" panose="020B0604020202020204" pitchFamily="34" charset="0"/>
                                                      </a:rPr>
                                                      <m:t>1</m:t>
                                                    </m:r>
                                                  </m:sub>
                                                </m:sSub>
                                                <m:r>
                                                  <a:rPr lang="en-US" altLang="zh-CN" sz="1400" b="0" i="1" baseline="0" smtClean="0">
                                                    <a:latin typeface="Cambria Math" panose="02040503050406030204" pitchFamily="18" charset="0"/>
                                                    <a:cs typeface="Arial" panose="020B0604020202020204" pitchFamily="34" charset="0"/>
                                                  </a:rPr>
                                                  <m:t>,…,</m:t>
                                                </m:r>
                                                <m:sSub>
                                                  <m:sSubPr>
                                                    <m:ctrlPr>
                                                      <a:rPr lang="en-US" altLang="zh-CN" sz="1400" b="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𝛼</m:t>
                                                    </m:r>
                                                  </m:e>
                                                  <m:sub>
                                                    <m:r>
                                                      <a:rPr lang="en-US" altLang="zh-CN" sz="1400" b="0" i="1" baseline="0" smtClean="0">
                                                        <a:latin typeface="Cambria Math" panose="02040503050406030204" pitchFamily="18" charset="0"/>
                                                        <a:cs typeface="Arial" panose="020B0604020202020204" pitchFamily="34" charset="0"/>
                                                      </a:rPr>
                                                      <m:t>𝑛</m:t>
                                                    </m:r>
                                                  </m:sub>
                                                </m:sSub>
                                              </m:e>
                                            </m:d>
                                          </m:e>
                                        </m:d>
                                      </m:e>
                                    </m:d>
                                  </m:e>
                                  <m:sub>
                                    <m:r>
                                      <a:rPr lang="en-US" altLang="zh-CN" sz="1400" b="0" i="1" baseline="0" smtClean="0">
                                        <a:latin typeface="Cambria Math" panose="02040503050406030204" pitchFamily="18" charset="0"/>
                                        <a:cs typeface="Arial" panose="020B0604020202020204" pitchFamily="34" charset="0"/>
                                      </a:rPr>
                                      <m:t>𝑝</m:t>
                                    </m:r>
                                  </m:sub>
                                </m:sSub>
                              </m:oMath>
                            </m:oMathPara>
                          </a14:m>
                          <a:endParaRPr lang="zh-CN" altLang="en-US" sz="1400" baseline="0" dirty="0">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400" i="1" baseline="0" dirty="0" smtClean="0">
                                  <a:latin typeface="Cambria Math" panose="02040503050406030204" pitchFamily="18" charset="0"/>
                                  <a:cs typeface="Arial" panose="020B0604020202020204" pitchFamily="34" charset="0"/>
                                </a:rPr>
                                <m:t>𝑝</m:t>
                              </m:r>
                            </m:oMath>
                          </a14:m>
                          <a:r>
                            <a:rPr lang="en-US" altLang="zh-CN" sz="1400" baseline="0" dirty="0">
                              <a:latin typeface="Times New Roman" panose="02020603050405020304" pitchFamily="18" charset="0"/>
                              <a:cs typeface="Arial" panose="020B0604020202020204" pitchFamily="34" charset="0"/>
                            </a:rPr>
                            <a:t>-norm of the perturbation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for </a:t>
                          </a:r>
                          <a14:m>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1≤</m:t>
                              </m:r>
                              <m:r>
                                <a:rPr lang="en-US" altLang="zh-CN" sz="1400" b="0" i="1" baseline="0" smtClean="0">
                                  <a:latin typeface="Cambria Math" panose="02040503050406030204" pitchFamily="18" charset="0"/>
                                  <a:cs typeface="Arial" panose="020B0604020202020204" pitchFamily="34" charset="0"/>
                                </a:rPr>
                                <m:t>𝑝</m:t>
                              </m:r>
                              <m:r>
                                <a:rPr lang="en-US" altLang="zh-CN" sz="1400" b="0" i="1" baseline="0" smtClean="0">
                                  <a:latin typeface="Cambria Math" panose="02040503050406030204" pitchFamily="18" charset="0"/>
                                  <a:cs typeface="Arial" panose="020B0604020202020204" pitchFamily="34" charset="0"/>
                                </a:rPr>
                                <m:t>&lt;∞</m:t>
                              </m:r>
                            </m:oMath>
                          </a14:m>
                          <a:r>
                            <a:rPr lang="en-US" altLang="zh-CN" sz="1400" baseline="0" dirty="0">
                              <a:latin typeface="Times New Roman" panose="02020603050405020304" pitchFamily="18" charset="0"/>
                              <a:cs typeface="Arial" panose="020B0604020202020204" pitchFamily="34" charset="0"/>
                            </a:rPr>
                            <a:t>, </a:t>
                          </a:r>
                          <a14:m>
                            <m:oMath xmlns:m="http://schemas.openxmlformats.org/officeDocument/2006/math">
                              <m:sSub>
                                <m:sSubPr>
                                  <m:ctrlPr>
                                    <a:rPr lang="en-US" altLang="zh-CN" sz="1400" b="0" i="1" baseline="0" smtClean="0">
                                      <a:latin typeface="Cambria Math" panose="02040503050406030204" pitchFamily="18" charset="0"/>
                                      <a:cs typeface="Arial" panose="020B0604020202020204" pitchFamily="34" charset="0"/>
                                    </a:rPr>
                                  </m:ctrlPr>
                                </m:sSubPr>
                                <m:e>
                                  <m:d>
                                    <m:dPr>
                                      <m:begChr m:val="|"/>
                                      <m:endChr m:val="|"/>
                                      <m:ctrlPr>
                                        <a:rPr lang="en-US" altLang="zh-CN" sz="1400" b="0" i="1" baseline="0" smtClean="0">
                                          <a:latin typeface="Cambria Math" panose="02040503050406030204" pitchFamily="18" charset="0"/>
                                          <a:cs typeface="Arial" panose="020B0604020202020204" pitchFamily="34" charset="0"/>
                                        </a:rPr>
                                      </m:ctrlPr>
                                    </m:dPr>
                                    <m:e>
                                      <m:d>
                                        <m:dPr>
                                          <m:begChr m:val="|"/>
                                          <m:endChr m:val="|"/>
                                          <m:ctrlPr>
                                            <a:rPr lang="en-US" altLang="zh-CN" sz="1400" b="0" i="1" baseline="0" smtClean="0">
                                              <a:latin typeface="Cambria Math" panose="02040503050406030204" pitchFamily="18" charset="0"/>
                                              <a:cs typeface="Arial" panose="020B0604020202020204" pitchFamily="34" charset="0"/>
                                            </a:rPr>
                                          </m:ctrlPr>
                                        </m:dPr>
                                        <m:e>
                                          <m:r>
                                            <a:rPr lang="en-US" altLang="zh-CN" sz="1400" b="0" i="1" baseline="0" smtClean="0">
                                              <a:latin typeface="Cambria Math" panose="02040503050406030204" pitchFamily="18" charset="0"/>
                                              <a:cs typeface="Arial" panose="020B0604020202020204" pitchFamily="34" charset="0"/>
                                            </a:rPr>
                                            <m:t>𝛼</m:t>
                                          </m:r>
                                        </m:e>
                                      </m:d>
                                    </m:e>
                                  </m:d>
                                </m:e>
                                <m:sub>
                                  <m:r>
                                    <a:rPr lang="en-US" altLang="zh-CN" sz="1400" b="0" i="1" baseline="0" smtClean="0">
                                      <a:latin typeface="Cambria Math" panose="02040503050406030204" pitchFamily="18" charset="0"/>
                                      <a:cs typeface="Arial" panose="020B0604020202020204" pitchFamily="34" charset="0"/>
                                    </a:rPr>
                                    <m:t>𝑝</m:t>
                                  </m:r>
                                </m:sub>
                              </m:sSub>
                              <m:r>
                                <a:rPr lang="en-US" altLang="zh-CN" sz="1400" b="0" i="1" baseline="0" smtClean="0">
                                  <a:latin typeface="Cambria Math" panose="02040503050406030204" pitchFamily="18" charset="0"/>
                                  <a:cs typeface="Arial" panose="020B0604020202020204" pitchFamily="34" charset="0"/>
                                </a:rPr>
                                <m:t>=</m:t>
                              </m:r>
                              <m:sSup>
                                <m:sSupPr>
                                  <m:ctrlPr>
                                    <a:rPr lang="en-US" altLang="zh-CN" sz="1400" b="0" i="1" baseline="0" smtClean="0">
                                      <a:latin typeface="Cambria Math" panose="02040503050406030204" pitchFamily="18" charset="0"/>
                                      <a:cs typeface="Arial" panose="020B0604020202020204" pitchFamily="34" charset="0"/>
                                    </a:rPr>
                                  </m:ctrlPr>
                                </m:sSupPr>
                                <m:e>
                                  <m:d>
                                    <m:dPr>
                                      <m:ctrlPr>
                                        <a:rPr lang="en-US" altLang="zh-CN" sz="1400" b="0" i="1" baseline="0" smtClean="0">
                                          <a:latin typeface="Cambria Math" panose="02040503050406030204" pitchFamily="18" charset="0"/>
                                          <a:cs typeface="Arial" panose="020B0604020202020204" pitchFamily="34" charset="0"/>
                                        </a:rPr>
                                      </m:ctrlPr>
                                    </m:dPr>
                                    <m:e>
                                      <m:nary>
                                        <m:naryPr>
                                          <m:chr m:val="∑"/>
                                          <m:ctrlPr>
                                            <a:rPr lang="en-US" altLang="zh-CN" sz="1400" b="0" i="1" baseline="0" smtClean="0">
                                              <a:latin typeface="Cambria Math" panose="02040503050406030204" pitchFamily="18" charset="0"/>
                                              <a:cs typeface="Arial" panose="020B0604020202020204" pitchFamily="34" charset="0"/>
                                            </a:rPr>
                                          </m:ctrlPr>
                                        </m:naryPr>
                                        <m:sub>
                                          <m:r>
                                            <m:rPr>
                                              <m:brk m:alnAt="23"/>
                                            </m:rPr>
                                            <a:rPr lang="en-US" altLang="zh-CN" sz="1400" b="0" i="1" baseline="0" smtClean="0">
                                              <a:latin typeface="Cambria Math" panose="02040503050406030204" pitchFamily="18" charset="0"/>
                                              <a:cs typeface="Arial" panose="020B0604020202020204" pitchFamily="34" charset="0"/>
                                            </a:rPr>
                                            <m:t>𝑖</m:t>
                                          </m:r>
                                          <m:r>
                                            <a:rPr lang="en-US" altLang="zh-CN" sz="1400" b="0" i="1" baseline="0" smtClean="0">
                                              <a:latin typeface="Cambria Math" panose="02040503050406030204" pitchFamily="18" charset="0"/>
                                              <a:cs typeface="Arial" panose="020B0604020202020204" pitchFamily="34" charset="0"/>
                                            </a:rPr>
                                            <m:t>=1</m:t>
                                          </m:r>
                                        </m:sub>
                                        <m:sup>
                                          <m:r>
                                            <a:rPr lang="en-US" altLang="zh-CN" sz="1400" b="0" i="1" baseline="0" smtClean="0">
                                              <a:latin typeface="Cambria Math" panose="02040503050406030204" pitchFamily="18" charset="0"/>
                                              <a:cs typeface="Arial" panose="020B0604020202020204" pitchFamily="34" charset="0"/>
                                            </a:rPr>
                                            <m:t>𝑛</m:t>
                                          </m:r>
                                        </m:sup>
                                        <m:e>
                                          <m:sSup>
                                            <m:sSupPr>
                                              <m:ctrlPr>
                                                <a:rPr lang="en-US" altLang="zh-CN" sz="1400" b="0" i="1" baseline="0" smtClean="0">
                                                  <a:latin typeface="Cambria Math" panose="02040503050406030204" pitchFamily="18" charset="0"/>
                                                  <a:cs typeface="Arial" panose="020B0604020202020204" pitchFamily="34" charset="0"/>
                                                </a:rPr>
                                              </m:ctrlPr>
                                            </m:sSupPr>
                                            <m:e>
                                              <m:d>
                                                <m:dPr>
                                                  <m:begChr m:val="|"/>
                                                  <m:endChr m:val="|"/>
                                                  <m:ctrlPr>
                                                    <a:rPr lang="en-US" altLang="zh-CN" sz="1400" b="0" i="1" baseline="0" smtClean="0">
                                                      <a:latin typeface="Cambria Math" panose="02040503050406030204" pitchFamily="18" charset="0"/>
                                                      <a:cs typeface="Arial" panose="020B0604020202020204" pitchFamily="34" charset="0"/>
                                                    </a:rPr>
                                                  </m:ctrlPr>
                                                </m:dPr>
                                                <m:e>
                                                  <m:sSub>
                                                    <m:sSubPr>
                                                      <m:ctrlPr>
                                                        <a:rPr lang="en-US" altLang="zh-CN" sz="1400" b="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𝛼</m:t>
                                                      </m:r>
                                                    </m:e>
                                                    <m:sub>
                                                      <m:r>
                                                        <a:rPr lang="en-US" altLang="zh-CN" sz="1400" b="0" i="1" baseline="0" smtClean="0">
                                                          <a:latin typeface="Cambria Math" panose="02040503050406030204" pitchFamily="18" charset="0"/>
                                                          <a:cs typeface="Arial" panose="020B0604020202020204" pitchFamily="34" charset="0"/>
                                                        </a:rPr>
                                                        <m:t>𝑖</m:t>
                                                      </m:r>
                                                    </m:sub>
                                                  </m:sSub>
                                                </m:e>
                                              </m:d>
                                            </m:e>
                                            <m:sup>
                                              <m:r>
                                                <a:rPr lang="en-US" altLang="zh-CN" sz="1400" b="0" i="1" baseline="0" smtClean="0">
                                                  <a:latin typeface="Cambria Math" panose="02040503050406030204" pitchFamily="18" charset="0"/>
                                                  <a:cs typeface="Arial" panose="020B0604020202020204" pitchFamily="34" charset="0"/>
                                                </a:rPr>
                                                <m:t>𝑝</m:t>
                                              </m:r>
                                            </m:sup>
                                          </m:sSup>
                                        </m:e>
                                      </m:nary>
                                    </m:e>
                                  </m:d>
                                </m:e>
                                <m:sup>
                                  <m:r>
                                    <a:rPr lang="en-US" altLang="zh-CN" sz="1400" b="0" i="1" baseline="0" smtClean="0">
                                      <a:latin typeface="Cambria Math" panose="02040503050406030204" pitchFamily="18" charset="0"/>
                                      <a:cs typeface="Arial" panose="020B0604020202020204" pitchFamily="34" charset="0"/>
                                    </a:rPr>
                                    <m:t>1/</m:t>
                                  </m:r>
                                  <m:r>
                                    <a:rPr lang="en-US" altLang="zh-CN" sz="1400" b="0" i="1" baseline="0" smtClean="0">
                                      <a:latin typeface="Cambria Math" panose="02040503050406030204" pitchFamily="18" charset="0"/>
                                      <a:cs typeface="Arial" panose="020B0604020202020204" pitchFamily="34" charset="0"/>
                                    </a:rPr>
                                    <m:t>𝑝</m:t>
                                  </m:r>
                                </m:sup>
                              </m:sSup>
                            </m:oMath>
                          </a14:m>
                          <a:endParaRPr lang="en-US" altLang="zh-CN" sz="1400" baseline="0" dirty="0">
                            <a:latin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for </a:t>
                          </a:r>
                          <a14:m>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𝑝</m:t>
                              </m:r>
                              <m:r>
                                <a:rPr lang="en-US" altLang="zh-CN" sz="1400" b="0" i="1" baseline="0" smtClean="0">
                                  <a:latin typeface="Cambria Math" panose="02040503050406030204" pitchFamily="18" charset="0"/>
                                  <a:cs typeface="Arial" panose="020B0604020202020204" pitchFamily="34" charset="0"/>
                                </a:rPr>
                                <m:t>=∞</m:t>
                              </m:r>
                            </m:oMath>
                          </a14:m>
                          <a:r>
                            <a:rPr lang="en-US" altLang="zh-CN" sz="1400" baseline="0" dirty="0">
                              <a:latin typeface="Times New Roman" panose="02020603050405020304" pitchFamily="18" charset="0"/>
                              <a:cs typeface="Arial" panose="020B0604020202020204" pitchFamily="34" charset="0"/>
                            </a:rPr>
                            <a:t>,</a:t>
                          </a:r>
                          <a:r>
                            <a:rPr lang="en-US" altLang="zh-CN" sz="1400" b="0" baseline="0" dirty="0">
                              <a:cs typeface="Arial" panose="020B0604020202020204" pitchFamily="34" charset="0"/>
                            </a:rPr>
                            <a:t> </a:t>
                          </a:r>
                          <a14:m>
                            <m:oMath xmlns:m="http://schemas.openxmlformats.org/officeDocument/2006/math">
                              <m:sSub>
                                <m:sSubPr>
                                  <m:ctrlPr>
                                    <a:rPr lang="en-US" altLang="zh-CN" sz="1400" b="0" i="1" baseline="0" smtClean="0">
                                      <a:latin typeface="Cambria Math" panose="02040503050406030204" pitchFamily="18" charset="0"/>
                                      <a:cs typeface="Arial" panose="020B0604020202020204" pitchFamily="34" charset="0"/>
                                    </a:rPr>
                                  </m:ctrlPr>
                                </m:sSubPr>
                                <m:e>
                                  <m:d>
                                    <m:dPr>
                                      <m:begChr m:val="|"/>
                                      <m:endChr m:val="|"/>
                                      <m:ctrlPr>
                                        <a:rPr lang="en-US" altLang="zh-CN" sz="1400" b="0" i="1" baseline="0" smtClean="0">
                                          <a:latin typeface="Cambria Math" panose="02040503050406030204" pitchFamily="18" charset="0"/>
                                          <a:cs typeface="Arial" panose="020B0604020202020204" pitchFamily="34" charset="0"/>
                                        </a:rPr>
                                      </m:ctrlPr>
                                    </m:dPr>
                                    <m:e>
                                      <m:d>
                                        <m:dPr>
                                          <m:begChr m:val="|"/>
                                          <m:endChr m:val="|"/>
                                          <m:ctrlPr>
                                            <a:rPr lang="en-US" altLang="zh-CN" sz="1400" b="0" i="1" baseline="0" smtClean="0">
                                              <a:latin typeface="Cambria Math" panose="02040503050406030204" pitchFamily="18" charset="0"/>
                                              <a:cs typeface="Arial" panose="020B0604020202020204" pitchFamily="34" charset="0"/>
                                            </a:rPr>
                                          </m:ctrlPr>
                                        </m:dPr>
                                        <m:e>
                                          <m:r>
                                            <a:rPr lang="en-US" altLang="zh-CN" sz="1400" b="0" i="1" baseline="0" smtClean="0">
                                              <a:latin typeface="Cambria Math" panose="02040503050406030204" pitchFamily="18" charset="0"/>
                                              <a:cs typeface="Arial" panose="020B0604020202020204" pitchFamily="34" charset="0"/>
                                            </a:rPr>
                                            <m:t>𝛼</m:t>
                                          </m:r>
                                        </m:e>
                                      </m:d>
                                    </m:e>
                                  </m:d>
                                </m:e>
                                <m:sub>
                                  <m:r>
                                    <a:rPr lang="en-US" altLang="zh-CN" sz="1400" b="0" i="1" baseline="0" smtClean="0">
                                      <a:latin typeface="Cambria Math" panose="02040503050406030204" pitchFamily="18" charset="0"/>
                                      <a:cs typeface="Arial" panose="020B0604020202020204" pitchFamily="34" charset="0"/>
                                    </a:rPr>
                                    <m:t>𝑝</m:t>
                                  </m:r>
                                </m:sub>
                              </m:sSub>
                              <m:r>
                                <a:rPr lang="en-US" altLang="zh-CN" sz="1400" b="0" i="1" baseline="0" smtClean="0">
                                  <a:latin typeface="Cambria Math" panose="02040503050406030204" pitchFamily="18" charset="0"/>
                                  <a:cs typeface="Arial" panose="020B0604020202020204" pitchFamily="34" charset="0"/>
                                </a:rPr>
                                <m:t>=</m:t>
                              </m:r>
                              <m:r>
                                <m:rPr>
                                  <m:sty m:val="p"/>
                                </m:rPr>
                                <a:rPr lang="en-US" altLang="zh-CN" sz="1400" b="0" i="0" baseline="0" smtClean="0">
                                  <a:latin typeface="Cambria Math" panose="02040503050406030204" pitchFamily="18" charset="0"/>
                                  <a:cs typeface="Arial" panose="020B0604020202020204" pitchFamily="34" charset="0"/>
                                </a:rPr>
                                <m:t>max</m:t>
                              </m:r>
                              <m:r>
                                <a:rPr lang="en-US" altLang="zh-CN" sz="1400" b="0" i="1" baseline="0" smtClean="0">
                                  <a:latin typeface="Cambria Math" panose="02040503050406030204" pitchFamily="18" charset="0"/>
                                  <a:cs typeface="Arial" panose="020B0604020202020204" pitchFamily="34" charset="0"/>
                                </a:rPr>
                                <m:t>⁡|</m:t>
                              </m:r>
                              <m:sSub>
                                <m:sSubPr>
                                  <m:ctrlPr>
                                    <a:rPr lang="en-US" altLang="zh-CN" sz="1400" b="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𝛼</m:t>
                                  </m:r>
                                </m:e>
                                <m:sub>
                                  <m:r>
                                    <a:rPr lang="en-US" altLang="zh-CN" sz="1400" b="0" i="1" baseline="0" smtClean="0">
                                      <a:latin typeface="Cambria Math" panose="02040503050406030204" pitchFamily="18" charset="0"/>
                                      <a:cs typeface="Arial" panose="020B0604020202020204" pitchFamily="34" charset="0"/>
                                    </a:rPr>
                                    <m:t>𝑖</m:t>
                                  </m:r>
                                </m:sub>
                              </m:sSub>
                              <m:r>
                                <a:rPr lang="en-US" altLang="zh-CN" sz="1400" b="0" i="1" baseline="0" smtClean="0">
                                  <a:latin typeface="Cambria Math" panose="02040503050406030204" pitchFamily="18" charset="0"/>
                                  <a:cs typeface="Arial" panose="020B0604020202020204" pitchFamily="34" charset="0"/>
                                </a:rPr>
                                <m:t>|</m:t>
                              </m:r>
                            </m:oMath>
                          </a14:m>
                          <a:endParaRPr lang="en-US" altLang="zh-CN" sz="1400" baseline="0" dirty="0">
                            <a:latin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for </a:t>
                          </a:r>
                          <a14:m>
                            <m:oMath xmlns:m="http://schemas.openxmlformats.org/officeDocument/2006/math">
                              <m:r>
                                <a:rPr lang="en-US" altLang="zh-CN" sz="1400" b="0" i="1" baseline="0" smtClean="0">
                                  <a:latin typeface="Cambria Math" panose="02040503050406030204" pitchFamily="18" charset="0"/>
                                  <a:cs typeface="Arial" panose="020B0604020202020204" pitchFamily="34" charset="0"/>
                                </a:rPr>
                                <m:t>𝑝</m:t>
                              </m:r>
                              <m:r>
                                <a:rPr lang="en-US" altLang="zh-CN" sz="1400" b="0" i="1" baseline="0" smtClean="0">
                                  <a:latin typeface="Cambria Math" panose="02040503050406030204" pitchFamily="18" charset="0"/>
                                  <a:cs typeface="Arial" panose="020B0604020202020204" pitchFamily="34" charset="0"/>
                                </a:rPr>
                                <m:t>=0</m:t>
                              </m:r>
                            </m:oMath>
                          </a14:m>
                          <a:r>
                            <a:rPr lang="en-US" altLang="zh-CN" sz="1400" baseline="0" dirty="0">
                              <a:latin typeface="Times New Roman" panose="02020603050405020304" pitchFamily="18" charset="0"/>
                              <a:cs typeface="Arial" panose="020B0604020202020204" pitchFamily="34" charset="0"/>
                            </a:rPr>
                            <a:t>,</a:t>
                          </a:r>
                          <a:r>
                            <a:rPr lang="en-US" altLang="zh-CN" sz="1400" b="0" baseline="0" dirty="0">
                              <a:cs typeface="Arial" panose="020B0604020202020204" pitchFamily="34" charset="0"/>
                            </a:rPr>
                            <a:t> </a:t>
                          </a:r>
                          <a14:m>
                            <m:oMath xmlns:m="http://schemas.openxmlformats.org/officeDocument/2006/math">
                              <m:sSub>
                                <m:sSubPr>
                                  <m:ctrlPr>
                                    <a:rPr lang="en-US" altLang="zh-CN" sz="1400" b="0" i="1" baseline="0" smtClean="0">
                                      <a:latin typeface="Cambria Math" panose="02040503050406030204" pitchFamily="18" charset="0"/>
                                      <a:cs typeface="Arial" panose="020B0604020202020204" pitchFamily="34" charset="0"/>
                                    </a:rPr>
                                  </m:ctrlPr>
                                </m:sSubPr>
                                <m:e>
                                  <m:d>
                                    <m:dPr>
                                      <m:begChr m:val="|"/>
                                      <m:endChr m:val="|"/>
                                      <m:ctrlPr>
                                        <a:rPr lang="en-US" altLang="zh-CN" sz="1400" b="0" i="1" baseline="0" smtClean="0">
                                          <a:latin typeface="Cambria Math" panose="02040503050406030204" pitchFamily="18" charset="0"/>
                                          <a:cs typeface="Arial" panose="020B0604020202020204" pitchFamily="34" charset="0"/>
                                        </a:rPr>
                                      </m:ctrlPr>
                                    </m:dPr>
                                    <m:e>
                                      <m:d>
                                        <m:dPr>
                                          <m:begChr m:val="|"/>
                                          <m:endChr m:val="|"/>
                                          <m:ctrlPr>
                                            <a:rPr lang="en-US" altLang="zh-CN" sz="1400" b="0" i="1" baseline="0" smtClean="0">
                                              <a:latin typeface="Cambria Math" panose="02040503050406030204" pitchFamily="18" charset="0"/>
                                              <a:cs typeface="Arial" panose="020B0604020202020204" pitchFamily="34" charset="0"/>
                                            </a:rPr>
                                          </m:ctrlPr>
                                        </m:dPr>
                                        <m:e>
                                          <m:r>
                                            <a:rPr lang="en-US" altLang="zh-CN" sz="1400" b="0" i="1" baseline="0" smtClean="0">
                                              <a:latin typeface="Cambria Math" panose="02040503050406030204" pitchFamily="18" charset="0"/>
                                              <a:cs typeface="Arial" panose="020B0604020202020204" pitchFamily="34" charset="0"/>
                                            </a:rPr>
                                            <m:t>𝛼</m:t>
                                          </m:r>
                                        </m:e>
                                      </m:d>
                                    </m:e>
                                  </m:d>
                                </m:e>
                                <m:sub>
                                  <m:r>
                                    <a:rPr lang="en-US" altLang="zh-CN" sz="1400" b="0" i="1" baseline="0" smtClean="0">
                                      <a:latin typeface="Cambria Math" panose="02040503050406030204" pitchFamily="18" charset="0"/>
                                      <a:cs typeface="Arial" panose="020B0604020202020204" pitchFamily="34" charset="0"/>
                                    </a:rPr>
                                    <m:t>𝑝</m:t>
                                  </m:r>
                                </m:sub>
                              </m:sSub>
                              <m:r>
                                <a:rPr lang="en-US" altLang="zh-CN" sz="1400" b="0" i="1" baseline="0" smtClean="0">
                                  <a:latin typeface="Cambria Math" panose="02040503050406030204" pitchFamily="18" charset="0"/>
                                  <a:cs typeface="Arial" panose="020B0604020202020204" pitchFamily="34" charset="0"/>
                                </a:rPr>
                                <m:t>=|{</m:t>
                              </m:r>
                              <m:r>
                                <a:rPr lang="en-US" altLang="zh-CN" sz="1400" b="0" i="1" baseline="0" smtClean="0">
                                  <a:latin typeface="Cambria Math" panose="02040503050406030204" pitchFamily="18" charset="0"/>
                                  <a:cs typeface="Arial" panose="020B0604020202020204" pitchFamily="34" charset="0"/>
                                </a:rPr>
                                <m:t>𝑖</m:t>
                              </m:r>
                              <m:r>
                                <a:rPr lang="en-US" altLang="zh-CN" sz="1400" b="0" i="1" baseline="0" smtClean="0">
                                  <a:latin typeface="Cambria Math" panose="02040503050406030204" pitchFamily="18" charset="0"/>
                                  <a:cs typeface="Arial" panose="020B0604020202020204" pitchFamily="34" charset="0"/>
                                </a:rPr>
                                <m:t>:</m:t>
                              </m:r>
                              <m:sSub>
                                <m:sSubPr>
                                  <m:ctrlPr>
                                    <a:rPr lang="en-US" altLang="zh-CN" sz="1400" b="0" i="1" baseline="0" smtClean="0">
                                      <a:latin typeface="Cambria Math" panose="02040503050406030204" pitchFamily="18" charset="0"/>
                                      <a:cs typeface="Arial" panose="020B0604020202020204" pitchFamily="34" charset="0"/>
                                    </a:rPr>
                                  </m:ctrlPr>
                                </m:sSubPr>
                                <m:e>
                                  <m:r>
                                    <a:rPr lang="en-US" altLang="zh-CN" sz="1400" b="0" i="1" baseline="0" smtClean="0">
                                      <a:latin typeface="Cambria Math" panose="02040503050406030204" pitchFamily="18" charset="0"/>
                                      <a:cs typeface="Arial" panose="020B0604020202020204" pitchFamily="34" charset="0"/>
                                    </a:rPr>
                                    <m:t>𝛼</m:t>
                                  </m:r>
                                </m:e>
                                <m:sub>
                                  <m:r>
                                    <a:rPr lang="en-US" altLang="zh-CN" sz="1400" b="0" i="1" baseline="0" smtClean="0">
                                      <a:latin typeface="Cambria Math" panose="02040503050406030204" pitchFamily="18" charset="0"/>
                                      <a:cs typeface="Arial" panose="020B0604020202020204" pitchFamily="34" charset="0"/>
                                    </a:rPr>
                                    <m:t>𝑖</m:t>
                                  </m:r>
                                </m:sub>
                              </m:sSub>
                              <m:r>
                                <a:rPr lang="en-US" altLang="zh-CN" sz="1400" b="0" i="1" baseline="0" smtClean="0">
                                  <a:latin typeface="Cambria Math" panose="02040503050406030204" pitchFamily="18" charset="0"/>
                                  <a:ea typeface="Cambria Math" panose="02040503050406030204" pitchFamily="18" charset="0"/>
                                  <a:cs typeface="Arial" panose="020B0604020202020204" pitchFamily="34" charset="0"/>
                                </a:rPr>
                                <m:t>≠0</m:t>
                              </m:r>
                              <m:r>
                                <a:rPr lang="en-US" altLang="zh-CN" sz="1400" b="0" i="1" baseline="0" smtClean="0">
                                  <a:latin typeface="Cambria Math" panose="02040503050406030204" pitchFamily="18" charset="0"/>
                                  <a:cs typeface="Arial" panose="020B0604020202020204" pitchFamily="34" charset="0"/>
                                </a:rPr>
                                <m:t>}|</m:t>
                              </m:r>
                            </m:oMath>
                          </a14:m>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85267699"/>
                      </a:ext>
                    </a:extLst>
                  </a:tr>
                  <a:tr h="38104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baseline="0" smtClean="0">
                                        <a:solidFill>
                                          <a:srgbClr val="C00000"/>
                                        </a:solidFill>
                                        <a:latin typeface="Cambria Math" panose="02040503050406030204" pitchFamily="18" charset="0"/>
                                        <a:cs typeface="Arial" panose="020B0604020202020204" pitchFamily="34" charset="0"/>
                                      </a:rPr>
                                    </m:ctrlPr>
                                  </m:sSubPr>
                                  <m:e>
                                    <m:r>
                                      <a:rPr lang="en-US" altLang="zh-CN" sz="1400" b="0" i="1" baseline="0" smtClean="0">
                                        <a:solidFill>
                                          <a:srgbClr val="C00000"/>
                                        </a:solidFill>
                                        <a:latin typeface="Cambria Math" panose="02040503050406030204" pitchFamily="18" charset="0"/>
                                        <a:cs typeface="Arial" panose="020B0604020202020204" pitchFamily="34" charset="0"/>
                                      </a:rPr>
                                      <m:t>𝐵</m:t>
                                    </m:r>
                                  </m:e>
                                  <m:sub>
                                    <m:r>
                                      <a:rPr lang="en-US" altLang="zh-CN" sz="1400" b="0" i="1" baseline="0" smtClean="0">
                                        <a:solidFill>
                                          <a:srgbClr val="C00000"/>
                                        </a:solidFill>
                                        <a:latin typeface="Cambria Math" panose="02040503050406030204" pitchFamily="18" charset="0"/>
                                        <a:cs typeface="Arial" panose="020B0604020202020204" pitchFamily="34" charset="0"/>
                                      </a:rPr>
                                      <m:t>𝑝</m:t>
                                    </m:r>
                                  </m:sub>
                                </m:sSub>
                                <m:d>
                                  <m:dPr>
                                    <m:ctrlPr>
                                      <a:rPr lang="en-US" altLang="zh-CN" sz="1400" b="0" i="1" baseline="0" smtClean="0">
                                        <a:solidFill>
                                          <a:srgbClr val="C00000"/>
                                        </a:solidFill>
                                        <a:latin typeface="Cambria Math" panose="02040503050406030204" pitchFamily="18" charset="0"/>
                                        <a:cs typeface="Arial" panose="020B0604020202020204" pitchFamily="34" charset="0"/>
                                      </a:rPr>
                                    </m:ctrlPr>
                                  </m:dPr>
                                  <m:e>
                                    <m:r>
                                      <a:rPr lang="en-US" altLang="zh-CN" sz="1400" b="0" i="1" baseline="0" smtClean="0">
                                        <a:solidFill>
                                          <a:srgbClr val="C00000"/>
                                        </a:solidFill>
                                        <a:latin typeface="Cambria Math" panose="02040503050406030204" pitchFamily="18" charset="0"/>
                                        <a:cs typeface="Arial" panose="020B0604020202020204" pitchFamily="34" charset="0"/>
                                      </a:rPr>
                                      <m:t>𝑟</m:t>
                                    </m:r>
                                  </m:e>
                                </m:d>
                                <m:r>
                                  <a:rPr lang="en-US" altLang="zh-CN" sz="1400" b="0" i="1" baseline="0" smtClean="0">
                                    <a:solidFill>
                                      <a:srgbClr val="C00000"/>
                                    </a:solidFill>
                                    <a:latin typeface="Cambria Math" panose="02040503050406030204" pitchFamily="18" charset="0"/>
                                    <a:cs typeface="Arial" panose="020B0604020202020204" pitchFamily="34" charset="0"/>
                                  </a:rPr>
                                  <m:t>≔{</m:t>
                                </m:r>
                                <m:r>
                                  <a:rPr lang="en-US" altLang="zh-CN" sz="1400" b="0" i="1" baseline="0" smtClean="0">
                                    <a:solidFill>
                                      <a:srgbClr val="C00000"/>
                                    </a:solidFill>
                                    <a:latin typeface="Cambria Math" panose="02040503050406030204" pitchFamily="18" charset="0"/>
                                    <a:cs typeface="Arial" panose="020B0604020202020204" pitchFamily="34" charset="0"/>
                                  </a:rPr>
                                  <m:t>𝛼</m:t>
                                </m:r>
                                <m:r>
                                  <a:rPr lang="en-US" altLang="zh-CN" sz="1400" b="0" i="1" baseline="0" smtClean="0">
                                    <a:solidFill>
                                      <a:srgbClr val="C00000"/>
                                    </a:solidFill>
                                    <a:latin typeface="Cambria Math" panose="02040503050406030204" pitchFamily="18" charset="0"/>
                                    <a:cs typeface="Arial" panose="020B0604020202020204" pitchFamily="34" charset="0"/>
                                  </a:rPr>
                                  <m:t>∈</m:t>
                                </m:r>
                                <m:sSup>
                                  <m:sSupPr>
                                    <m:ctrlP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ℝ</m:t>
                                    </m:r>
                                  </m:e>
                                  <m:sup>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𝑛</m:t>
                                    </m:r>
                                  </m:sup>
                                </m:sSup>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dPr>
                                      <m:e>
                                        <m:d>
                                          <m:dPr>
                                            <m:begChr m:val="|"/>
                                            <m:endChr m:val="|"/>
                                            <m:ctrlP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𝛼</m:t>
                                            </m:r>
                                          </m:e>
                                        </m:d>
                                      </m:e>
                                    </m:d>
                                  </m:e>
                                  <m:sub>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𝑝</m:t>
                                    </m:r>
                                  </m:sub>
                                </m:sSub>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𝑟</m:t>
                                </m:r>
                                <m:r>
                                  <a:rPr lang="en-US" altLang="zh-CN" sz="1400" b="0" i="1" baseline="0" smtClean="0">
                                    <a:solidFill>
                                      <a:srgbClr val="C00000"/>
                                    </a:solidFill>
                                    <a:latin typeface="Cambria Math" panose="02040503050406030204" pitchFamily="18" charset="0"/>
                                    <a:cs typeface="Arial" panose="020B0604020202020204" pitchFamily="34" charset="0"/>
                                  </a:rPr>
                                  <m:t>}</m:t>
                                </m:r>
                              </m:oMath>
                            </m:oMathPara>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400" i="1" baseline="0" dirty="0" smtClean="0">
                                  <a:solidFill>
                                    <a:srgbClr val="C00000"/>
                                  </a:solidFill>
                                  <a:latin typeface="Cambria Math" panose="02040503050406030204" pitchFamily="18" charset="0"/>
                                  <a:cs typeface="Arial" panose="020B0604020202020204" pitchFamily="34" charset="0"/>
                                </a:rPr>
                                <m:t>𝑝</m:t>
                              </m:r>
                            </m:oMath>
                          </a14:m>
                          <a:r>
                            <a:rPr lang="en-US" altLang="zh-CN" sz="1400" baseline="0" dirty="0">
                              <a:solidFill>
                                <a:srgbClr val="C00000"/>
                              </a:solidFill>
                              <a:latin typeface="Times New Roman" panose="02020603050405020304" pitchFamily="18" charset="0"/>
                              <a:cs typeface="Arial" panose="020B0604020202020204" pitchFamily="34" charset="0"/>
                            </a:rPr>
                            <a:t>-norm ball of radius </a:t>
                          </a:r>
                          <a14:m>
                            <m:oMath xmlns:m="http://schemas.openxmlformats.org/officeDocument/2006/math">
                              <m:r>
                                <a:rPr lang="en-US" altLang="zh-CN" sz="1400" i="1" baseline="0" dirty="0" smtClean="0">
                                  <a:solidFill>
                                    <a:srgbClr val="C00000"/>
                                  </a:solidFill>
                                  <a:latin typeface="Cambria Math" panose="02040503050406030204" pitchFamily="18" charset="0"/>
                                  <a:cs typeface="Arial" panose="020B0604020202020204" pitchFamily="34" charset="0"/>
                                </a:rPr>
                                <m:t>𝑟</m:t>
                              </m:r>
                            </m:oMath>
                          </a14:m>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98865103"/>
                      </a:ext>
                    </a:extLst>
                  </a:tr>
                  <a:tr h="439692">
                    <a:tc>
                      <a:txBody>
                        <a:bodyPr/>
                        <a:lstStyle/>
                        <a:p>
                          <a:pPr algn="ctr"/>
                          <a14:m>
                            <m:oMathPara xmlns:m="http://schemas.openxmlformats.org/officeDocument/2006/math">
                              <m:oMathParaPr>
                                <m:jc m:val="centerGroup"/>
                              </m:oMathParaPr>
                              <m:oMath xmlns:m="http://schemas.openxmlformats.org/officeDocument/2006/math">
                                <m:r>
                                  <a:rPr lang="en-US" altLang="zh-CN" sz="1400" i="1" baseline="0" dirty="0" smtClean="0">
                                    <a:solidFill>
                                      <a:schemeClr val="tx1"/>
                                    </a:solidFill>
                                    <a:latin typeface="Cambria Math" panose="02040503050406030204" pitchFamily="18" charset="0"/>
                                    <a:cs typeface="Arial" panose="020B0604020202020204" pitchFamily="34" charset="0"/>
                                  </a:rPr>
                                  <m:t>𝐿</m:t>
                                </m:r>
                              </m:oMath>
                            </m:oMathPara>
                          </a14:m>
                          <a:endParaRPr lang="zh-CN" altLang="en-US" sz="1400" baseline="0" dirty="0">
                            <a:solidFill>
                              <a:schemeClr val="tx1"/>
                            </a:solidFill>
                            <a:latin typeface="Times New Roman" panose="02020603050405020304" pitchFamily="18"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chemeClr val="tx1"/>
                              </a:solidFill>
                              <a:latin typeface="Times New Roman" panose="02020603050405020304" pitchFamily="18" charset="0"/>
                              <a:cs typeface="Arial" panose="020B0604020202020204" pitchFamily="34" charset="0"/>
                            </a:rPr>
                            <a:t>Radius of the </a:t>
                          </a:r>
                          <a14:m>
                            <m:oMath xmlns:m="http://schemas.openxmlformats.org/officeDocument/2006/math">
                              <m:r>
                                <a:rPr lang="en-US" altLang="zh-CN" sz="1400" b="0" i="1" baseline="0" dirty="0" smtClean="0">
                                  <a:solidFill>
                                    <a:schemeClr val="tx1"/>
                                  </a:solidFill>
                                  <a:latin typeface="Cambria Math" panose="02040503050406030204" pitchFamily="18" charset="0"/>
                                  <a:cs typeface="Arial" panose="020B0604020202020204" pitchFamily="34" charset="0"/>
                                </a:rPr>
                                <m:t>𝛼</m:t>
                              </m:r>
                              <m:r>
                                <a:rPr lang="en-US" altLang="zh-CN" sz="1400" b="0" i="1" baseline="0" dirty="0" smtClean="0">
                                  <a:solidFill>
                                    <a:schemeClr val="tx1"/>
                                  </a:solidFill>
                                  <a:latin typeface="Cambria Math" panose="02040503050406030204" pitchFamily="18" charset="0"/>
                                  <a:cs typeface="Arial" panose="020B0604020202020204" pitchFamily="34" charset="0"/>
                                </a:rPr>
                                <m:t>∈</m:t>
                              </m:r>
                              <m:sSub>
                                <m:sSubPr>
                                  <m:ctrlPr>
                                    <a:rPr lang="en-US" altLang="zh-CN" sz="1400" b="0" i="1" baseline="0" dirty="0" smtClean="0">
                                      <a:solidFill>
                                        <a:schemeClr val="tx1"/>
                                      </a:solidFill>
                                      <a:latin typeface="Cambria Math" panose="02040503050406030204" pitchFamily="18" charset="0"/>
                                      <a:cs typeface="Arial" panose="020B0604020202020204" pitchFamily="34" charset="0"/>
                                    </a:rPr>
                                  </m:ctrlPr>
                                </m:sSubPr>
                                <m:e>
                                  <m:r>
                                    <a:rPr lang="en-US" altLang="zh-CN" sz="1400" b="0" i="1" baseline="0" dirty="0" smtClean="0">
                                      <a:solidFill>
                                        <a:schemeClr val="tx1"/>
                                      </a:solidFill>
                                      <a:latin typeface="Cambria Math" panose="02040503050406030204" pitchFamily="18" charset="0"/>
                                      <a:cs typeface="Arial" panose="020B0604020202020204" pitchFamily="34" charset="0"/>
                                    </a:rPr>
                                    <m:t>𝐵</m:t>
                                  </m:r>
                                </m:e>
                                <m:sub>
                                  <m:r>
                                    <a:rPr lang="en-US" altLang="zh-CN" sz="1400" b="0" i="1" baseline="0" dirty="0" smtClean="0">
                                      <a:solidFill>
                                        <a:schemeClr val="tx1"/>
                                      </a:solidFill>
                                      <a:latin typeface="Cambria Math" panose="02040503050406030204" pitchFamily="18" charset="0"/>
                                      <a:cs typeface="Arial" panose="020B0604020202020204" pitchFamily="34" charset="0"/>
                                    </a:rPr>
                                    <m:t>𝑝</m:t>
                                  </m:r>
                                </m:sub>
                              </m:sSub>
                              <m:r>
                                <a:rPr lang="en-US" altLang="zh-CN" sz="1400" b="0" i="1" baseline="0" dirty="0" smtClean="0">
                                  <a:solidFill>
                                    <a:schemeClr val="tx1"/>
                                  </a:solidFill>
                                  <a:latin typeface="Cambria Math" panose="02040503050406030204" pitchFamily="18" charset="0"/>
                                  <a:cs typeface="Arial" panose="020B0604020202020204" pitchFamily="34" charset="0"/>
                                </a:rPr>
                                <m:t>(</m:t>
                              </m:r>
                              <m:r>
                                <a:rPr lang="en-US" altLang="zh-CN" sz="1400" b="0" i="1" baseline="0" dirty="0" smtClean="0">
                                  <a:solidFill>
                                    <a:schemeClr val="tx1"/>
                                  </a:solidFill>
                                  <a:latin typeface="Cambria Math" panose="02040503050406030204" pitchFamily="18" charset="0"/>
                                  <a:cs typeface="Arial" panose="020B0604020202020204" pitchFamily="34" charset="0"/>
                                </a:rPr>
                                <m:t>𝐿</m:t>
                              </m:r>
                              <m:r>
                                <a:rPr lang="en-US" altLang="zh-CN" sz="1400" b="0" i="1" baseline="0" dirty="0" smtClean="0">
                                  <a:solidFill>
                                    <a:schemeClr val="tx1"/>
                                  </a:solidFill>
                                  <a:latin typeface="Cambria Math" panose="02040503050406030204" pitchFamily="18" charset="0"/>
                                  <a:cs typeface="Arial" panose="020B0604020202020204" pitchFamily="34" charset="0"/>
                                </a:rPr>
                                <m:t>)</m:t>
                              </m:r>
                            </m:oMath>
                          </a14:m>
                          <a:r>
                            <a:rPr lang="en-US" altLang="zh-CN" sz="1400" baseline="0" dirty="0">
                              <a:solidFill>
                                <a:schemeClr val="tx1"/>
                              </a:solidFill>
                              <a:latin typeface="Times New Roman" panose="02020603050405020304" pitchFamily="18" charset="0"/>
                              <a:cs typeface="Arial" panose="020B0604020202020204" pitchFamily="34" charset="0"/>
                            </a:rPr>
                            <a:t> where </a:t>
                          </a:r>
                          <a14:m>
                            <m:oMath xmlns:m="http://schemas.openxmlformats.org/officeDocument/2006/math">
                              <m:r>
                                <a:rPr lang="en-US" altLang="zh-CN" sz="1400" b="0" i="1" baseline="0" smtClean="0">
                                  <a:solidFill>
                                    <a:schemeClr val="tx1"/>
                                  </a:solidFill>
                                  <a:latin typeface="Cambria Math" panose="02040503050406030204" pitchFamily="18" charset="0"/>
                                  <a:cs typeface="Arial" panose="020B0604020202020204" pitchFamily="34" charset="0"/>
                                </a:rPr>
                                <m:t>𝛼</m:t>
                              </m:r>
                            </m:oMath>
                          </a14:m>
                          <a:r>
                            <a:rPr lang="en-US" altLang="zh-CN" sz="1400" baseline="0" dirty="0">
                              <a:solidFill>
                                <a:schemeClr val="tx1"/>
                              </a:solidFill>
                              <a:latin typeface="Times New Roman" panose="02020603050405020304" pitchFamily="18" charset="0"/>
                              <a:cs typeface="Arial" panose="020B0604020202020204" pitchFamily="34" charset="0"/>
                            </a:rPr>
                            <a:t> is such that </a:t>
                          </a:r>
                          <a14:m>
                            <m:oMath xmlns:m="http://schemas.openxmlformats.org/officeDocument/2006/math">
                              <m:r>
                                <a:rPr lang="en-US" altLang="zh-CN" sz="1400" b="0" i="1" baseline="0" smtClean="0">
                                  <a:solidFill>
                                    <a:schemeClr val="tx1"/>
                                  </a:solidFill>
                                  <a:latin typeface="Cambria Math" panose="02040503050406030204" pitchFamily="18" charset="0"/>
                                  <a:cs typeface="Arial" panose="020B0604020202020204" pitchFamily="34" charset="0"/>
                                </a:rPr>
                                <m:t>𝑓</m:t>
                              </m:r>
                              <m:d>
                                <m:dPr>
                                  <m:ctrlPr>
                                    <a:rPr lang="en-US" altLang="zh-CN" sz="1400" b="0" i="1" baseline="0" smtClean="0">
                                      <a:solidFill>
                                        <a:schemeClr val="tx1"/>
                                      </a:solidFill>
                                      <a:latin typeface="Cambria Math" panose="02040503050406030204" pitchFamily="18" charset="0"/>
                                      <a:cs typeface="Arial" panose="020B0604020202020204" pitchFamily="34" charset="0"/>
                                    </a:rPr>
                                  </m:ctrlPr>
                                </m:dPr>
                                <m:e>
                                  <m:r>
                                    <a:rPr lang="en-US" altLang="zh-CN" sz="1400" b="0" i="1" baseline="0" smtClean="0">
                                      <a:solidFill>
                                        <a:schemeClr val="tx1"/>
                                      </a:solidFill>
                                      <a:latin typeface="Cambria Math" panose="02040503050406030204" pitchFamily="18" charset="0"/>
                                      <a:cs typeface="Arial" panose="020B0604020202020204" pitchFamily="34" charset="0"/>
                                    </a:rPr>
                                    <m:t>𝑥</m:t>
                                  </m:r>
                                  <m:r>
                                    <a:rPr lang="en-US" altLang="zh-CN" sz="1400" b="0" i="1" baseline="0" smtClean="0">
                                      <a:solidFill>
                                        <a:schemeClr val="tx1"/>
                                      </a:solidFill>
                                      <a:latin typeface="Cambria Math" panose="02040503050406030204" pitchFamily="18" charset="0"/>
                                      <a:cs typeface="Arial" panose="020B0604020202020204" pitchFamily="34" charset="0"/>
                                    </a:rPr>
                                    <m:t>+</m:t>
                                  </m:r>
                                  <m:r>
                                    <a:rPr lang="en-US" altLang="zh-CN" sz="1400" b="0" i="1" baseline="0" smtClean="0">
                                      <a:solidFill>
                                        <a:schemeClr val="tx1"/>
                                      </a:solidFill>
                                      <a:latin typeface="Cambria Math" panose="02040503050406030204" pitchFamily="18" charset="0"/>
                                      <a:cs typeface="Arial" panose="020B0604020202020204" pitchFamily="34" charset="0"/>
                                    </a:rPr>
                                    <m:t>𝛼</m:t>
                                  </m:r>
                                </m:e>
                              </m:d>
                              <m:r>
                                <a:rPr lang="en-US" altLang="zh-CN" sz="1400" b="0" i="1" baseline="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𝑓</m:t>
                              </m:r>
                              <m:r>
                                <a:rPr lang="en-US" altLang="zh-CN" sz="1400" b="0" i="1" baseline="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en-US" altLang="zh-CN" sz="1400" b="0" i="1" baseline="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r>
                                <a:rPr lang="en-US" altLang="zh-CN" sz="1400" b="0" i="1" baseline="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endParaRPr lang="zh-CN" altLang="en-US" sz="1400" baseline="0" dirty="0">
                            <a:solidFill>
                              <a:schemeClr val="tx1"/>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1924125345"/>
                      </a:ext>
                    </a:extLst>
                  </a:tr>
                </a:tbl>
              </a:graphicData>
            </a:graphic>
          </p:graphicFrame>
        </mc:Choice>
        <mc:Fallback xmlns="">
          <p:graphicFrame>
            <p:nvGraphicFramePr>
              <p:cNvPr id="13" name="表格 12">
                <a:extLst>
                  <a:ext uri="{FF2B5EF4-FFF2-40B4-BE49-F238E27FC236}">
                    <a16:creationId xmlns:a16="http://schemas.microsoft.com/office/drawing/2014/main" id="{26EAC42D-F3CC-4DAA-B1E2-6C42DE94B87D}"/>
                  </a:ext>
                </a:extLst>
              </p:cNvPr>
              <p:cNvGraphicFramePr>
                <a:graphicFrameLocks noGrp="1"/>
              </p:cNvGraphicFramePr>
              <p:nvPr>
                <p:extLst>
                  <p:ext uri="{D42A27DB-BD31-4B8C-83A1-F6EECF244321}">
                    <p14:modId xmlns:p14="http://schemas.microsoft.com/office/powerpoint/2010/main" val="2922013135"/>
                  </p:ext>
                </p:extLst>
              </p:nvPr>
            </p:nvGraphicFramePr>
            <p:xfrm>
              <a:off x="588089" y="1503104"/>
              <a:ext cx="7967823" cy="4991064"/>
            </p:xfrm>
            <a:graphic>
              <a:graphicData uri="http://schemas.openxmlformats.org/drawingml/2006/table">
                <a:tbl>
                  <a:tblPr firstRow="1" bandRow="1">
                    <a:tableStyleId>{5C22544A-7EE6-4342-B048-85BDC9FD1C3A}</a:tableStyleId>
                  </a:tblPr>
                  <a:tblGrid>
                    <a:gridCol w="2639231">
                      <a:extLst>
                        <a:ext uri="{9D8B030D-6E8A-4147-A177-3AD203B41FA5}">
                          <a16:colId xmlns:a16="http://schemas.microsoft.com/office/drawing/2014/main" val="648513787"/>
                        </a:ext>
                      </a:extLst>
                    </a:gridCol>
                    <a:gridCol w="5328592">
                      <a:extLst>
                        <a:ext uri="{9D8B030D-6E8A-4147-A177-3AD203B41FA5}">
                          <a16:colId xmlns:a16="http://schemas.microsoft.com/office/drawing/2014/main" val="2383769738"/>
                        </a:ext>
                      </a:extLst>
                    </a:gridCol>
                  </a:tblGrid>
                  <a:tr h="304800">
                    <a:tc>
                      <a:txBody>
                        <a:bodyPr/>
                        <a:lstStyle/>
                        <a:p>
                          <a:pPr algn="ctr"/>
                          <a:r>
                            <a:rPr lang="en-US" altLang="zh-CN" sz="1400" b="0" baseline="0" dirty="0">
                              <a:latin typeface="Times New Roman" panose="02020603050405020304" pitchFamily="18" charset="0"/>
                              <a:cs typeface="Arial" panose="020B0604020202020204" pitchFamily="34" charset="0"/>
                            </a:rPr>
                            <a:t>Symbol</a:t>
                          </a:r>
                          <a:endParaRPr lang="zh-CN" altLang="en-US" sz="1400" b="0" baseline="0" dirty="0">
                            <a:latin typeface="Times New Roman" panose="02020603050405020304" pitchFamily="18" charset="0"/>
                            <a:cs typeface="Arial" panose="020B0604020202020204" pitchFamily="34" charset="0"/>
                          </a:endParaRPr>
                        </a:p>
                      </a:txBody>
                      <a:tcPr anchor="ctr"/>
                    </a:tc>
                    <a:tc>
                      <a:txBody>
                        <a:bodyPr/>
                        <a:lstStyle/>
                        <a:p>
                          <a:pPr algn="ctr"/>
                          <a:r>
                            <a:rPr lang="en-US" altLang="zh-CN" sz="1400" b="0" baseline="0" dirty="0">
                              <a:latin typeface="Times New Roman" panose="02020603050405020304" pitchFamily="18" charset="0"/>
                              <a:cs typeface="Arial" panose="020B0604020202020204" pitchFamily="34" charset="0"/>
                            </a:rPr>
                            <a:t>Definition</a:t>
                          </a:r>
                          <a:endParaRPr lang="zh-CN" altLang="en-US" sz="1400" b="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114780039"/>
                      </a:ext>
                    </a:extLst>
                  </a:tr>
                  <a:tr h="304800">
                    <a:tc>
                      <a:txBody>
                        <a:bodyPr/>
                        <a:lstStyle/>
                        <a:p>
                          <a:endParaRPr lang="zh-CN"/>
                        </a:p>
                      </a:txBody>
                      <a:tcPr anchor="ctr">
                        <a:blipFill>
                          <a:blip r:embed="rId3"/>
                          <a:stretch>
                            <a:fillRect l="-231" t="-102000" r="-203002" b="-1444000"/>
                          </a:stretch>
                        </a:blipFill>
                      </a:tcPr>
                    </a:tc>
                    <a:tc>
                      <a:txBody>
                        <a:bodyPr/>
                        <a:lstStyle/>
                        <a:p>
                          <a:r>
                            <a:rPr lang="en-US" altLang="zh-CN" sz="1400" baseline="0" dirty="0">
                              <a:latin typeface="Times New Roman" panose="02020603050405020304" pitchFamily="18" charset="0"/>
                              <a:cs typeface="Arial" panose="020B0604020202020204" pitchFamily="34" charset="0"/>
                            </a:rPr>
                            <a:t>The set of all labels</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593246989"/>
                      </a:ext>
                    </a:extLst>
                  </a:tr>
                  <a:tr h="518160">
                    <a:tc>
                      <a:txBody>
                        <a:bodyPr/>
                        <a:lstStyle/>
                        <a:p>
                          <a:endParaRPr lang="zh-CN"/>
                        </a:p>
                      </a:txBody>
                      <a:tcPr anchor="ctr">
                        <a:blipFill>
                          <a:blip r:embed="rId3"/>
                          <a:stretch>
                            <a:fillRect l="-231" t="-118824" r="-203002" b="-749412"/>
                          </a:stretch>
                        </a:blipFill>
                      </a:tcPr>
                    </a:tc>
                    <a:tc>
                      <a:txBody>
                        <a:bodyPr/>
                        <a:lstStyle/>
                        <a:p>
                          <a:endParaRPr lang="zh-CN"/>
                        </a:p>
                      </a:txBody>
                      <a:tcPr anchor="ctr">
                        <a:blipFill>
                          <a:blip r:embed="rId3"/>
                          <a:stretch>
                            <a:fillRect l="-49600" t="-118824" r="-457" b="-749412"/>
                          </a:stretch>
                        </a:blipFill>
                      </a:tcPr>
                    </a:tc>
                    <a:extLst>
                      <a:ext uri="{0D108BD9-81ED-4DB2-BD59-A6C34878D82A}">
                        <a16:rowId xmlns:a16="http://schemas.microsoft.com/office/drawing/2014/main" val="74594764"/>
                      </a:ext>
                    </a:extLst>
                  </a:tr>
                  <a:tr h="313309">
                    <a:tc>
                      <a:txBody>
                        <a:bodyPr/>
                        <a:lstStyle/>
                        <a:p>
                          <a:endParaRPr lang="zh-CN"/>
                        </a:p>
                      </a:txBody>
                      <a:tcPr anchor="ctr">
                        <a:blipFill>
                          <a:blip r:embed="rId3"/>
                          <a:stretch>
                            <a:fillRect l="-231" t="-357692" r="-203002" b="-1125000"/>
                          </a:stretch>
                        </a:blipFill>
                      </a:tcPr>
                    </a:tc>
                    <a:tc>
                      <a:txBody>
                        <a:bodyPr/>
                        <a:lstStyle/>
                        <a:p>
                          <a:endParaRPr lang="zh-CN"/>
                        </a:p>
                      </a:txBody>
                      <a:tcPr anchor="ctr">
                        <a:blipFill>
                          <a:blip r:embed="rId3"/>
                          <a:stretch>
                            <a:fillRect l="-49600" t="-357692" r="-457" b="-1125000"/>
                          </a:stretch>
                        </a:blipFill>
                      </a:tcPr>
                    </a:tc>
                    <a:extLst>
                      <a:ext uri="{0D108BD9-81ED-4DB2-BD59-A6C34878D82A}">
                        <a16:rowId xmlns:a16="http://schemas.microsoft.com/office/drawing/2014/main" val="3863085978"/>
                      </a:ext>
                    </a:extLst>
                  </a:tr>
                  <a:tr h="310396">
                    <a:tc>
                      <a:txBody>
                        <a:bodyPr/>
                        <a:lstStyle/>
                        <a:p>
                          <a:endParaRPr lang="zh-CN"/>
                        </a:p>
                      </a:txBody>
                      <a:tcPr anchor="ctr">
                        <a:blipFill>
                          <a:blip r:embed="rId3"/>
                          <a:stretch>
                            <a:fillRect l="-231" t="-466667" r="-203002" b="-104705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rgbClr val="C00000"/>
                              </a:solidFill>
                              <a:latin typeface="Times New Roman" panose="02020603050405020304" pitchFamily="18" charset="0"/>
                              <a:cs typeface="Arial" panose="020B0604020202020204" pitchFamily="34" charset="0"/>
                            </a:rPr>
                            <a:t>Scoring function</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913623623"/>
                      </a:ext>
                    </a:extLst>
                  </a:tr>
                  <a:tr h="407988">
                    <a:tc>
                      <a:txBody>
                        <a:bodyPr/>
                        <a:lstStyle/>
                        <a:p>
                          <a:endParaRPr lang="zh-CN"/>
                        </a:p>
                      </a:txBody>
                      <a:tcPr anchor="ctr">
                        <a:blipFill>
                          <a:blip r:embed="rId3"/>
                          <a:stretch>
                            <a:fillRect l="-231" t="-431343" r="-203002" b="-69701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solidFill>
                                <a:srgbClr val="C00000"/>
                              </a:solidFill>
                              <a:latin typeface="Times New Roman" panose="02020603050405020304" pitchFamily="18" charset="0"/>
                              <a:cs typeface="Arial" panose="020B0604020202020204" pitchFamily="34" charset="0"/>
                            </a:rPr>
                            <a:t>Prediction procedure</a:t>
                          </a:r>
                          <a:endParaRPr lang="zh-CN" altLang="en-US" sz="1400" baseline="0" dirty="0">
                            <a:solidFill>
                              <a:srgbClr val="C00000"/>
                            </a:solidFill>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3744283335"/>
                      </a:ext>
                    </a:extLst>
                  </a:tr>
                  <a:tr h="518160">
                    <a:tc>
                      <a:txBody>
                        <a:bodyPr/>
                        <a:lstStyle/>
                        <a:p>
                          <a:endParaRPr lang="zh-CN"/>
                        </a:p>
                      </a:txBody>
                      <a:tcPr anchor="ctr">
                        <a:blipFill>
                          <a:blip r:embed="rId3"/>
                          <a:stretch>
                            <a:fillRect l="-231" t="-418824" r="-203002" b="-449412"/>
                          </a:stretch>
                        </a:blipFill>
                      </a:tcPr>
                    </a:tc>
                    <a:tc>
                      <a:txBody>
                        <a:bodyPr/>
                        <a:lstStyle/>
                        <a:p>
                          <a:endParaRPr lang="zh-CN"/>
                        </a:p>
                      </a:txBody>
                      <a:tcPr anchor="ctr">
                        <a:blipFill>
                          <a:blip r:embed="rId3"/>
                          <a:stretch>
                            <a:fillRect l="-49600" t="-418824" r="-457" b="-449412"/>
                          </a:stretch>
                        </a:blipFill>
                      </a:tcPr>
                    </a:tc>
                    <a:extLst>
                      <a:ext uri="{0D108BD9-81ED-4DB2-BD59-A6C34878D82A}">
                        <a16:rowId xmlns:a16="http://schemas.microsoft.com/office/drawing/2014/main" val="4200444061"/>
                      </a:ext>
                    </a:extLst>
                  </a:tr>
                  <a:tr h="304800">
                    <a:tc>
                      <a:txBody>
                        <a:bodyPr/>
                        <a:lstStyle/>
                        <a:p>
                          <a:endParaRPr lang="zh-CN"/>
                        </a:p>
                      </a:txBody>
                      <a:tcPr anchor="ctr">
                        <a:blipFill>
                          <a:blip r:embed="rId3"/>
                          <a:stretch>
                            <a:fillRect l="-231" t="-882000" r="-203002" b="-664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aseline="0" dirty="0">
                              <a:latin typeface="Times New Roman" panose="02020603050405020304" pitchFamily="18" charset="0"/>
                              <a:cs typeface="Arial" panose="020B0604020202020204" pitchFamily="34" charset="0"/>
                            </a:rPr>
                            <a:t>Adversarial example </a:t>
                          </a:r>
                          <a:endParaRPr lang="zh-CN" altLang="en-US" sz="1400" baseline="0" dirty="0">
                            <a:latin typeface="Times New Roman" panose="02020603050405020304" pitchFamily="18" charset="0"/>
                            <a:cs typeface="Arial" panose="020B0604020202020204" pitchFamily="34" charset="0"/>
                          </a:endParaRPr>
                        </a:p>
                      </a:txBody>
                      <a:tcPr anchor="ctr"/>
                    </a:tc>
                    <a:extLst>
                      <a:ext uri="{0D108BD9-81ED-4DB2-BD59-A6C34878D82A}">
                        <a16:rowId xmlns:a16="http://schemas.microsoft.com/office/drawing/2014/main" val="431992355"/>
                      </a:ext>
                    </a:extLst>
                  </a:tr>
                  <a:tr h="1184339">
                    <a:tc>
                      <a:txBody>
                        <a:bodyPr/>
                        <a:lstStyle/>
                        <a:p>
                          <a:endParaRPr lang="zh-CN"/>
                        </a:p>
                      </a:txBody>
                      <a:tcPr anchor="ctr">
                        <a:blipFill>
                          <a:blip r:embed="rId3"/>
                          <a:stretch>
                            <a:fillRect l="-231" t="-251795" r="-203002" b="-70256"/>
                          </a:stretch>
                        </a:blipFill>
                      </a:tcPr>
                    </a:tc>
                    <a:tc>
                      <a:txBody>
                        <a:bodyPr/>
                        <a:lstStyle/>
                        <a:p>
                          <a:endParaRPr lang="zh-CN"/>
                        </a:p>
                      </a:txBody>
                      <a:tcPr anchor="ctr">
                        <a:blipFill>
                          <a:blip r:embed="rId3"/>
                          <a:stretch>
                            <a:fillRect l="-49600" t="-251795" r="-457" b="-70256"/>
                          </a:stretch>
                        </a:blipFill>
                      </a:tcPr>
                    </a:tc>
                    <a:extLst>
                      <a:ext uri="{0D108BD9-81ED-4DB2-BD59-A6C34878D82A}">
                        <a16:rowId xmlns:a16="http://schemas.microsoft.com/office/drawing/2014/main" val="85267699"/>
                      </a:ext>
                    </a:extLst>
                  </a:tr>
                  <a:tr h="384620">
                    <a:tc>
                      <a:txBody>
                        <a:bodyPr/>
                        <a:lstStyle/>
                        <a:p>
                          <a:endParaRPr lang="zh-CN"/>
                        </a:p>
                      </a:txBody>
                      <a:tcPr anchor="ctr">
                        <a:blipFill>
                          <a:blip r:embed="rId3"/>
                          <a:stretch>
                            <a:fillRect l="-231" t="-1088889" r="-203002" b="-117460"/>
                          </a:stretch>
                        </a:blipFill>
                      </a:tcPr>
                    </a:tc>
                    <a:tc>
                      <a:txBody>
                        <a:bodyPr/>
                        <a:lstStyle/>
                        <a:p>
                          <a:endParaRPr lang="zh-CN"/>
                        </a:p>
                      </a:txBody>
                      <a:tcPr anchor="ctr">
                        <a:blipFill>
                          <a:blip r:embed="rId3"/>
                          <a:stretch>
                            <a:fillRect l="-49600" t="-1088889" r="-457" b="-117460"/>
                          </a:stretch>
                        </a:blipFill>
                      </a:tcPr>
                    </a:tc>
                    <a:extLst>
                      <a:ext uri="{0D108BD9-81ED-4DB2-BD59-A6C34878D82A}">
                        <a16:rowId xmlns:a16="http://schemas.microsoft.com/office/drawing/2014/main" val="98865103"/>
                      </a:ext>
                    </a:extLst>
                  </a:tr>
                  <a:tr h="439692">
                    <a:tc>
                      <a:txBody>
                        <a:bodyPr/>
                        <a:lstStyle/>
                        <a:p>
                          <a:endParaRPr lang="zh-CN"/>
                        </a:p>
                      </a:txBody>
                      <a:tcPr anchor="ctr">
                        <a:blipFill>
                          <a:blip r:embed="rId3"/>
                          <a:stretch>
                            <a:fillRect l="-231" t="-1040278" r="-203002" b="-2778"/>
                          </a:stretch>
                        </a:blipFill>
                      </a:tcPr>
                    </a:tc>
                    <a:tc>
                      <a:txBody>
                        <a:bodyPr/>
                        <a:lstStyle/>
                        <a:p>
                          <a:endParaRPr lang="zh-CN"/>
                        </a:p>
                      </a:txBody>
                      <a:tcPr anchor="ctr">
                        <a:blipFill>
                          <a:blip r:embed="rId3"/>
                          <a:stretch>
                            <a:fillRect l="-49600" t="-1040278" r="-457" b="-2778"/>
                          </a:stretch>
                        </a:blipFill>
                      </a:tcPr>
                    </a:tc>
                    <a:extLst>
                      <a:ext uri="{0D108BD9-81ED-4DB2-BD59-A6C34878D82A}">
                        <a16:rowId xmlns:a16="http://schemas.microsoft.com/office/drawing/2014/main" val="1924125345"/>
                      </a:ext>
                    </a:extLst>
                  </a:tr>
                </a:tbl>
              </a:graphicData>
            </a:graphic>
          </p:graphicFrame>
        </mc:Fallback>
      </mc:AlternateContent>
      <p:sp>
        <p:nvSpPr>
          <p:cNvPr id="2" name="灯片编号占位符 1">
            <a:extLst>
              <a:ext uri="{FF2B5EF4-FFF2-40B4-BE49-F238E27FC236}">
                <a16:creationId xmlns:a16="http://schemas.microsoft.com/office/drawing/2014/main" id="{88300004-1EE1-4A47-BF49-8FDE628E1F8B}"/>
              </a:ext>
            </a:extLst>
          </p:cNvPr>
          <p:cNvSpPr>
            <a:spLocks noGrp="1"/>
          </p:cNvSpPr>
          <p:nvPr>
            <p:ph type="sldNum" sz="quarter" idx="12"/>
          </p:nvPr>
        </p:nvSpPr>
        <p:spPr/>
        <p:txBody>
          <a:bodyPr/>
          <a:lstStyle/>
          <a:p>
            <a:r>
              <a:rPr lang="en-US" altLang="zh-CN">
                <a:cs typeface="Times New Roman" panose="02020603050405020304" pitchFamily="18" charset="0"/>
              </a:rPr>
              <a:t>Page </a:t>
            </a:r>
            <a:fld id="{AFB9E909-1E1D-4726-9675-978F608919A4}" type="slidenum">
              <a:rPr lang="zh-CN" altLang="en-US" smtClean="0">
                <a:cs typeface="Times New Roman" panose="02020603050405020304" pitchFamily="18" charset="0"/>
              </a:rPr>
              <a:pPr/>
              <a:t>9</a:t>
            </a:fld>
            <a:endParaRPr lang="en-US" altLang="zh-CN" b="0" dirty="0">
              <a:cs typeface="Times New Roman" panose="02020603050405020304" pitchFamily="18" charset="0"/>
            </a:endParaRPr>
          </a:p>
        </p:txBody>
      </p:sp>
      <p:grpSp>
        <p:nvGrpSpPr>
          <p:cNvPr id="3" name="组合 2">
            <a:extLst>
              <a:ext uri="{FF2B5EF4-FFF2-40B4-BE49-F238E27FC236}">
                <a16:creationId xmlns:a16="http://schemas.microsoft.com/office/drawing/2014/main" id="{7630CC63-7F55-4ABE-B0B6-28452AA5527C}"/>
              </a:ext>
            </a:extLst>
          </p:cNvPr>
          <p:cNvGrpSpPr/>
          <p:nvPr/>
        </p:nvGrpSpPr>
        <p:grpSpPr>
          <a:xfrm>
            <a:off x="358718" y="1055920"/>
            <a:ext cx="8399085" cy="5434450"/>
            <a:chOff x="358718" y="1102655"/>
            <a:chExt cx="8399085" cy="5223305"/>
          </a:xfrm>
        </p:grpSpPr>
        <p:sp>
          <p:nvSpPr>
            <p:cNvPr id="4" name="矩形: 圆角 3">
              <a:extLst>
                <a:ext uri="{FF2B5EF4-FFF2-40B4-BE49-F238E27FC236}">
                  <a16:creationId xmlns:a16="http://schemas.microsoft.com/office/drawing/2014/main" id="{C038526C-FEF6-41A9-B4EA-4494A214F4B6}"/>
                </a:ext>
              </a:extLst>
            </p:cNvPr>
            <p:cNvSpPr/>
            <p:nvPr/>
          </p:nvSpPr>
          <p:spPr bwMode="auto">
            <a:xfrm>
              <a:off x="358718" y="1318679"/>
              <a:ext cx="8399085" cy="5007281"/>
            </a:xfrm>
            <a:prstGeom prst="roundRect">
              <a:avLst>
                <a:gd name="adj" fmla="val 1217"/>
              </a:avLst>
            </a:prstGeom>
            <a:noFill/>
            <a:ln w="19050" cap="flat" cmpd="sng" algn="ctr">
              <a:solidFill>
                <a:srgbClr val="C3C3C1"/>
              </a:solidFill>
              <a:prstDash val="solid"/>
              <a:miter lim="800000"/>
              <a:headEnd type="none" w="med" len="med"/>
              <a:tailEnd type="none" w="med" len="med"/>
            </a:ln>
          </p:spPr>
          <p:txBody>
            <a:bodyPr vert="horz" wrap="non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Tx/>
                <a:buNone/>
              </a:pPr>
              <a:endParaRPr kumimoji="1" lang="zh-CN" altLang="en-US" sz="2400" b="0" i="0" u="none" strike="noStrike" cap="none" normalizeH="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圆角 4">
              <a:extLst>
                <a:ext uri="{FF2B5EF4-FFF2-40B4-BE49-F238E27FC236}">
                  <a16:creationId xmlns:a16="http://schemas.microsoft.com/office/drawing/2014/main" id="{C038C3EA-5982-4A79-9A30-DE7E80163E40}"/>
                </a:ext>
              </a:extLst>
            </p:cNvPr>
            <p:cNvSpPr/>
            <p:nvPr/>
          </p:nvSpPr>
          <p:spPr bwMode="auto">
            <a:xfrm>
              <a:off x="564617" y="1102655"/>
              <a:ext cx="2047164" cy="432048"/>
            </a:xfrm>
            <a:prstGeom prst="roundRect">
              <a:avLst/>
            </a:prstGeom>
            <a:solidFill>
              <a:srgbClr val="B0252A"/>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algn="ctr" defTabSz="914400" fontAlgn="base">
                <a:spcBef>
                  <a:spcPct val="0"/>
                </a:spcBef>
                <a:spcAft>
                  <a:spcPct val="0"/>
                </a:spcAft>
              </a:pPr>
              <a:r>
                <a:rPr kumimoji="1" lang="en-US" altLang="zh-CN"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Notation</a:t>
              </a:r>
              <a:endParaRPr kumimoji="1" lang="en-US" altLang="zh-CN" sz="2000" b="0" i="0" u="none" strike="noStrike" cap="none" normalizeH="0" dirty="0">
                <a:ln>
                  <a:noFill/>
                </a:ln>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 name="对角圆角矩形 34">
            <a:extLst>
              <a:ext uri="{FF2B5EF4-FFF2-40B4-BE49-F238E27FC236}">
                <a16:creationId xmlns:a16="http://schemas.microsoft.com/office/drawing/2014/main" id="{29FBAE88-CCCA-4598-89A2-953804F8D2F6}"/>
              </a:ext>
            </a:extLst>
          </p:cNvPr>
          <p:cNvSpPr/>
          <p:nvPr/>
        </p:nvSpPr>
        <p:spPr bwMode="auto">
          <a:xfrm>
            <a:off x="2843808" y="119038"/>
            <a:ext cx="6292924" cy="500041"/>
          </a:xfrm>
          <a:prstGeom prst="round2DiagRect">
            <a:avLst/>
          </a:prstGeom>
          <a:noFill/>
          <a:ln w="63500" cap="rnd" cmpd="sng" algn="ctr">
            <a:noFill/>
            <a:prstDash val="solid"/>
            <a:round/>
            <a:headEnd type="none" w="med" len="med"/>
            <a:tailEnd type="none" w="med" len="med"/>
          </a:ln>
          <a:effectLst>
            <a:innerShdw blurRad="63500" dist="50800" dir="2700000">
              <a:prstClr val="black">
                <a:alpha val="50000"/>
              </a:prstClr>
            </a:innerShdw>
          </a:effectLst>
          <a:scene3d>
            <a:camera prst="orthographicFront"/>
            <a:lightRig rig="threePt" dir="t"/>
          </a:scene3d>
          <a:sp3d>
            <a:bevelT w="50800" h="25400" prst="hardEdge"/>
          </a:sp3d>
        </p:spPr>
        <p:txBody>
          <a:bodyPr anchor="ctr"/>
          <a:lstStyle/>
          <a:p>
            <a:pPr marL="342900" lvl="0" indent="-342900" algn="r" defTabSz="914400">
              <a:lnSpc>
                <a:spcPct val="90000"/>
              </a:lnSpc>
              <a:spcBef>
                <a:spcPct val="20000"/>
              </a:spcBef>
              <a:buClr>
                <a:srgbClr val="66FFFF"/>
              </a:buClr>
              <a:defRPr/>
            </a:pPr>
            <a:r>
              <a:rPr lang="en-US" altLang="zh-CN" sz="2800" b="1" dirty="0">
                <a:solidFill>
                  <a:prstClr val="white">
                    <a:lumMod val="85000"/>
                  </a:prstClr>
                </a:solidFill>
                <a:latin typeface="Times New Roman" panose="02020603050405020304" pitchFamily="18" charset="0"/>
                <a:ea typeface="微软雅黑" panose="020B0503020204020204" pitchFamily="34" charset="-122"/>
                <a:cs typeface="Arial" panose="020B0604020202020204" pitchFamily="34" charset="0"/>
                <a:sym typeface="Symbol" panose="05050102010706020507" pitchFamily="18" charset="2"/>
              </a:rPr>
              <a:t>Differential Privacy</a:t>
            </a:r>
          </a:p>
        </p:txBody>
      </p:sp>
      <p:sp>
        <p:nvSpPr>
          <p:cNvPr id="9" name="文本框 8">
            <a:extLst>
              <a:ext uri="{FF2B5EF4-FFF2-40B4-BE49-F238E27FC236}">
                <a16:creationId xmlns:a16="http://schemas.microsoft.com/office/drawing/2014/main" id="{BB302FD3-8AE6-4BE0-B670-E035BD0E09F2}"/>
              </a:ext>
            </a:extLst>
          </p:cNvPr>
          <p:cNvSpPr txBox="1"/>
          <p:nvPr/>
        </p:nvSpPr>
        <p:spPr>
          <a:xfrm>
            <a:off x="358718" y="6534433"/>
            <a:ext cx="7836246" cy="276999"/>
          </a:xfrm>
          <a:prstGeom prst="rect">
            <a:avLst/>
          </a:prstGeom>
          <a:noFill/>
        </p:spPr>
        <p:txBody>
          <a:bodyPr wrap="square">
            <a:spAutoFit/>
          </a:bodyPr>
          <a:lstStyle/>
          <a:p>
            <a:r>
              <a:rPr lang="en-US" altLang="zh-CN" sz="1200" dirty="0">
                <a:solidFill>
                  <a:schemeClr val="bg1">
                    <a:lumMod val="65000"/>
                  </a:schemeClr>
                </a:solidFill>
                <a:latin typeface="Times New Roman" panose="02020603050405020304" pitchFamily="18" charset="0"/>
                <a:ea typeface="微软雅黑" panose="020B0503020204020204" pitchFamily="34" charset="-122"/>
              </a:rPr>
              <a:t>Lecuyer, Mathias. Certified robustness to adversarial examples with differential privacy. IEEE S&amp;P 2019.</a:t>
            </a:r>
          </a:p>
        </p:txBody>
      </p:sp>
    </p:spTree>
    <p:extLst>
      <p:ext uri="{BB962C8B-B14F-4D97-AF65-F5344CB8AC3E}">
        <p14:creationId xmlns:p14="http://schemas.microsoft.com/office/powerpoint/2010/main" val="3951581043"/>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alpha val="20000"/>
          </a:srgbClr>
        </a:solidFill>
        <a:ln>
          <a:noFill/>
        </a:ln>
      </a:spPr>
      <a:bodyPr wrap="square" rtlCol="0" anchor="ctr">
        <a:noAutofit/>
      </a:bodyPr>
      <a:lstStyle>
        <a:defPPr algn="l">
          <a:defRPr sz="2000" dirty="0">
            <a:latin typeface="Times New Roman" panose="02020603050405020304" pitchFamily="18" charset="0"/>
            <a:ea typeface="宋体" panose="02010600030101010101" pitchFamily="2" charset="-122"/>
          </a:defRPr>
        </a:defPPr>
      </a:lstStyle>
    </a:spDef>
    <a:txDef>
      <a:spPr>
        <a:noFill/>
      </a:spPr>
      <a:bodyPr wrap="square" rtlCol="0">
        <a:spAutoFit/>
      </a:bodyPr>
      <a:lstStyle>
        <a:defPPr marL="342900" indent="-342900" algn="l">
          <a:spcAft>
            <a:spcPts val="600"/>
          </a:spcAft>
          <a:buFont typeface="Wingdings" panose="05000000000000000000" pitchFamily="2" charset="2"/>
          <a:buChar char="l"/>
          <a:defRPr sz="2000" dirty="0" smtClean="0">
            <a:solidFill>
              <a:srgbClr val="0070C0"/>
            </a:solidFill>
            <a:latin typeface="Times New Roman" panose="02020603050405020304" pitchFamily="18" charset="0"/>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11985</TotalTime>
  <Words>7940</Words>
  <Application>Microsoft Office PowerPoint</Application>
  <PresentationFormat>全屏显示(4:3)</PresentationFormat>
  <Paragraphs>1116</Paragraphs>
  <Slides>70</Slides>
  <Notes>69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70</vt:i4>
      </vt:variant>
    </vt:vector>
  </HeadingPairs>
  <TitlesOfParts>
    <vt:vector size="79" baseType="lpstr">
      <vt:lpstr>宋体</vt:lpstr>
      <vt:lpstr>微软雅黑</vt:lpstr>
      <vt:lpstr>Arial</vt:lpstr>
      <vt:lpstr>Calibri</vt:lpstr>
      <vt:lpstr>Cambria Math</vt:lpstr>
      <vt:lpstr>Symbol</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whier</dc:creator>
  <cp:lastModifiedBy>maggie</cp:lastModifiedBy>
  <cp:revision>3088</cp:revision>
  <dcterms:created xsi:type="dcterms:W3CDTF">2014-06-10T08:42:00Z</dcterms:created>
  <dcterms:modified xsi:type="dcterms:W3CDTF">2022-04-15T01:07:43Z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y fmtid="{D5CDD505-2E9C-101B-9397-08002B2CF9AE}" pid="3" name="KSORubyTemplateID">
    <vt:lpwstr>2</vt:lpwstr>
  </property>
</Properties>
</file>